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1"/>
  </p:notesMasterIdLst>
  <p:handoutMasterIdLst>
    <p:handoutMasterId r:id="rId22"/>
  </p:handoutMasterIdLst>
  <p:sldIdLst>
    <p:sldId id="256" r:id="rId2"/>
    <p:sldId id="258" r:id="rId3"/>
    <p:sldId id="261" r:id="rId4"/>
    <p:sldId id="285" r:id="rId5"/>
    <p:sldId id="260" r:id="rId6"/>
    <p:sldId id="262" r:id="rId7"/>
    <p:sldId id="263" r:id="rId8"/>
    <p:sldId id="265" r:id="rId9"/>
    <p:sldId id="266" r:id="rId10"/>
    <p:sldId id="268" r:id="rId11"/>
    <p:sldId id="272" r:id="rId12"/>
    <p:sldId id="275" r:id="rId13"/>
    <p:sldId id="277" r:id="rId14"/>
    <p:sldId id="286" r:id="rId15"/>
    <p:sldId id="287" r:id="rId16"/>
    <p:sldId id="288" r:id="rId17"/>
    <p:sldId id="280" r:id="rId18"/>
    <p:sldId id="283" r:id="rId19"/>
    <p:sldId id="284" r:id="rId2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53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2"/>
            <a:ext cx="3011699" cy="463408"/>
          </a:xfrm>
          <a:prstGeom prst="rect">
            <a:avLst/>
          </a:prstGeom>
        </p:spPr>
        <p:txBody>
          <a:bodyPr vert="horz" lIns="92492" tIns="46246" rIns="92492" bIns="46246" rtlCol="0"/>
          <a:lstStyle>
            <a:lvl1pPr algn="r">
              <a:defRPr sz="1200"/>
            </a:lvl1pPr>
          </a:lstStyle>
          <a:p>
            <a:fld id="{8EED2271-D82F-49D9-8FF6-1295BC6E6F89}" type="datetimeFigureOut">
              <a:rPr lang="en-US" smtClean="0"/>
              <a:t>07-Apr-2016</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9B686B98-BE6A-4849-9105-18ACC6AE66AC}" type="slidenum">
              <a:rPr lang="en-US" smtClean="0"/>
              <a:t>‹#›</a:t>
            </a:fld>
            <a:endParaRPr lang="en-US"/>
          </a:p>
        </p:txBody>
      </p:sp>
    </p:spTree>
    <p:extLst>
      <p:ext uri="{BB962C8B-B14F-4D97-AF65-F5344CB8AC3E}">
        <p14:creationId xmlns:p14="http://schemas.microsoft.com/office/powerpoint/2010/main" val="1040893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2"/>
            <a:ext cx="3011699" cy="463408"/>
          </a:xfrm>
          <a:prstGeom prst="rect">
            <a:avLst/>
          </a:prstGeom>
        </p:spPr>
        <p:txBody>
          <a:bodyPr vert="horz" lIns="92492" tIns="46246" rIns="92492" bIns="46246" rtlCol="0"/>
          <a:lstStyle>
            <a:lvl1pPr algn="r">
              <a:defRPr sz="1200"/>
            </a:lvl1pPr>
          </a:lstStyle>
          <a:p>
            <a:fld id="{E2340FF4-E0A6-4300-8C52-E251F831947C}" type="datetimeFigureOut">
              <a:rPr lang="en-US" smtClean="0"/>
              <a:t>07-Apr-2016</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0"/>
            <a:ext cx="5560060" cy="3636706"/>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324CEBEE-88B6-447F-A81A-7F3D2E47B0BD}" type="slidenum">
              <a:rPr lang="en-US" smtClean="0"/>
              <a:t>‹#›</a:t>
            </a:fld>
            <a:endParaRPr lang="en-US"/>
          </a:p>
        </p:txBody>
      </p:sp>
    </p:spTree>
    <p:extLst>
      <p:ext uri="{BB962C8B-B14F-4D97-AF65-F5344CB8AC3E}">
        <p14:creationId xmlns:p14="http://schemas.microsoft.com/office/powerpoint/2010/main" val="154456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CEBEE-88B6-447F-A81A-7F3D2E47B0BD}" type="slidenum">
              <a:rPr lang="en-US" smtClean="0"/>
              <a:t>1</a:t>
            </a:fld>
            <a:endParaRPr lang="en-US"/>
          </a:p>
        </p:txBody>
      </p:sp>
    </p:spTree>
    <p:extLst>
      <p:ext uri="{BB962C8B-B14F-4D97-AF65-F5344CB8AC3E}">
        <p14:creationId xmlns:p14="http://schemas.microsoft.com/office/powerpoint/2010/main" val="3396578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CEBEE-88B6-447F-A81A-7F3D2E47B0BD}" type="slidenum">
              <a:rPr lang="en-US" smtClean="0"/>
              <a:t>10</a:t>
            </a:fld>
            <a:endParaRPr lang="en-US"/>
          </a:p>
        </p:txBody>
      </p:sp>
    </p:spTree>
    <p:extLst>
      <p:ext uri="{BB962C8B-B14F-4D97-AF65-F5344CB8AC3E}">
        <p14:creationId xmlns:p14="http://schemas.microsoft.com/office/powerpoint/2010/main" val="2421069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CEBEE-88B6-447F-A81A-7F3D2E47B0BD}" type="slidenum">
              <a:rPr lang="en-US" smtClean="0"/>
              <a:t>11</a:t>
            </a:fld>
            <a:endParaRPr lang="en-US"/>
          </a:p>
        </p:txBody>
      </p:sp>
    </p:spTree>
    <p:extLst>
      <p:ext uri="{BB962C8B-B14F-4D97-AF65-F5344CB8AC3E}">
        <p14:creationId xmlns:p14="http://schemas.microsoft.com/office/powerpoint/2010/main" val="2815471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CEBEE-88B6-447F-A81A-7F3D2E47B0BD}" type="slidenum">
              <a:rPr lang="en-US" smtClean="0"/>
              <a:t>12</a:t>
            </a:fld>
            <a:endParaRPr lang="en-US"/>
          </a:p>
        </p:txBody>
      </p:sp>
    </p:spTree>
    <p:extLst>
      <p:ext uri="{BB962C8B-B14F-4D97-AF65-F5344CB8AC3E}">
        <p14:creationId xmlns:p14="http://schemas.microsoft.com/office/powerpoint/2010/main" val="3865019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CEBEE-88B6-447F-A81A-7F3D2E47B0BD}" type="slidenum">
              <a:rPr lang="en-US" smtClean="0"/>
              <a:t>13</a:t>
            </a:fld>
            <a:endParaRPr lang="en-US"/>
          </a:p>
        </p:txBody>
      </p:sp>
    </p:spTree>
    <p:extLst>
      <p:ext uri="{BB962C8B-B14F-4D97-AF65-F5344CB8AC3E}">
        <p14:creationId xmlns:p14="http://schemas.microsoft.com/office/powerpoint/2010/main" val="1876208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CEBEE-88B6-447F-A81A-7F3D2E47B0BD}" type="slidenum">
              <a:rPr lang="en-US" smtClean="0"/>
              <a:t>14</a:t>
            </a:fld>
            <a:endParaRPr lang="en-US"/>
          </a:p>
        </p:txBody>
      </p:sp>
    </p:spTree>
    <p:extLst>
      <p:ext uri="{BB962C8B-B14F-4D97-AF65-F5344CB8AC3E}">
        <p14:creationId xmlns:p14="http://schemas.microsoft.com/office/powerpoint/2010/main" val="1306588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CEBEE-88B6-447F-A81A-7F3D2E47B0BD}" type="slidenum">
              <a:rPr lang="en-US" smtClean="0"/>
              <a:t>15</a:t>
            </a:fld>
            <a:endParaRPr lang="en-US"/>
          </a:p>
        </p:txBody>
      </p:sp>
    </p:spTree>
    <p:extLst>
      <p:ext uri="{BB962C8B-B14F-4D97-AF65-F5344CB8AC3E}">
        <p14:creationId xmlns:p14="http://schemas.microsoft.com/office/powerpoint/2010/main" val="3693472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CEBEE-88B6-447F-A81A-7F3D2E47B0BD}" type="slidenum">
              <a:rPr lang="en-US" smtClean="0"/>
              <a:t>16</a:t>
            </a:fld>
            <a:endParaRPr lang="en-US"/>
          </a:p>
        </p:txBody>
      </p:sp>
    </p:spTree>
    <p:extLst>
      <p:ext uri="{BB962C8B-B14F-4D97-AF65-F5344CB8AC3E}">
        <p14:creationId xmlns:p14="http://schemas.microsoft.com/office/powerpoint/2010/main" val="1067178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CEBEE-88B6-447F-A81A-7F3D2E47B0BD}" type="slidenum">
              <a:rPr lang="en-US" smtClean="0"/>
              <a:t>17</a:t>
            </a:fld>
            <a:endParaRPr lang="en-US"/>
          </a:p>
        </p:txBody>
      </p:sp>
    </p:spTree>
    <p:extLst>
      <p:ext uri="{BB962C8B-B14F-4D97-AF65-F5344CB8AC3E}">
        <p14:creationId xmlns:p14="http://schemas.microsoft.com/office/powerpoint/2010/main" val="3156874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CEBEE-88B6-447F-A81A-7F3D2E47B0BD}" type="slidenum">
              <a:rPr lang="en-US" smtClean="0"/>
              <a:t>18</a:t>
            </a:fld>
            <a:endParaRPr lang="en-US"/>
          </a:p>
        </p:txBody>
      </p:sp>
    </p:spTree>
    <p:extLst>
      <p:ext uri="{BB962C8B-B14F-4D97-AF65-F5344CB8AC3E}">
        <p14:creationId xmlns:p14="http://schemas.microsoft.com/office/powerpoint/2010/main" val="60452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CEBEE-88B6-447F-A81A-7F3D2E47B0BD}" type="slidenum">
              <a:rPr lang="en-US" smtClean="0"/>
              <a:t>19</a:t>
            </a:fld>
            <a:endParaRPr lang="en-US"/>
          </a:p>
        </p:txBody>
      </p:sp>
    </p:spTree>
    <p:extLst>
      <p:ext uri="{BB962C8B-B14F-4D97-AF65-F5344CB8AC3E}">
        <p14:creationId xmlns:p14="http://schemas.microsoft.com/office/powerpoint/2010/main" val="11873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CEBEE-88B6-447F-A81A-7F3D2E47B0BD}" type="slidenum">
              <a:rPr lang="en-US" smtClean="0"/>
              <a:t>2</a:t>
            </a:fld>
            <a:endParaRPr lang="en-US"/>
          </a:p>
        </p:txBody>
      </p:sp>
    </p:spTree>
    <p:extLst>
      <p:ext uri="{BB962C8B-B14F-4D97-AF65-F5344CB8AC3E}">
        <p14:creationId xmlns:p14="http://schemas.microsoft.com/office/powerpoint/2010/main" val="583738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CEBEE-88B6-447F-A81A-7F3D2E47B0BD}" type="slidenum">
              <a:rPr lang="en-US" smtClean="0"/>
              <a:t>3</a:t>
            </a:fld>
            <a:endParaRPr lang="en-US"/>
          </a:p>
        </p:txBody>
      </p:sp>
    </p:spTree>
    <p:extLst>
      <p:ext uri="{BB962C8B-B14F-4D97-AF65-F5344CB8AC3E}">
        <p14:creationId xmlns:p14="http://schemas.microsoft.com/office/powerpoint/2010/main" val="295667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CEBEE-88B6-447F-A81A-7F3D2E47B0BD}" type="slidenum">
              <a:rPr lang="en-US" smtClean="0"/>
              <a:t>4</a:t>
            </a:fld>
            <a:endParaRPr lang="en-US"/>
          </a:p>
        </p:txBody>
      </p:sp>
    </p:spTree>
    <p:extLst>
      <p:ext uri="{BB962C8B-B14F-4D97-AF65-F5344CB8AC3E}">
        <p14:creationId xmlns:p14="http://schemas.microsoft.com/office/powerpoint/2010/main" val="1730880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CEBEE-88B6-447F-A81A-7F3D2E47B0BD}" type="slidenum">
              <a:rPr lang="en-US" smtClean="0"/>
              <a:t>5</a:t>
            </a:fld>
            <a:endParaRPr lang="en-US"/>
          </a:p>
        </p:txBody>
      </p:sp>
    </p:spTree>
    <p:extLst>
      <p:ext uri="{BB962C8B-B14F-4D97-AF65-F5344CB8AC3E}">
        <p14:creationId xmlns:p14="http://schemas.microsoft.com/office/powerpoint/2010/main" val="674876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CEBEE-88B6-447F-A81A-7F3D2E47B0BD}" type="slidenum">
              <a:rPr lang="en-US" smtClean="0"/>
              <a:t>6</a:t>
            </a:fld>
            <a:endParaRPr lang="en-US"/>
          </a:p>
        </p:txBody>
      </p:sp>
    </p:spTree>
    <p:extLst>
      <p:ext uri="{BB962C8B-B14F-4D97-AF65-F5344CB8AC3E}">
        <p14:creationId xmlns:p14="http://schemas.microsoft.com/office/powerpoint/2010/main" val="112926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CEBEE-88B6-447F-A81A-7F3D2E47B0BD}" type="slidenum">
              <a:rPr lang="en-US" smtClean="0"/>
              <a:t>7</a:t>
            </a:fld>
            <a:endParaRPr lang="en-US"/>
          </a:p>
        </p:txBody>
      </p:sp>
    </p:spTree>
    <p:extLst>
      <p:ext uri="{BB962C8B-B14F-4D97-AF65-F5344CB8AC3E}">
        <p14:creationId xmlns:p14="http://schemas.microsoft.com/office/powerpoint/2010/main" val="1906667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CEBEE-88B6-447F-A81A-7F3D2E47B0BD}" type="slidenum">
              <a:rPr lang="en-US" smtClean="0"/>
              <a:t>8</a:t>
            </a:fld>
            <a:endParaRPr lang="en-US"/>
          </a:p>
        </p:txBody>
      </p:sp>
    </p:spTree>
    <p:extLst>
      <p:ext uri="{BB962C8B-B14F-4D97-AF65-F5344CB8AC3E}">
        <p14:creationId xmlns:p14="http://schemas.microsoft.com/office/powerpoint/2010/main" val="2040577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4CEBEE-88B6-447F-A81A-7F3D2E47B0BD}" type="slidenum">
              <a:rPr lang="en-US" smtClean="0"/>
              <a:t>9</a:t>
            </a:fld>
            <a:endParaRPr lang="en-US"/>
          </a:p>
        </p:txBody>
      </p:sp>
    </p:spTree>
    <p:extLst>
      <p:ext uri="{BB962C8B-B14F-4D97-AF65-F5344CB8AC3E}">
        <p14:creationId xmlns:p14="http://schemas.microsoft.com/office/powerpoint/2010/main" val="2591355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630D4D-2A4A-47BA-A126-4027DFD2F540}" type="datetime1">
              <a:rPr lang="en-US" smtClean="0"/>
              <a:t>07-Apr-2016</a:t>
            </a:fld>
            <a:endParaRPr lang="en-US"/>
          </a:p>
        </p:txBody>
      </p:sp>
      <p:sp>
        <p:nvSpPr>
          <p:cNvPr id="5" name="Footer Placeholder 4"/>
          <p:cNvSpPr>
            <a:spLocks noGrp="1"/>
          </p:cNvSpPr>
          <p:nvPr>
            <p:ph type="ftr" sz="quarter" idx="11"/>
          </p:nvPr>
        </p:nvSpPr>
        <p:spPr/>
        <p:txBody>
          <a:bodyPr/>
          <a:lstStyle/>
          <a:p>
            <a:r>
              <a:rPr lang="en-US" smtClean="0"/>
              <a:t>02-26-2016</a:t>
            </a:r>
            <a:endParaRPr lang="en-US"/>
          </a:p>
        </p:txBody>
      </p:sp>
      <p:sp>
        <p:nvSpPr>
          <p:cNvPr id="6" name="Slide Number Placeholder 5"/>
          <p:cNvSpPr>
            <a:spLocks noGrp="1"/>
          </p:cNvSpPr>
          <p:nvPr>
            <p:ph type="sldNum" sz="quarter" idx="12"/>
          </p:nvPr>
        </p:nvSpPr>
        <p:spPr/>
        <p:txBody>
          <a:bodyPr/>
          <a:lstStyle/>
          <a:p>
            <a:fld id="{C8FDE273-D509-4A99-878F-1E426A1B9700}"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588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16F864-4D50-426F-8809-39DE378DDFA0}" type="datetime1">
              <a:rPr lang="en-US" smtClean="0"/>
              <a:t>07-Apr-2016</a:t>
            </a:fld>
            <a:endParaRPr lang="en-US"/>
          </a:p>
        </p:txBody>
      </p:sp>
      <p:sp>
        <p:nvSpPr>
          <p:cNvPr id="5" name="Footer Placeholder 4"/>
          <p:cNvSpPr>
            <a:spLocks noGrp="1"/>
          </p:cNvSpPr>
          <p:nvPr>
            <p:ph type="ftr" sz="quarter" idx="11"/>
          </p:nvPr>
        </p:nvSpPr>
        <p:spPr/>
        <p:txBody>
          <a:bodyPr/>
          <a:lstStyle/>
          <a:p>
            <a:r>
              <a:rPr lang="en-US" smtClean="0"/>
              <a:t>02-26-2016</a:t>
            </a:r>
            <a:endParaRPr lang="en-US"/>
          </a:p>
        </p:txBody>
      </p:sp>
      <p:sp>
        <p:nvSpPr>
          <p:cNvPr id="6" name="Slide Number Placeholder 5"/>
          <p:cNvSpPr>
            <a:spLocks noGrp="1"/>
          </p:cNvSpPr>
          <p:nvPr>
            <p:ph type="sldNum" sz="quarter" idx="12"/>
          </p:nvPr>
        </p:nvSpPr>
        <p:spPr/>
        <p:txBody>
          <a:bodyPr/>
          <a:lstStyle/>
          <a:p>
            <a:fld id="{C8FDE273-D509-4A99-878F-1E426A1B9700}" type="slidenum">
              <a:rPr lang="en-US" smtClean="0"/>
              <a:pPr/>
              <a:t>‹#›</a:t>
            </a:fld>
            <a:endParaRPr lang="en-US"/>
          </a:p>
        </p:txBody>
      </p:sp>
    </p:spTree>
    <p:extLst>
      <p:ext uri="{BB962C8B-B14F-4D97-AF65-F5344CB8AC3E}">
        <p14:creationId xmlns:p14="http://schemas.microsoft.com/office/powerpoint/2010/main" val="1095330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EFDBE0-1B81-4B60-B580-2BCD45AED3AD}" type="datetime1">
              <a:rPr lang="en-US" smtClean="0"/>
              <a:t>07-Apr-2016</a:t>
            </a:fld>
            <a:endParaRPr lang="en-US"/>
          </a:p>
        </p:txBody>
      </p:sp>
      <p:sp>
        <p:nvSpPr>
          <p:cNvPr id="5" name="Footer Placeholder 4"/>
          <p:cNvSpPr>
            <a:spLocks noGrp="1"/>
          </p:cNvSpPr>
          <p:nvPr>
            <p:ph type="ftr" sz="quarter" idx="11"/>
          </p:nvPr>
        </p:nvSpPr>
        <p:spPr/>
        <p:txBody>
          <a:bodyPr/>
          <a:lstStyle/>
          <a:p>
            <a:r>
              <a:rPr lang="en-US" smtClean="0"/>
              <a:t>02-26-2016</a:t>
            </a:r>
            <a:endParaRPr lang="en-US"/>
          </a:p>
        </p:txBody>
      </p:sp>
      <p:sp>
        <p:nvSpPr>
          <p:cNvPr id="6" name="Slide Number Placeholder 5"/>
          <p:cNvSpPr>
            <a:spLocks noGrp="1"/>
          </p:cNvSpPr>
          <p:nvPr>
            <p:ph type="sldNum" sz="quarter" idx="12"/>
          </p:nvPr>
        </p:nvSpPr>
        <p:spPr/>
        <p:txBody>
          <a:bodyPr/>
          <a:lstStyle/>
          <a:p>
            <a:fld id="{C8FDE273-D509-4A99-878F-1E426A1B9700}" type="slidenum">
              <a:rPr lang="en-US" smtClean="0"/>
              <a:pPr/>
              <a:t>‹#›</a:t>
            </a:fld>
            <a:endParaRPr lang="en-US"/>
          </a:p>
        </p:txBody>
      </p:sp>
    </p:spTree>
    <p:extLst>
      <p:ext uri="{BB962C8B-B14F-4D97-AF65-F5344CB8AC3E}">
        <p14:creationId xmlns:p14="http://schemas.microsoft.com/office/powerpoint/2010/main" val="334745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A88801-F868-45EB-98BA-A9ED99406F97}" type="datetime1">
              <a:rPr lang="en-US" smtClean="0"/>
              <a:t>07-Apr-2016</a:t>
            </a:fld>
            <a:endParaRPr lang="en-US"/>
          </a:p>
        </p:txBody>
      </p:sp>
      <p:sp>
        <p:nvSpPr>
          <p:cNvPr id="5" name="Footer Placeholder 4"/>
          <p:cNvSpPr>
            <a:spLocks noGrp="1"/>
          </p:cNvSpPr>
          <p:nvPr>
            <p:ph type="ftr" sz="quarter" idx="11"/>
          </p:nvPr>
        </p:nvSpPr>
        <p:spPr/>
        <p:txBody>
          <a:bodyPr/>
          <a:lstStyle/>
          <a:p>
            <a:r>
              <a:rPr lang="en-US" smtClean="0"/>
              <a:t>02-26-2016</a:t>
            </a:r>
            <a:endParaRPr lang="en-US"/>
          </a:p>
        </p:txBody>
      </p:sp>
      <p:sp>
        <p:nvSpPr>
          <p:cNvPr id="6" name="Slide Number Placeholder 5"/>
          <p:cNvSpPr>
            <a:spLocks noGrp="1"/>
          </p:cNvSpPr>
          <p:nvPr>
            <p:ph type="sldNum" sz="quarter" idx="12"/>
          </p:nvPr>
        </p:nvSpPr>
        <p:spPr/>
        <p:txBody>
          <a:bodyPr/>
          <a:lstStyle/>
          <a:p>
            <a:fld id="{C8FDE273-D509-4A99-878F-1E426A1B9700}" type="slidenum">
              <a:rPr lang="en-US" smtClean="0"/>
              <a:pPr/>
              <a:t>‹#›</a:t>
            </a:fld>
            <a:endParaRPr lang="en-US"/>
          </a:p>
        </p:txBody>
      </p:sp>
    </p:spTree>
    <p:extLst>
      <p:ext uri="{BB962C8B-B14F-4D97-AF65-F5344CB8AC3E}">
        <p14:creationId xmlns:p14="http://schemas.microsoft.com/office/powerpoint/2010/main" val="2536548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502FDC-483D-4E7C-896A-67D659AF0892}" type="datetime1">
              <a:rPr lang="en-US" smtClean="0"/>
              <a:t>07-Apr-2016</a:t>
            </a:fld>
            <a:endParaRPr lang="en-US"/>
          </a:p>
        </p:txBody>
      </p:sp>
      <p:sp>
        <p:nvSpPr>
          <p:cNvPr id="5" name="Footer Placeholder 4"/>
          <p:cNvSpPr>
            <a:spLocks noGrp="1"/>
          </p:cNvSpPr>
          <p:nvPr>
            <p:ph type="ftr" sz="quarter" idx="11"/>
          </p:nvPr>
        </p:nvSpPr>
        <p:spPr/>
        <p:txBody>
          <a:bodyPr/>
          <a:lstStyle/>
          <a:p>
            <a:r>
              <a:rPr lang="en-US" smtClean="0"/>
              <a:t>02-26-2016</a:t>
            </a:r>
            <a:endParaRPr lang="en-US"/>
          </a:p>
        </p:txBody>
      </p:sp>
      <p:sp>
        <p:nvSpPr>
          <p:cNvPr id="6" name="Slide Number Placeholder 5"/>
          <p:cNvSpPr>
            <a:spLocks noGrp="1"/>
          </p:cNvSpPr>
          <p:nvPr>
            <p:ph type="sldNum" sz="quarter" idx="12"/>
          </p:nvPr>
        </p:nvSpPr>
        <p:spPr/>
        <p:txBody>
          <a:bodyPr/>
          <a:lstStyle/>
          <a:p>
            <a:fld id="{C8FDE273-D509-4A99-878F-1E426A1B9700}"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676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FC56FC-2BF5-47CD-9D65-A6B5610F4D8F}" type="datetime1">
              <a:rPr lang="en-US" smtClean="0"/>
              <a:t>07-Apr-2016</a:t>
            </a:fld>
            <a:endParaRPr lang="en-US"/>
          </a:p>
        </p:txBody>
      </p:sp>
      <p:sp>
        <p:nvSpPr>
          <p:cNvPr id="6" name="Footer Placeholder 5"/>
          <p:cNvSpPr>
            <a:spLocks noGrp="1"/>
          </p:cNvSpPr>
          <p:nvPr>
            <p:ph type="ftr" sz="quarter" idx="11"/>
          </p:nvPr>
        </p:nvSpPr>
        <p:spPr/>
        <p:txBody>
          <a:bodyPr/>
          <a:lstStyle/>
          <a:p>
            <a:r>
              <a:rPr lang="en-US" smtClean="0"/>
              <a:t>02-26-2016</a:t>
            </a:r>
            <a:endParaRPr lang="en-US"/>
          </a:p>
        </p:txBody>
      </p:sp>
      <p:sp>
        <p:nvSpPr>
          <p:cNvPr id="7" name="Slide Number Placeholder 6"/>
          <p:cNvSpPr>
            <a:spLocks noGrp="1"/>
          </p:cNvSpPr>
          <p:nvPr>
            <p:ph type="sldNum" sz="quarter" idx="12"/>
          </p:nvPr>
        </p:nvSpPr>
        <p:spPr/>
        <p:txBody>
          <a:bodyPr/>
          <a:lstStyle/>
          <a:p>
            <a:fld id="{C8FDE273-D509-4A99-878F-1E426A1B9700}" type="slidenum">
              <a:rPr lang="en-US" smtClean="0"/>
              <a:pPr/>
              <a:t>‹#›</a:t>
            </a:fld>
            <a:endParaRPr lang="en-US"/>
          </a:p>
        </p:txBody>
      </p:sp>
    </p:spTree>
    <p:extLst>
      <p:ext uri="{BB962C8B-B14F-4D97-AF65-F5344CB8AC3E}">
        <p14:creationId xmlns:p14="http://schemas.microsoft.com/office/powerpoint/2010/main" val="50739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9D43B9-801A-484D-B0B9-14C03ACF9456}" type="datetime1">
              <a:rPr lang="en-US" smtClean="0"/>
              <a:t>07-Apr-2016</a:t>
            </a:fld>
            <a:endParaRPr lang="en-US"/>
          </a:p>
        </p:txBody>
      </p:sp>
      <p:sp>
        <p:nvSpPr>
          <p:cNvPr id="8" name="Footer Placeholder 7"/>
          <p:cNvSpPr>
            <a:spLocks noGrp="1"/>
          </p:cNvSpPr>
          <p:nvPr>
            <p:ph type="ftr" sz="quarter" idx="11"/>
          </p:nvPr>
        </p:nvSpPr>
        <p:spPr/>
        <p:txBody>
          <a:bodyPr/>
          <a:lstStyle/>
          <a:p>
            <a:r>
              <a:rPr lang="en-US" smtClean="0"/>
              <a:t>02-26-2016</a:t>
            </a:r>
            <a:endParaRPr lang="en-US"/>
          </a:p>
        </p:txBody>
      </p:sp>
      <p:sp>
        <p:nvSpPr>
          <p:cNvPr id="9" name="Slide Number Placeholder 8"/>
          <p:cNvSpPr>
            <a:spLocks noGrp="1"/>
          </p:cNvSpPr>
          <p:nvPr>
            <p:ph type="sldNum" sz="quarter" idx="12"/>
          </p:nvPr>
        </p:nvSpPr>
        <p:spPr/>
        <p:txBody>
          <a:bodyPr/>
          <a:lstStyle/>
          <a:p>
            <a:fld id="{C8FDE273-D509-4A99-878F-1E426A1B9700}" type="slidenum">
              <a:rPr lang="en-US" smtClean="0"/>
              <a:pPr/>
              <a:t>‹#›</a:t>
            </a:fld>
            <a:endParaRPr lang="en-US"/>
          </a:p>
        </p:txBody>
      </p:sp>
    </p:spTree>
    <p:extLst>
      <p:ext uri="{BB962C8B-B14F-4D97-AF65-F5344CB8AC3E}">
        <p14:creationId xmlns:p14="http://schemas.microsoft.com/office/powerpoint/2010/main" val="363305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24E632-AC99-4393-978A-3800A996BC10}" type="datetime1">
              <a:rPr lang="en-US" smtClean="0"/>
              <a:t>07-Apr-2016</a:t>
            </a:fld>
            <a:endParaRPr lang="en-US"/>
          </a:p>
        </p:txBody>
      </p:sp>
      <p:sp>
        <p:nvSpPr>
          <p:cNvPr id="4" name="Footer Placeholder 3"/>
          <p:cNvSpPr>
            <a:spLocks noGrp="1"/>
          </p:cNvSpPr>
          <p:nvPr>
            <p:ph type="ftr" sz="quarter" idx="11"/>
          </p:nvPr>
        </p:nvSpPr>
        <p:spPr/>
        <p:txBody>
          <a:bodyPr/>
          <a:lstStyle/>
          <a:p>
            <a:r>
              <a:rPr lang="en-US" smtClean="0"/>
              <a:t>02-26-2016</a:t>
            </a:r>
            <a:endParaRPr lang="en-US"/>
          </a:p>
        </p:txBody>
      </p:sp>
      <p:sp>
        <p:nvSpPr>
          <p:cNvPr id="5" name="Slide Number Placeholder 4"/>
          <p:cNvSpPr>
            <a:spLocks noGrp="1"/>
          </p:cNvSpPr>
          <p:nvPr>
            <p:ph type="sldNum" sz="quarter" idx="12"/>
          </p:nvPr>
        </p:nvSpPr>
        <p:spPr/>
        <p:txBody>
          <a:bodyPr/>
          <a:lstStyle/>
          <a:p>
            <a:fld id="{C8FDE273-D509-4A99-878F-1E426A1B9700}" type="slidenum">
              <a:rPr lang="en-US" smtClean="0"/>
              <a:pPr/>
              <a:t>‹#›</a:t>
            </a:fld>
            <a:endParaRPr lang="en-US"/>
          </a:p>
        </p:txBody>
      </p:sp>
    </p:spTree>
    <p:extLst>
      <p:ext uri="{BB962C8B-B14F-4D97-AF65-F5344CB8AC3E}">
        <p14:creationId xmlns:p14="http://schemas.microsoft.com/office/powerpoint/2010/main" val="373074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C62422D-C698-4DA0-BBAA-19F5E574E563}" type="datetime1">
              <a:rPr lang="en-US" smtClean="0"/>
              <a:t>07-Apr-2016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02-26-2016</a:t>
            </a:r>
            <a:endParaRPr lang="en-US"/>
          </a:p>
        </p:txBody>
      </p:sp>
      <p:sp>
        <p:nvSpPr>
          <p:cNvPr id="9" name="Slide Number Placeholder 8"/>
          <p:cNvSpPr>
            <a:spLocks noGrp="1"/>
          </p:cNvSpPr>
          <p:nvPr>
            <p:ph type="sldNum" sz="quarter" idx="12"/>
          </p:nvPr>
        </p:nvSpPr>
        <p:spPr/>
        <p:txBody>
          <a:bodyPr/>
          <a:lstStyle/>
          <a:p>
            <a:fld id="{C8FDE273-D509-4A99-878F-1E426A1B9700}" type="slidenum">
              <a:rPr lang="en-US" smtClean="0"/>
              <a:pPr/>
              <a:t>‹#›</a:t>
            </a:fld>
            <a:endParaRPr lang="en-US"/>
          </a:p>
        </p:txBody>
      </p:sp>
    </p:spTree>
    <p:extLst>
      <p:ext uri="{BB962C8B-B14F-4D97-AF65-F5344CB8AC3E}">
        <p14:creationId xmlns:p14="http://schemas.microsoft.com/office/powerpoint/2010/main" val="228296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E8F9EB6-8551-4399-A406-B76A641AA090}" type="datetime1">
              <a:rPr lang="en-US" smtClean="0"/>
              <a:t>07-Apr-2016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02-26-2016</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8FDE273-D509-4A99-878F-1E426A1B9700}" type="slidenum">
              <a:rPr lang="en-US" smtClean="0"/>
              <a:pPr/>
              <a:t>‹#›</a:t>
            </a:fld>
            <a:endParaRPr lang="en-US"/>
          </a:p>
        </p:txBody>
      </p:sp>
    </p:spTree>
    <p:extLst>
      <p:ext uri="{BB962C8B-B14F-4D97-AF65-F5344CB8AC3E}">
        <p14:creationId xmlns:p14="http://schemas.microsoft.com/office/powerpoint/2010/main" val="856803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CF4A91-229D-478F-8AEA-11F761197DD0}" type="datetime1">
              <a:rPr lang="en-US" smtClean="0"/>
              <a:t>07-Apr-2016</a:t>
            </a:fld>
            <a:endParaRPr lang="en-US"/>
          </a:p>
        </p:txBody>
      </p:sp>
      <p:sp>
        <p:nvSpPr>
          <p:cNvPr id="6" name="Footer Placeholder 5"/>
          <p:cNvSpPr>
            <a:spLocks noGrp="1"/>
          </p:cNvSpPr>
          <p:nvPr>
            <p:ph type="ftr" sz="quarter" idx="11"/>
          </p:nvPr>
        </p:nvSpPr>
        <p:spPr/>
        <p:txBody>
          <a:bodyPr/>
          <a:lstStyle/>
          <a:p>
            <a:r>
              <a:rPr lang="en-US" smtClean="0"/>
              <a:t>02-26-2016</a:t>
            </a:r>
            <a:endParaRPr lang="en-US"/>
          </a:p>
        </p:txBody>
      </p:sp>
      <p:sp>
        <p:nvSpPr>
          <p:cNvPr id="7" name="Slide Number Placeholder 6"/>
          <p:cNvSpPr>
            <a:spLocks noGrp="1"/>
          </p:cNvSpPr>
          <p:nvPr>
            <p:ph type="sldNum" sz="quarter" idx="12"/>
          </p:nvPr>
        </p:nvSpPr>
        <p:spPr/>
        <p:txBody>
          <a:bodyPr/>
          <a:lstStyle/>
          <a:p>
            <a:fld id="{C8FDE273-D509-4A99-878F-1E426A1B9700}" type="slidenum">
              <a:rPr lang="en-US" smtClean="0"/>
              <a:pPr/>
              <a:t>‹#›</a:t>
            </a:fld>
            <a:endParaRPr lang="en-US"/>
          </a:p>
        </p:txBody>
      </p:sp>
    </p:spTree>
    <p:extLst>
      <p:ext uri="{BB962C8B-B14F-4D97-AF65-F5344CB8AC3E}">
        <p14:creationId xmlns:p14="http://schemas.microsoft.com/office/powerpoint/2010/main" val="259712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D34AA0C-3E67-4F1A-82D7-203615820960}" type="datetime1">
              <a:rPr lang="en-US" smtClean="0"/>
              <a:t>07-Apr-2016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02-26-2016</a:t>
            </a: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8FDE273-D509-4A99-878F-1E426A1B9700}"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11031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cisecuritystandards.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snow.edu/images/header.jpg"/>
          <p:cNvPicPr>
            <a:picLocks noChangeAspect="1" noChangeArrowheads="1"/>
          </p:cNvPicPr>
          <p:nvPr/>
        </p:nvPicPr>
        <p:blipFill rotWithShape="1">
          <a:blip r:embed="rId3">
            <a:extLst>
              <a:ext uri="{28A0092B-C50C-407E-A947-70E740481C1C}">
                <a14:useLocalDpi xmlns:a14="http://schemas.microsoft.com/office/drawing/2010/main" val="0"/>
              </a:ext>
            </a:extLst>
          </a:blip>
          <a:srcRect l="4643" t="9806" r="7138" b="11742"/>
          <a:stretch/>
        </p:blipFill>
        <p:spPr bwMode="auto">
          <a:xfrm>
            <a:off x="228600" y="225552"/>
            <a:ext cx="3995929" cy="8412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22595" y="1617724"/>
            <a:ext cx="7330440" cy="2857500"/>
          </a:xfrm>
        </p:spPr>
        <p:txBody>
          <a:bodyPr>
            <a:normAutofit/>
          </a:bodyPr>
          <a:lstStyle/>
          <a:p>
            <a:pPr algn="ctr">
              <a:lnSpc>
                <a:spcPct val="100000"/>
              </a:lnSpc>
            </a:pPr>
            <a:r>
              <a:rPr lang="en-US" sz="4000" dirty="0" smtClean="0">
                <a:latin typeface="Times New Roman" panose="02020603050405020304" pitchFamily="18" charset="0"/>
                <a:cs typeface="Times New Roman" panose="02020603050405020304" pitchFamily="18" charset="0"/>
              </a:rPr>
              <a:t>PAYMENT CARD SECURITY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AND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SELF-ASSESSMENT TRAINING</a:t>
            </a:r>
            <a:br>
              <a:rPr lang="en-US" sz="4000" dirty="0" smtClean="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888089" y="4340648"/>
            <a:ext cx="7620000" cy="990600"/>
          </a:xfrm>
        </p:spPr>
        <p:txBody>
          <a:bodyPr>
            <a:normAutofit/>
          </a:bodyPr>
          <a:lstStyle/>
          <a:p>
            <a:r>
              <a:rPr lang="en-US" sz="1600" dirty="0" smtClean="0"/>
              <a:t>Jon Knudsen- PCI </a:t>
            </a:r>
            <a:r>
              <a:rPr lang="en-US" sz="1600" dirty="0" smtClean="0"/>
              <a:t>Compliance MANAGER</a:t>
            </a:r>
            <a:endParaRPr lang="en-US" sz="1600" dirty="0"/>
          </a:p>
        </p:txBody>
      </p:sp>
      <p:grpSp>
        <p:nvGrpSpPr>
          <p:cNvPr id="5" name="Group 4"/>
          <p:cNvGrpSpPr/>
          <p:nvPr/>
        </p:nvGrpSpPr>
        <p:grpSpPr>
          <a:xfrm>
            <a:off x="571499" y="4953000"/>
            <a:ext cx="8001001" cy="1143000"/>
            <a:chOff x="383874" y="4637613"/>
            <a:chExt cx="8001001" cy="1143000"/>
          </a:xfrm>
        </p:grpSpPr>
        <p:pic>
          <p:nvPicPr>
            <p:cNvPr id="1026" name="Picture 2" descr="File:Visa Inc. logo.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874" y="4847163"/>
              <a:ext cx="19050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upload.wikimedia.org/wikipedia/en/thumb/a/a3/JCB_Cards.svg/1280px-JCB_Cards.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5904" y="4763179"/>
              <a:ext cx="1158971" cy="8918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erican Express logo.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540" y="4637613"/>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le:MasterCard Logo.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3206" y="4797950"/>
              <a:ext cx="1370542" cy="8223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credit-card-logos.com/images/discover_credit-card-logos/discover_network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9414" y="4724211"/>
              <a:ext cx="1520825" cy="969802"/>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Footer Placeholder 3"/>
          <p:cNvSpPr>
            <a:spLocks noGrp="1"/>
          </p:cNvSpPr>
          <p:nvPr>
            <p:ph type="ftr" sz="quarter" idx="11"/>
          </p:nvPr>
        </p:nvSpPr>
        <p:spPr/>
        <p:txBody>
          <a:bodyPr/>
          <a:lstStyle/>
          <a:p>
            <a:r>
              <a:rPr lang="en-US" smtClean="0"/>
              <a:t>02-26-2016</a:t>
            </a:r>
            <a:endParaRPr lang="en-US"/>
          </a:p>
        </p:txBody>
      </p:sp>
      <p:sp>
        <p:nvSpPr>
          <p:cNvPr id="7" name="Slide Number Placeholder 6"/>
          <p:cNvSpPr>
            <a:spLocks noGrp="1"/>
          </p:cNvSpPr>
          <p:nvPr>
            <p:ph type="sldNum" sz="quarter" idx="12"/>
          </p:nvPr>
        </p:nvSpPr>
        <p:spPr/>
        <p:txBody>
          <a:bodyPr/>
          <a:lstStyle/>
          <a:p>
            <a:fld id="{C8FDE273-D509-4A99-878F-1E426A1B9700}"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PCI DSS – Control Objectives</a:t>
            </a:r>
            <a:endParaRPr lang="en-US" dirty="0"/>
          </a:p>
        </p:txBody>
      </p:sp>
      <p:sp>
        <p:nvSpPr>
          <p:cNvPr id="2" name="Content Placeholder 1"/>
          <p:cNvSpPr>
            <a:spLocks noGrp="1"/>
          </p:cNvSpPr>
          <p:nvPr>
            <p:ph idx="1"/>
          </p:nvPr>
        </p:nvSpPr>
        <p:spPr>
          <a:xfrm>
            <a:off x="822960" y="1905001"/>
            <a:ext cx="7543800" cy="3657600"/>
          </a:xfrm>
        </p:spPr>
        <p:txBody>
          <a:bodyPr/>
          <a:lstStyle/>
          <a:p>
            <a:r>
              <a:rPr lang="en-US" sz="2400" dirty="0" smtClean="0"/>
              <a:t>Implement Strong Access Control Measures</a:t>
            </a:r>
          </a:p>
          <a:p>
            <a:endParaRPr lang="en-US" dirty="0" smtClean="0"/>
          </a:p>
          <a:p>
            <a:pPr lvl="2">
              <a:buFont typeface="Wingdings" panose="05000000000000000000" pitchFamily="2" charset="2"/>
              <a:buChar char="§"/>
            </a:pPr>
            <a:r>
              <a:rPr lang="en-US" sz="1800" dirty="0" smtClean="0"/>
              <a:t>Restrict access to cardholder data to a business only need-to-know basis</a:t>
            </a:r>
          </a:p>
          <a:p>
            <a:pPr lvl="2">
              <a:buFont typeface="Wingdings" panose="05000000000000000000" pitchFamily="2" charset="2"/>
              <a:buChar char="§"/>
            </a:pPr>
            <a:r>
              <a:rPr lang="en-US" sz="1800" dirty="0" smtClean="0"/>
              <a:t>Restrict physical access to cardholder data:</a:t>
            </a:r>
          </a:p>
          <a:p>
            <a:pPr lvl="3">
              <a:buFont typeface="Arial" pitchFamily="34" charset="0"/>
              <a:buChar char="•"/>
            </a:pPr>
            <a:r>
              <a:rPr lang="en-US" sz="1800" dirty="0" smtClean="0"/>
              <a:t>Locked safes</a:t>
            </a:r>
          </a:p>
          <a:p>
            <a:pPr lvl="3">
              <a:buFont typeface="Arial" pitchFamily="34" charset="0"/>
              <a:buChar char="•"/>
            </a:pPr>
            <a:r>
              <a:rPr lang="en-US" sz="1800" dirty="0" smtClean="0"/>
              <a:t>Locked files</a:t>
            </a:r>
          </a:p>
          <a:p>
            <a:pPr lvl="3">
              <a:buFont typeface="Arial" pitchFamily="34" charset="0"/>
              <a:buChar char="•"/>
            </a:pPr>
            <a:r>
              <a:rPr lang="en-US" sz="1800" dirty="0" smtClean="0"/>
              <a:t>Destroy card information after processed – cross shredded</a:t>
            </a:r>
          </a:p>
        </p:txBody>
      </p:sp>
      <p:sp>
        <p:nvSpPr>
          <p:cNvPr id="4" name="Footer Placeholder 3"/>
          <p:cNvSpPr>
            <a:spLocks noGrp="1"/>
          </p:cNvSpPr>
          <p:nvPr>
            <p:ph type="ftr" sz="quarter" idx="11"/>
          </p:nvPr>
        </p:nvSpPr>
        <p:spPr/>
        <p:txBody>
          <a:bodyPr/>
          <a:lstStyle/>
          <a:p>
            <a:r>
              <a:rPr lang="en-US" smtClean="0"/>
              <a:t>02-26-2016</a:t>
            </a:r>
            <a:endParaRPr lang="en-US"/>
          </a:p>
        </p:txBody>
      </p:sp>
      <p:sp>
        <p:nvSpPr>
          <p:cNvPr id="5" name="Slide Number Placeholder 4"/>
          <p:cNvSpPr>
            <a:spLocks noGrp="1"/>
          </p:cNvSpPr>
          <p:nvPr>
            <p:ph type="sldNum" sz="quarter" idx="12"/>
          </p:nvPr>
        </p:nvSpPr>
        <p:spPr/>
        <p:txBody>
          <a:bodyPr/>
          <a:lstStyle/>
          <a:p>
            <a:fld id="{C8FDE273-D509-4A99-878F-1E426A1B9700}"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Contactless Payments</a:t>
            </a:r>
            <a:endParaRPr lang="en-US" dirty="0"/>
          </a:p>
        </p:txBody>
      </p:sp>
      <p:pic>
        <p:nvPicPr>
          <p:cNvPr id="1026" name="Picture 2" descr="http://www.leappayments.com/wp-content/uploads/2015/03/NFCPay.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3665"/>
          <a:stretch/>
        </p:blipFill>
        <p:spPr bwMode="auto">
          <a:xfrm>
            <a:off x="946030" y="3622043"/>
            <a:ext cx="3810000" cy="24597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hop.nxgen.com/wp-content/uploads/2013/03/ict250-contactless-lightl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6030" y="3622043"/>
            <a:ext cx="3710937" cy="24739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1828801"/>
            <a:ext cx="7452360" cy="1323439"/>
          </a:xfrm>
          <a:prstGeom prst="rect">
            <a:avLst/>
          </a:prstGeom>
        </p:spPr>
        <p:txBody>
          <a:bodyPr wrap="square">
            <a:spAutoFit/>
          </a:bodyPr>
          <a:lstStyle/>
          <a:p>
            <a:r>
              <a:rPr lang="en-US" sz="2000" dirty="0" smtClean="0"/>
              <a:t>Snow College is able to accept contactless payments. Be sure the area around the credit card device is clean and there are no cell phones or other electronic devices close to the credit card device that could potentially read payment information.</a:t>
            </a:r>
          </a:p>
        </p:txBody>
      </p:sp>
      <p:sp>
        <p:nvSpPr>
          <p:cNvPr id="4" name="Footer Placeholder 3"/>
          <p:cNvSpPr>
            <a:spLocks noGrp="1"/>
          </p:cNvSpPr>
          <p:nvPr>
            <p:ph type="ftr" sz="quarter" idx="11"/>
          </p:nvPr>
        </p:nvSpPr>
        <p:spPr/>
        <p:txBody>
          <a:bodyPr/>
          <a:lstStyle/>
          <a:p>
            <a:r>
              <a:rPr lang="en-US" smtClean="0"/>
              <a:t>02-26-2016</a:t>
            </a:r>
            <a:endParaRPr lang="en-US"/>
          </a:p>
        </p:txBody>
      </p:sp>
      <p:sp>
        <p:nvSpPr>
          <p:cNvPr id="5" name="Slide Number Placeholder 4"/>
          <p:cNvSpPr>
            <a:spLocks noGrp="1"/>
          </p:cNvSpPr>
          <p:nvPr>
            <p:ph type="sldNum" sz="quarter" idx="12"/>
          </p:nvPr>
        </p:nvSpPr>
        <p:spPr/>
        <p:txBody>
          <a:bodyPr/>
          <a:lstStyle/>
          <a:p>
            <a:fld id="{C8FDE273-D509-4A99-878F-1E426A1B9700}"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PCI DSS - Mandatory</a:t>
            </a:r>
            <a:endParaRPr lang="en-US" dirty="0"/>
          </a:p>
        </p:txBody>
      </p:sp>
      <p:sp>
        <p:nvSpPr>
          <p:cNvPr id="2" name="Content Placeholder 1"/>
          <p:cNvSpPr>
            <a:spLocks noGrp="1"/>
          </p:cNvSpPr>
          <p:nvPr>
            <p:ph idx="1"/>
          </p:nvPr>
        </p:nvSpPr>
        <p:spPr>
          <a:xfrm>
            <a:off x="822960" y="1828801"/>
            <a:ext cx="7543800" cy="4343400"/>
          </a:xfrm>
        </p:spPr>
        <p:txBody>
          <a:bodyPr>
            <a:normAutofit/>
          </a:bodyPr>
          <a:lstStyle/>
          <a:p>
            <a:r>
              <a:rPr lang="en-US" sz="2400" dirty="0" smtClean="0"/>
              <a:t>PCI Compliance is mandatory to accept payment cards.</a:t>
            </a:r>
          </a:p>
          <a:p>
            <a:pPr lvl="1">
              <a:buNone/>
            </a:pPr>
            <a:r>
              <a:rPr lang="en-US" dirty="0" smtClean="0"/>
              <a:t>	</a:t>
            </a:r>
          </a:p>
          <a:p>
            <a:pPr lvl="1">
              <a:buNone/>
            </a:pPr>
            <a:r>
              <a:rPr lang="en-US" sz="2400" dirty="0"/>
              <a:t> </a:t>
            </a:r>
            <a:r>
              <a:rPr lang="en-US" sz="2400" dirty="0" smtClean="0"/>
              <a:t>  Risks:</a:t>
            </a:r>
          </a:p>
          <a:p>
            <a:pPr lvl="2">
              <a:buFont typeface="Arial" panose="020B0604020202020204" pitchFamily="34" charset="0"/>
              <a:buChar char="•"/>
            </a:pPr>
            <a:r>
              <a:rPr lang="en-US" sz="1800" dirty="0" smtClean="0"/>
              <a:t>Large monetary fines assessed to your department and/or Snow College</a:t>
            </a:r>
          </a:p>
          <a:p>
            <a:pPr lvl="2">
              <a:buFont typeface="Arial" panose="020B0604020202020204" pitchFamily="34" charset="0"/>
              <a:buChar char="•"/>
            </a:pPr>
            <a:r>
              <a:rPr lang="en-US" sz="1800" dirty="0" smtClean="0"/>
              <a:t>Loss of merchant status for department</a:t>
            </a:r>
          </a:p>
          <a:p>
            <a:pPr lvl="2">
              <a:buFont typeface="Arial" panose="020B0604020202020204" pitchFamily="34" charset="0"/>
              <a:buChar char="•"/>
            </a:pPr>
            <a:r>
              <a:rPr lang="en-US" sz="1800" dirty="0" smtClean="0"/>
              <a:t>Loss of merchant status for Snow College</a:t>
            </a:r>
          </a:p>
          <a:p>
            <a:pPr lvl="2">
              <a:buFont typeface="Arial" panose="020B0604020202020204" pitchFamily="34" charset="0"/>
              <a:buChar char="•"/>
            </a:pPr>
            <a:r>
              <a:rPr lang="en-US" sz="1800" dirty="0" smtClean="0"/>
              <a:t>Loss of faith in Snow College brand name</a:t>
            </a:r>
          </a:p>
          <a:p>
            <a:pPr lvl="1">
              <a:buNone/>
            </a:pPr>
            <a:r>
              <a:rPr lang="en-US" dirty="0" smtClean="0"/>
              <a:t>	</a:t>
            </a:r>
            <a:r>
              <a:rPr lang="en-US" sz="2400" dirty="0" smtClean="0"/>
              <a:t>Benefits:</a:t>
            </a:r>
          </a:p>
          <a:p>
            <a:pPr lvl="2">
              <a:buFont typeface="Arial" panose="020B0604020202020204" pitchFamily="34" charset="0"/>
              <a:buChar char="•"/>
            </a:pPr>
            <a:r>
              <a:rPr lang="en-US" sz="1800" dirty="0" smtClean="0"/>
              <a:t>Helps protect against fraud</a:t>
            </a:r>
          </a:p>
          <a:p>
            <a:pPr lvl="2">
              <a:buFont typeface="Arial" panose="020B0604020202020204" pitchFamily="34" charset="0"/>
              <a:buChar char="•"/>
            </a:pPr>
            <a:r>
              <a:rPr lang="en-US" sz="1800" dirty="0" smtClean="0"/>
              <a:t>Keeps you and Snow College out of the headlines</a:t>
            </a:r>
          </a:p>
          <a:p>
            <a:pPr lvl="2">
              <a:buFont typeface="Arial" panose="020B0604020202020204" pitchFamily="34" charset="0"/>
              <a:buChar char="•"/>
            </a:pPr>
            <a:r>
              <a:rPr lang="en-US" sz="1800" dirty="0" smtClean="0"/>
              <a:t>Allows you to continue accepting credit cards</a:t>
            </a:r>
          </a:p>
          <a:p>
            <a:pPr lvl="2">
              <a:buFont typeface="Arial" panose="020B0604020202020204" pitchFamily="34" charset="0"/>
              <a:buChar char="•"/>
            </a:pPr>
            <a:r>
              <a:rPr lang="en-US" sz="1800" dirty="0" smtClean="0"/>
              <a:t>Upholds Snow College brand name</a:t>
            </a:r>
          </a:p>
          <a:p>
            <a:pPr lvl="1">
              <a:buNone/>
            </a:pPr>
            <a:endParaRPr lang="en-US" dirty="0"/>
          </a:p>
        </p:txBody>
      </p:sp>
      <p:sp>
        <p:nvSpPr>
          <p:cNvPr id="4" name="Footer Placeholder 3"/>
          <p:cNvSpPr>
            <a:spLocks noGrp="1"/>
          </p:cNvSpPr>
          <p:nvPr>
            <p:ph type="ftr" sz="quarter" idx="11"/>
          </p:nvPr>
        </p:nvSpPr>
        <p:spPr/>
        <p:txBody>
          <a:bodyPr/>
          <a:lstStyle/>
          <a:p>
            <a:r>
              <a:rPr lang="en-US" smtClean="0"/>
              <a:t>02-26-2016</a:t>
            </a:r>
            <a:endParaRPr lang="en-US"/>
          </a:p>
        </p:txBody>
      </p:sp>
      <p:sp>
        <p:nvSpPr>
          <p:cNvPr id="5" name="Slide Number Placeholder 4"/>
          <p:cNvSpPr>
            <a:spLocks noGrp="1"/>
          </p:cNvSpPr>
          <p:nvPr>
            <p:ph type="sldNum" sz="quarter" idx="12"/>
          </p:nvPr>
        </p:nvSpPr>
        <p:spPr/>
        <p:txBody>
          <a:bodyPr/>
          <a:lstStyle/>
          <a:p>
            <a:fld id="{C8FDE273-D509-4A99-878F-1E426A1B9700}"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PCI DSS – Protect Data</a:t>
            </a:r>
            <a:endParaRPr lang="en-US" dirty="0"/>
          </a:p>
        </p:txBody>
      </p:sp>
      <p:sp>
        <p:nvSpPr>
          <p:cNvPr id="2" name="Content Placeholder 1"/>
          <p:cNvSpPr>
            <a:spLocks noGrp="1"/>
          </p:cNvSpPr>
          <p:nvPr>
            <p:ph idx="1"/>
          </p:nvPr>
        </p:nvSpPr>
        <p:spPr/>
        <p:txBody>
          <a:bodyPr>
            <a:noAutofit/>
          </a:bodyPr>
          <a:lstStyle/>
          <a:p>
            <a:pPr marL="0" indent="0">
              <a:buNone/>
            </a:pPr>
            <a:r>
              <a:rPr lang="en-US" sz="2400" dirty="0" smtClean="0"/>
              <a:t>Easiest </a:t>
            </a:r>
            <a:r>
              <a:rPr lang="en-US" sz="2400" dirty="0"/>
              <a:t>way to comply:</a:t>
            </a:r>
          </a:p>
          <a:p>
            <a:pPr lvl="1">
              <a:buNone/>
            </a:pPr>
            <a:r>
              <a:rPr lang="en-US" sz="2400" dirty="0"/>
              <a:t>	</a:t>
            </a:r>
            <a:r>
              <a:rPr lang="en-US" sz="2400" b="1" dirty="0"/>
              <a:t>DON’T KEEP CARDHOLDER DATA!!</a:t>
            </a:r>
          </a:p>
          <a:p>
            <a:pPr marL="0" indent="0">
              <a:lnSpc>
                <a:spcPct val="100000"/>
              </a:lnSpc>
              <a:spcBef>
                <a:spcPts val="0"/>
              </a:spcBef>
              <a:spcAft>
                <a:spcPts val="0"/>
              </a:spcAft>
              <a:buNone/>
            </a:pPr>
            <a:r>
              <a:rPr lang="en-US" dirty="0" smtClean="0"/>
              <a:t>  </a:t>
            </a:r>
          </a:p>
          <a:p>
            <a:pPr marL="0" indent="0">
              <a:lnSpc>
                <a:spcPct val="100000"/>
              </a:lnSpc>
              <a:spcBef>
                <a:spcPts val="0"/>
              </a:spcBef>
              <a:spcAft>
                <a:spcPts val="0"/>
              </a:spcAft>
              <a:buNone/>
            </a:pPr>
            <a:r>
              <a:rPr lang="en-US" sz="2350" dirty="0" smtClean="0"/>
              <a:t>Help </a:t>
            </a:r>
            <a:r>
              <a:rPr lang="en-US" sz="2350" dirty="0"/>
              <a:t>organizations proactively protect customer account data</a:t>
            </a:r>
          </a:p>
          <a:p>
            <a:pPr lvl="2">
              <a:lnSpc>
                <a:spcPct val="100000"/>
              </a:lnSpc>
              <a:spcBef>
                <a:spcPts val="0"/>
              </a:spcBef>
              <a:spcAft>
                <a:spcPts val="0"/>
              </a:spcAft>
              <a:buFont typeface="Arial" panose="020B0604020202020204" pitchFamily="34" charset="0"/>
              <a:buChar char="•"/>
            </a:pPr>
            <a:r>
              <a:rPr lang="en-US" sz="1800" dirty="0" smtClean="0"/>
              <a:t>Keep </a:t>
            </a:r>
            <a:r>
              <a:rPr lang="en-US" sz="1800" dirty="0"/>
              <a:t>data secure and confidential</a:t>
            </a:r>
          </a:p>
          <a:p>
            <a:pPr lvl="2">
              <a:lnSpc>
                <a:spcPct val="100000"/>
              </a:lnSpc>
              <a:spcBef>
                <a:spcPts val="0"/>
              </a:spcBef>
              <a:spcAft>
                <a:spcPts val="0"/>
              </a:spcAft>
              <a:buFont typeface="Arial" panose="020B0604020202020204" pitchFamily="34" charset="0"/>
              <a:buChar char="•"/>
            </a:pPr>
            <a:r>
              <a:rPr lang="en-US" sz="1800" dirty="0"/>
              <a:t>Restrict/limit access to card </a:t>
            </a:r>
            <a:r>
              <a:rPr lang="en-US" sz="1800" dirty="0" smtClean="0"/>
              <a:t>data</a:t>
            </a:r>
          </a:p>
          <a:p>
            <a:pPr marL="384048" lvl="2" indent="0">
              <a:lnSpc>
                <a:spcPct val="100000"/>
              </a:lnSpc>
              <a:spcBef>
                <a:spcPts val="0"/>
              </a:spcBef>
              <a:spcAft>
                <a:spcPts val="0"/>
              </a:spcAft>
              <a:buNone/>
            </a:pPr>
            <a:endParaRPr lang="en-US" sz="1800" dirty="0" smtClean="0"/>
          </a:p>
          <a:p>
            <a:pPr marL="0" lvl="2" indent="0">
              <a:lnSpc>
                <a:spcPct val="100000"/>
              </a:lnSpc>
              <a:spcBef>
                <a:spcPts val="0"/>
              </a:spcBef>
              <a:spcAft>
                <a:spcPts val="0"/>
              </a:spcAft>
              <a:buNone/>
            </a:pPr>
            <a:r>
              <a:rPr lang="en-US" sz="2400" dirty="0" smtClean="0"/>
              <a:t>   Examples:</a:t>
            </a:r>
          </a:p>
          <a:p>
            <a:pPr lvl="2">
              <a:lnSpc>
                <a:spcPct val="100000"/>
              </a:lnSpc>
              <a:spcBef>
                <a:spcPts val="0"/>
              </a:spcBef>
              <a:spcAft>
                <a:spcPts val="0"/>
              </a:spcAft>
              <a:buFont typeface="Arial" panose="020B0604020202020204" pitchFamily="34" charset="0"/>
              <a:buChar char="•"/>
            </a:pPr>
            <a:r>
              <a:rPr lang="en-US" sz="1800" dirty="0" smtClean="0"/>
              <a:t>Find and eliminate prohibited data</a:t>
            </a:r>
          </a:p>
          <a:p>
            <a:pPr lvl="2">
              <a:lnSpc>
                <a:spcPct val="100000"/>
              </a:lnSpc>
              <a:spcBef>
                <a:spcPts val="0"/>
              </a:spcBef>
              <a:spcAft>
                <a:spcPts val="0"/>
              </a:spcAft>
              <a:buFont typeface="Arial" panose="020B0604020202020204" pitchFamily="34" charset="0"/>
              <a:buChar char="•"/>
            </a:pPr>
            <a:r>
              <a:rPr lang="en-US" sz="1800" dirty="0" smtClean="0"/>
              <a:t>Do not keep what you do not need</a:t>
            </a:r>
          </a:p>
          <a:p>
            <a:pPr lvl="2">
              <a:lnSpc>
                <a:spcPct val="100000"/>
              </a:lnSpc>
              <a:spcBef>
                <a:spcPts val="0"/>
              </a:spcBef>
              <a:spcAft>
                <a:spcPts val="0"/>
              </a:spcAft>
              <a:buFont typeface="Arial" panose="020B0604020202020204" pitchFamily="34" charset="0"/>
              <a:buChar char="•"/>
            </a:pPr>
            <a:r>
              <a:rPr lang="en-US" sz="1800" dirty="0" smtClean="0"/>
              <a:t>Frequently review your processes</a:t>
            </a:r>
            <a:endParaRPr lang="en-US" sz="1800" dirty="0"/>
          </a:p>
        </p:txBody>
      </p:sp>
      <p:sp>
        <p:nvSpPr>
          <p:cNvPr id="4" name="Footer Placeholder 3"/>
          <p:cNvSpPr>
            <a:spLocks noGrp="1"/>
          </p:cNvSpPr>
          <p:nvPr>
            <p:ph type="ftr" sz="quarter" idx="11"/>
          </p:nvPr>
        </p:nvSpPr>
        <p:spPr/>
        <p:txBody>
          <a:bodyPr/>
          <a:lstStyle/>
          <a:p>
            <a:r>
              <a:rPr lang="en-US" smtClean="0"/>
              <a:t>02-26-2016</a:t>
            </a:r>
            <a:endParaRPr lang="en-US"/>
          </a:p>
        </p:txBody>
      </p:sp>
      <p:sp>
        <p:nvSpPr>
          <p:cNvPr id="5" name="Slide Number Placeholder 4"/>
          <p:cNvSpPr>
            <a:spLocks noGrp="1"/>
          </p:cNvSpPr>
          <p:nvPr>
            <p:ph type="sldNum" sz="quarter" idx="12"/>
          </p:nvPr>
        </p:nvSpPr>
        <p:spPr/>
        <p:txBody>
          <a:bodyPr/>
          <a:lstStyle/>
          <a:p>
            <a:fld id="{C8FDE273-D509-4A99-878F-1E426A1B9700}"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400" dirty="0" smtClean="0"/>
              <a:t>Approved Credit Card Methods</a:t>
            </a:r>
            <a:endParaRPr lang="en-US" sz="4400" dirty="0"/>
          </a:p>
        </p:txBody>
      </p:sp>
      <p:sp>
        <p:nvSpPr>
          <p:cNvPr id="2" name="Content Placeholder 1"/>
          <p:cNvSpPr>
            <a:spLocks noGrp="1"/>
          </p:cNvSpPr>
          <p:nvPr>
            <p:ph idx="1"/>
          </p:nvPr>
        </p:nvSpPr>
        <p:spPr>
          <a:xfrm>
            <a:off x="822960" y="1828800"/>
            <a:ext cx="7543801" cy="4402666"/>
          </a:xfrm>
        </p:spPr>
        <p:txBody>
          <a:bodyPr>
            <a:normAutofit fontScale="92500" lnSpcReduction="20000"/>
          </a:bodyPr>
          <a:lstStyle/>
          <a:p>
            <a:r>
              <a:rPr lang="en-US" sz="2600" dirty="0" smtClean="0"/>
              <a:t>Snow College businesses are allowed to accept credit card payments through the following methods:</a:t>
            </a:r>
          </a:p>
          <a:p>
            <a:pPr marL="173038" indent="-173038">
              <a:buFont typeface="Wingdings" panose="05000000000000000000" pitchFamily="2" charset="2"/>
              <a:buChar char="§"/>
            </a:pPr>
            <a:r>
              <a:rPr lang="en-US" sz="1900" dirty="0" smtClean="0"/>
              <a:t>Face-to-Face transactions at Point-of-Sale (POS) terminal</a:t>
            </a:r>
          </a:p>
          <a:p>
            <a:pPr marL="173038" indent="-173038">
              <a:spcBef>
                <a:spcPts val="200"/>
              </a:spcBef>
              <a:spcAft>
                <a:spcPts val="400"/>
              </a:spcAft>
              <a:buFont typeface="Wingdings" panose="05000000000000000000" pitchFamily="2" charset="2"/>
              <a:buChar char="§"/>
            </a:pPr>
            <a:r>
              <a:rPr lang="en-US" sz="1900" dirty="0" smtClean="0"/>
              <a:t>Over-the-Phone transactions</a:t>
            </a:r>
          </a:p>
          <a:p>
            <a:pPr marL="457200" lvl="1" indent="-173038">
              <a:buFont typeface="Arial" panose="020B0604020202020204" pitchFamily="34" charset="0"/>
              <a:buChar char="•"/>
            </a:pPr>
            <a:r>
              <a:rPr lang="en-US" sz="1900" dirty="0" smtClean="0"/>
              <a:t>Cashier enter the transaction in a POS device with customer on the phone</a:t>
            </a:r>
          </a:p>
          <a:p>
            <a:pPr marL="457200" lvl="1" indent="-173038">
              <a:buFont typeface="Arial" panose="020B0604020202020204" pitchFamily="34" charset="0"/>
              <a:buChar char="•"/>
            </a:pPr>
            <a:r>
              <a:rPr lang="en-US" sz="1900" dirty="0" smtClean="0"/>
              <a:t>Ask the customer to repeat the credit card number to verify it is correct</a:t>
            </a:r>
            <a:endParaRPr lang="en-US" sz="1900" dirty="0"/>
          </a:p>
          <a:p>
            <a:pPr marL="173038" lvl="1" indent="-173038">
              <a:buFont typeface="Wingdings" panose="05000000000000000000" pitchFamily="2" charset="2"/>
              <a:buChar char="§"/>
            </a:pPr>
            <a:r>
              <a:rPr lang="en-US" sz="1900" dirty="0" smtClean="0"/>
              <a:t>Website transactions conducted by customer</a:t>
            </a:r>
          </a:p>
          <a:p>
            <a:pPr marL="173038" lvl="1" indent="-173038">
              <a:buFont typeface="Wingdings" panose="05000000000000000000" pitchFamily="2" charset="2"/>
              <a:buChar char="§"/>
            </a:pPr>
            <a:r>
              <a:rPr lang="en-US" sz="1900" dirty="0" smtClean="0"/>
              <a:t>Website transactions conducted by Snow College Employee</a:t>
            </a:r>
          </a:p>
          <a:p>
            <a:pPr marL="468313" lvl="2" indent="-184150">
              <a:buFont typeface="Arial" panose="020B0604020202020204" pitchFamily="34" charset="0"/>
              <a:buChar char="•"/>
            </a:pPr>
            <a:r>
              <a:rPr lang="en-US" sz="1900" dirty="0" smtClean="0"/>
              <a:t>Machine must meet the POS terminal requirements</a:t>
            </a:r>
          </a:p>
          <a:p>
            <a:pPr marL="173038" lvl="1" indent="-173038">
              <a:buFont typeface="Wingdings" panose="05000000000000000000" pitchFamily="2" charset="2"/>
              <a:buChar char="§"/>
            </a:pPr>
            <a:r>
              <a:rPr lang="en-US" sz="1900" dirty="0" smtClean="0"/>
              <a:t>Paper form coming into Snow College business environment</a:t>
            </a:r>
          </a:p>
          <a:p>
            <a:pPr marL="468313" lvl="2" indent="-184150">
              <a:buFont typeface="Arial" panose="020B0604020202020204" pitchFamily="34" charset="0"/>
              <a:buChar char="•"/>
            </a:pPr>
            <a:r>
              <a:rPr lang="en-US" sz="1900" dirty="0" smtClean="0"/>
              <a:t>Must be processed within one business day</a:t>
            </a:r>
          </a:p>
          <a:p>
            <a:pPr marL="468313" lvl="2" indent="-184150">
              <a:buFont typeface="Arial" panose="020B0604020202020204" pitchFamily="34" charset="0"/>
              <a:buChar char="•"/>
            </a:pPr>
            <a:r>
              <a:rPr lang="en-US" sz="1900" dirty="0" smtClean="0"/>
              <a:t>Follow form application requirements – credit card information at bottom of form</a:t>
            </a:r>
          </a:p>
          <a:p>
            <a:pPr marL="468313" lvl="2" indent="-184150">
              <a:buFont typeface="Arial" panose="020B0604020202020204" pitchFamily="34" charset="0"/>
              <a:buChar char="•"/>
            </a:pPr>
            <a:r>
              <a:rPr lang="en-US" sz="1900" dirty="0" smtClean="0"/>
              <a:t>Bottom of form must be cross-shredded once credit card is processed</a:t>
            </a:r>
          </a:p>
          <a:p>
            <a:pPr marL="468313" lvl="2" indent="-184150">
              <a:buFont typeface="Arial" panose="020B0604020202020204" pitchFamily="34" charset="0"/>
              <a:buChar char="•"/>
            </a:pPr>
            <a:r>
              <a:rPr lang="en-US" sz="1900" dirty="0" smtClean="0"/>
              <a:t>Anyone who has access to forms must participate in Snow College’s Payment Card Security Training</a:t>
            </a:r>
          </a:p>
        </p:txBody>
      </p:sp>
      <p:sp>
        <p:nvSpPr>
          <p:cNvPr id="4" name="Footer Placeholder 3"/>
          <p:cNvSpPr>
            <a:spLocks noGrp="1"/>
          </p:cNvSpPr>
          <p:nvPr>
            <p:ph type="ftr" sz="quarter" idx="11"/>
          </p:nvPr>
        </p:nvSpPr>
        <p:spPr/>
        <p:txBody>
          <a:bodyPr/>
          <a:lstStyle/>
          <a:p>
            <a:r>
              <a:rPr lang="en-US" smtClean="0"/>
              <a:t>02-26-2016</a:t>
            </a:r>
            <a:endParaRPr lang="en-US"/>
          </a:p>
        </p:txBody>
      </p:sp>
      <p:sp>
        <p:nvSpPr>
          <p:cNvPr id="5" name="Slide Number Placeholder 4"/>
          <p:cNvSpPr>
            <a:spLocks noGrp="1"/>
          </p:cNvSpPr>
          <p:nvPr>
            <p:ph type="sldNum" sz="quarter" idx="12"/>
          </p:nvPr>
        </p:nvSpPr>
        <p:spPr/>
        <p:txBody>
          <a:bodyPr/>
          <a:lstStyle/>
          <a:p>
            <a:fld id="{C8FDE273-D509-4A99-878F-1E426A1B9700}" type="slidenum">
              <a:rPr lang="en-US" smtClean="0"/>
              <a:pPr/>
              <a:t>14</a:t>
            </a:fld>
            <a:endParaRPr lang="en-US"/>
          </a:p>
        </p:txBody>
      </p:sp>
    </p:spTree>
    <p:extLst>
      <p:ext uri="{BB962C8B-B14F-4D97-AF65-F5344CB8AC3E}">
        <p14:creationId xmlns:p14="http://schemas.microsoft.com/office/powerpoint/2010/main" val="237039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400" dirty="0" smtClean="0"/>
              <a:t>Cashier Procedures</a:t>
            </a:r>
            <a:endParaRPr lang="en-US" sz="4400" dirty="0"/>
          </a:p>
        </p:txBody>
      </p:sp>
      <p:sp>
        <p:nvSpPr>
          <p:cNvPr id="2" name="Content Placeholder 1"/>
          <p:cNvSpPr>
            <a:spLocks noGrp="1"/>
          </p:cNvSpPr>
          <p:nvPr>
            <p:ph idx="1"/>
          </p:nvPr>
        </p:nvSpPr>
        <p:spPr>
          <a:xfrm>
            <a:off x="822959" y="1845734"/>
            <a:ext cx="7543801" cy="4402666"/>
          </a:xfrm>
        </p:spPr>
        <p:txBody>
          <a:bodyPr>
            <a:normAutofit/>
          </a:bodyPr>
          <a:lstStyle/>
          <a:p>
            <a:r>
              <a:rPr lang="en-US" sz="2400" dirty="0" smtClean="0"/>
              <a:t>A cashier is defined as anyone who has access to or processes credit card data</a:t>
            </a:r>
          </a:p>
          <a:p>
            <a:pPr marL="233363" indent="-120650">
              <a:lnSpc>
                <a:spcPct val="100000"/>
              </a:lnSpc>
              <a:spcBef>
                <a:spcPts val="600"/>
              </a:spcBef>
              <a:buFont typeface="Arial" panose="020B0604020202020204" pitchFamily="34" charset="0"/>
              <a:buChar char="•"/>
            </a:pPr>
            <a:endParaRPr lang="en-US" sz="800" dirty="0"/>
          </a:p>
          <a:p>
            <a:pPr marL="233363" indent="-120650">
              <a:lnSpc>
                <a:spcPct val="100000"/>
              </a:lnSpc>
              <a:spcBef>
                <a:spcPts val="600"/>
              </a:spcBef>
              <a:buFont typeface="Arial" panose="020B0604020202020204" pitchFamily="34" charset="0"/>
              <a:buChar char="•"/>
            </a:pPr>
            <a:r>
              <a:rPr lang="en-US" sz="1800" dirty="0" smtClean="0"/>
              <a:t>Required to have unique log in for operating POS device</a:t>
            </a:r>
          </a:p>
          <a:p>
            <a:pPr marL="233363" indent="-120650">
              <a:lnSpc>
                <a:spcPct val="100000"/>
              </a:lnSpc>
              <a:spcBef>
                <a:spcPts val="600"/>
              </a:spcBef>
              <a:buFont typeface="Arial" panose="020B0604020202020204" pitchFamily="34" charset="0"/>
              <a:buChar char="•"/>
            </a:pPr>
            <a:r>
              <a:rPr lang="en-US" sz="1800" dirty="0" smtClean="0"/>
              <a:t>Keep log in credentials confidential and does not share with others</a:t>
            </a:r>
          </a:p>
          <a:p>
            <a:pPr marL="233363" indent="-120650">
              <a:lnSpc>
                <a:spcPct val="100000"/>
              </a:lnSpc>
              <a:spcBef>
                <a:spcPts val="600"/>
              </a:spcBef>
              <a:buFont typeface="Arial" panose="020B0604020202020204" pitchFamily="34" charset="0"/>
              <a:buChar char="•"/>
            </a:pPr>
            <a:r>
              <a:rPr lang="en-US" sz="1800" dirty="0" smtClean="0"/>
              <a:t>Keep credit card environment secure from non-cashier personnel</a:t>
            </a:r>
          </a:p>
          <a:p>
            <a:pPr marL="233363" indent="-120650">
              <a:lnSpc>
                <a:spcPct val="100000"/>
              </a:lnSpc>
              <a:spcBef>
                <a:spcPts val="600"/>
              </a:spcBef>
              <a:buFont typeface="Arial" panose="020B0604020202020204" pitchFamily="34" charset="0"/>
              <a:buChar char="•"/>
            </a:pPr>
            <a:r>
              <a:rPr lang="en-US" sz="1800" dirty="0" smtClean="0"/>
              <a:t>Log off when stepping away from machine</a:t>
            </a:r>
          </a:p>
          <a:p>
            <a:pPr marL="233363" indent="-120650">
              <a:lnSpc>
                <a:spcPct val="100000"/>
              </a:lnSpc>
              <a:spcBef>
                <a:spcPts val="600"/>
              </a:spcBef>
              <a:buFont typeface="Arial" panose="020B0604020202020204" pitchFamily="34" charset="0"/>
              <a:buChar char="•"/>
            </a:pPr>
            <a:r>
              <a:rPr lang="en-US" sz="1800" dirty="0" smtClean="0"/>
              <a:t>Log off another cashier and log in with own credentials when processing transaction</a:t>
            </a:r>
          </a:p>
          <a:p>
            <a:pPr marL="233363" indent="-120650">
              <a:lnSpc>
                <a:spcPct val="100000"/>
              </a:lnSpc>
              <a:spcBef>
                <a:spcPts val="600"/>
              </a:spcBef>
              <a:buFont typeface="Arial" panose="020B0604020202020204" pitchFamily="34" charset="0"/>
              <a:buChar char="•"/>
            </a:pPr>
            <a:r>
              <a:rPr lang="en-US" sz="1800" dirty="0" smtClean="0"/>
              <a:t>Turn off POS device at night and store in a secure area</a:t>
            </a:r>
          </a:p>
          <a:p>
            <a:pPr marL="233363" indent="-120650">
              <a:lnSpc>
                <a:spcPct val="100000"/>
              </a:lnSpc>
              <a:spcBef>
                <a:spcPts val="600"/>
              </a:spcBef>
              <a:buFont typeface="Arial" panose="020B0604020202020204" pitchFamily="34" charset="0"/>
              <a:buChar char="•"/>
            </a:pPr>
            <a:r>
              <a:rPr lang="en-US" sz="1800" dirty="0" smtClean="0"/>
              <a:t>Hand credit card back to customer with receipt after checking signature</a:t>
            </a:r>
          </a:p>
        </p:txBody>
      </p:sp>
      <p:sp>
        <p:nvSpPr>
          <p:cNvPr id="4" name="Footer Placeholder 3"/>
          <p:cNvSpPr>
            <a:spLocks noGrp="1"/>
          </p:cNvSpPr>
          <p:nvPr>
            <p:ph type="ftr" sz="quarter" idx="11"/>
          </p:nvPr>
        </p:nvSpPr>
        <p:spPr/>
        <p:txBody>
          <a:bodyPr/>
          <a:lstStyle/>
          <a:p>
            <a:r>
              <a:rPr lang="en-US" smtClean="0"/>
              <a:t>02-26-2016</a:t>
            </a:r>
            <a:endParaRPr lang="en-US"/>
          </a:p>
        </p:txBody>
      </p:sp>
      <p:sp>
        <p:nvSpPr>
          <p:cNvPr id="5" name="Slide Number Placeholder 4"/>
          <p:cNvSpPr>
            <a:spLocks noGrp="1"/>
          </p:cNvSpPr>
          <p:nvPr>
            <p:ph type="sldNum" sz="quarter" idx="12"/>
          </p:nvPr>
        </p:nvSpPr>
        <p:spPr/>
        <p:txBody>
          <a:bodyPr/>
          <a:lstStyle/>
          <a:p>
            <a:fld id="{C8FDE273-D509-4A99-878F-1E426A1B9700}" type="slidenum">
              <a:rPr lang="en-US" smtClean="0"/>
              <a:pPr/>
              <a:t>15</a:t>
            </a:fld>
            <a:endParaRPr lang="en-US"/>
          </a:p>
        </p:txBody>
      </p:sp>
    </p:spTree>
    <p:extLst>
      <p:ext uri="{BB962C8B-B14F-4D97-AF65-F5344CB8AC3E}">
        <p14:creationId xmlns:p14="http://schemas.microsoft.com/office/powerpoint/2010/main" val="387407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400" dirty="0" smtClean="0"/>
              <a:t>Data Breach</a:t>
            </a:r>
            <a:endParaRPr lang="en-US" sz="4400" dirty="0"/>
          </a:p>
        </p:txBody>
      </p:sp>
      <p:sp>
        <p:nvSpPr>
          <p:cNvPr id="2" name="Content Placeholder 1"/>
          <p:cNvSpPr>
            <a:spLocks noGrp="1"/>
          </p:cNvSpPr>
          <p:nvPr>
            <p:ph idx="1"/>
          </p:nvPr>
        </p:nvSpPr>
        <p:spPr>
          <a:xfrm>
            <a:off x="822959" y="1845734"/>
            <a:ext cx="7543801" cy="4326466"/>
          </a:xfrm>
        </p:spPr>
        <p:txBody>
          <a:bodyPr>
            <a:normAutofit fontScale="92500" lnSpcReduction="10000"/>
          </a:bodyPr>
          <a:lstStyle/>
          <a:p>
            <a:r>
              <a:rPr lang="en-US" sz="2600" dirty="0" smtClean="0"/>
              <a:t>Inspect the device daily before processing payment cards for any sign of tampering and report anything unusual immediately and do not use the device until it has been determined safe to process payments.</a:t>
            </a:r>
            <a:r>
              <a:rPr lang="en-US" dirty="0" smtClean="0"/>
              <a:t> </a:t>
            </a:r>
          </a:p>
          <a:p>
            <a:endParaRPr lang="en-US" sz="1300" dirty="0"/>
          </a:p>
          <a:p>
            <a:r>
              <a:rPr lang="en-US" sz="2600" dirty="0" smtClean="0"/>
              <a:t>Contact a member of the PCI Committee immediately if:</a:t>
            </a:r>
          </a:p>
          <a:p>
            <a:pPr marL="233363" indent="-120650">
              <a:buFont typeface="Arial" panose="020B0604020202020204" pitchFamily="34" charset="0"/>
              <a:buChar char="•"/>
            </a:pPr>
            <a:r>
              <a:rPr lang="en-US" sz="1900" dirty="0" smtClean="0"/>
              <a:t>You are aware of a breach </a:t>
            </a:r>
          </a:p>
          <a:p>
            <a:pPr marL="233363" indent="-120650">
              <a:buFont typeface="Arial" panose="020B0604020202020204" pitchFamily="34" charset="0"/>
              <a:buChar char="•"/>
            </a:pPr>
            <a:r>
              <a:rPr lang="en-US" sz="1900" dirty="0" smtClean="0"/>
              <a:t>You suspect fraud or suspicious activity with credit cards or credit card devices</a:t>
            </a:r>
          </a:p>
          <a:p>
            <a:pPr marL="233363" indent="-120650">
              <a:buFont typeface="Arial" panose="020B0604020202020204" pitchFamily="34" charset="0"/>
              <a:buChar char="•"/>
            </a:pPr>
            <a:r>
              <a:rPr lang="en-US" sz="1900" dirty="0" smtClean="0"/>
              <a:t>A credit card device has been tampered with in any way including the device itself, any cords or plugs, unusual stickers or overlays, or if it has been replaced with a different device</a:t>
            </a:r>
          </a:p>
          <a:p>
            <a:pPr marL="233363" indent="-120650">
              <a:buFont typeface="Arial" panose="020B0604020202020204" pitchFamily="34" charset="0"/>
              <a:buChar char="•"/>
            </a:pPr>
            <a:r>
              <a:rPr lang="en-US" sz="1900" dirty="0" smtClean="0"/>
              <a:t>If an unauthorized person attempts to inspect, move, alter, or tamper with the device including any cords and wires that connect to the device</a:t>
            </a:r>
          </a:p>
        </p:txBody>
      </p:sp>
      <p:sp>
        <p:nvSpPr>
          <p:cNvPr id="4" name="Footer Placeholder 3"/>
          <p:cNvSpPr>
            <a:spLocks noGrp="1"/>
          </p:cNvSpPr>
          <p:nvPr>
            <p:ph type="ftr" sz="quarter" idx="11"/>
          </p:nvPr>
        </p:nvSpPr>
        <p:spPr/>
        <p:txBody>
          <a:bodyPr/>
          <a:lstStyle/>
          <a:p>
            <a:r>
              <a:rPr lang="en-US" smtClean="0"/>
              <a:t>02-26-2016</a:t>
            </a:r>
            <a:endParaRPr lang="en-US"/>
          </a:p>
        </p:txBody>
      </p:sp>
      <p:sp>
        <p:nvSpPr>
          <p:cNvPr id="5" name="Slide Number Placeholder 4"/>
          <p:cNvSpPr>
            <a:spLocks noGrp="1"/>
          </p:cNvSpPr>
          <p:nvPr>
            <p:ph type="sldNum" sz="quarter" idx="12"/>
          </p:nvPr>
        </p:nvSpPr>
        <p:spPr/>
        <p:txBody>
          <a:bodyPr/>
          <a:lstStyle/>
          <a:p>
            <a:fld id="{C8FDE273-D509-4A99-878F-1E426A1B9700}" type="slidenum">
              <a:rPr lang="en-US" smtClean="0"/>
              <a:pPr/>
              <a:t>16</a:t>
            </a:fld>
            <a:endParaRPr lang="en-US"/>
          </a:p>
        </p:txBody>
      </p:sp>
    </p:spTree>
    <p:extLst>
      <p:ext uri="{BB962C8B-B14F-4D97-AF65-F5344CB8AC3E}">
        <p14:creationId xmlns:p14="http://schemas.microsoft.com/office/powerpoint/2010/main" val="1906170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Frequently Asked Questions?</a:t>
            </a:r>
            <a:endParaRPr lang="en-US" dirty="0"/>
          </a:p>
        </p:txBody>
      </p:sp>
      <p:sp>
        <p:nvSpPr>
          <p:cNvPr id="2" name="Content Placeholder 1"/>
          <p:cNvSpPr>
            <a:spLocks noGrp="1"/>
          </p:cNvSpPr>
          <p:nvPr>
            <p:ph idx="1"/>
          </p:nvPr>
        </p:nvSpPr>
        <p:spPr>
          <a:xfrm>
            <a:off x="822959" y="1828800"/>
            <a:ext cx="7543801" cy="4495800"/>
          </a:xfrm>
        </p:spPr>
        <p:txBody>
          <a:bodyPr>
            <a:normAutofit fontScale="85000" lnSpcReduction="20000"/>
          </a:bodyPr>
          <a:lstStyle/>
          <a:p>
            <a:pPr marL="173038" indent="-173038">
              <a:buFont typeface="Wingdings" panose="05000000000000000000" pitchFamily="2" charset="2"/>
              <a:buChar char="§"/>
            </a:pPr>
            <a:r>
              <a:rPr lang="en-US" sz="2400" dirty="0" smtClean="0"/>
              <a:t>How long do we need to retain credit card transaction data? </a:t>
            </a:r>
          </a:p>
          <a:p>
            <a:pPr lvl="1">
              <a:buFont typeface="Arial" panose="020B0604020202020204" pitchFamily="34" charset="0"/>
              <a:buChar char="•"/>
            </a:pPr>
            <a:r>
              <a:rPr lang="en-US" sz="1900" dirty="0" smtClean="0"/>
              <a:t>Complete cardholder data should not be held for any longer that it takes to process and confirm the transaction. </a:t>
            </a:r>
          </a:p>
          <a:p>
            <a:pPr lvl="1">
              <a:buFont typeface="Arial" panose="020B0604020202020204" pitchFamily="34" charset="0"/>
              <a:buChar char="•"/>
            </a:pPr>
            <a:r>
              <a:rPr lang="en-US" sz="1900" dirty="0" smtClean="0"/>
              <a:t>Credit card receipts and reports that do not show complete PAN can be maintained securely for business purposes based on Merchant need. Holding full cardholder data for longer than 3 months from date of transaction is not necessary. </a:t>
            </a:r>
            <a:endParaRPr lang="en-US" dirty="0" smtClean="0"/>
          </a:p>
          <a:p>
            <a:pPr marL="173038" indent="-173038">
              <a:spcBef>
                <a:spcPts val="600"/>
              </a:spcBef>
              <a:buFont typeface="Wingdings" panose="05000000000000000000" pitchFamily="2" charset="2"/>
              <a:buChar char="§"/>
            </a:pPr>
            <a:r>
              <a:rPr lang="en-US" sz="2400" dirty="0"/>
              <a:t>What is appropriate physical security for our credit card </a:t>
            </a:r>
            <a:r>
              <a:rPr lang="en-US" sz="2400" dirty="0" smtClean="0"/>
              <a:t>devices?</a:t>
            </a:r>
            <a:endParaRPr lang="en-US" sz="2400" dirty="0"/>
          </a:p>
          <a:p>
            <a:pPr lvl="1">
              <a:buFont typeface="Arial" panose="020B0604020202020204" pitchFamily="34" charset="0"/>
              <a:buChar char="•"/>
            </a:pPr>
            <a:r>
              <a:rPr lang="en-US" sz="1900" dirty="0" smtClean="0"/>
              <a:t>Devices </a:t>
            </a:r>
            <a:r>
              <a:rPr lang="en-US" sz="1900" dirty="0"/>
              <a:t>should be located in an area that can be </a:t>
            </a:r>
            <a:r>
              <a:rPr lang="en-US" sz="1900" dirty="0" smtClean="0"/>
              <a:t>physically </a:t>
            </a:r>
            <a:r>
              <a:rPr lang="en-US" sz="1900" dirty="0"/>
              <a:t>secured during non-business office hours. If the office area can be locked this is very helpful. Terminals located in common or open areas may need to be unplugged and locked in a secure area at </a:t>
            </a:r>
            <a:r>
              <a:rPr lang="en-US" sz="1900" dirty="0" smtClean="0"/>
              <a:t>the end </a:t>
            </a:r>
            <a:r>
              <a:rPr lang="en-US" sz="1900" dirty="0"/>
              <a:t>of </a:t>
            </a:r>
            <a:r>
              <a:rPr lang="en-US" sz="1900" dirty="0" smtClean="0"/>
              <a:t>the business </a:t>
            </a:r>
            <a:r>
              <a:rPr lang="en-US" sz="1900" dirty="0"/>
              <a:t>day.</a:t>
            </a:r>
          </a:p>
          <a:p>
            <a:pPr marL="173038" indent="-173038">
              <a:spcBef>
                <a:spcPts val="600"/>
              </a:spcBef>
              <a:buFont typeface="Wingdings" panose="05000000000000000000" pitchFamily="2" charset="2"/>
              <a:buChar char="§"/>
            </a:pPr>
            <a:r>
              <a:rPr lang="en-US" sz="2400" dirty="0"/>
              <a:t>What is appropriate segregation of duties?</a:t>
            </a:r>
          </a:p>
          <a:p>
            <a:pPr lvl="1">
              <a:buFont typeface="Arial" panose="020B0604020202020204" pitchFamily="34" charset="0"/>
              <a:buChar char="•"/>
            </a:pPr>
            <a:r>
              <a:rPr lang="en-US" sz="1900" dirty="0"/>
              <a:t>Duties should be segregated as per your cash handling policy and procedures</a:t>
            </a:r>
            <a:r>
              <a:rPr lang="en-US" sz="1900" dirty="0" smtClean="0"/>
              <a:t>.</a:t>
            </a:r>
          </a:p>
          <a:p>
            <a:pPr marL="173038" indent="-173038">
              <a:spcBef>
                <a:spcPts val="600"/>
              </a:spcBef>
              <a:buFont typeface="Wingdings" panose="05000000000000000000" pitchFamily="2" charset="2"/>
              <a:buChar char="§"/>
            </a:pPr>
            <a:r>
              <a:rPr lang="en-US" sz="2400" dirty="0"/>
              <a:t>If a customer requests and gives us permission to hold their credit card information for future transactions is that o.k.?</a:t>
            </a:r>
          </a:p>
          <a:p>
            <a:pPr lvl="1">
              <a:buFont typeface="Arial" panose="020B0604020202020204" pitchFamily="34" charset="0"/>
              <a:buChar char="•"/>
            </a:pPr>
            <a:r>
              <a:rPr lang="en-US" sz="2100" dirty="0"/>
              <a:t>We can not honor this request, as we can not hold the data. Areas having a unique business needs such as recurring gifts, etc. can accomplish this using a third party vendors, such as Nelnet. Contact me, Jon.Knudsen@snow.edu to discuss situations that need clarification.</a:t>
            </a:r>
          </a:p>
          <a:p>
            <a:pPr lvl="1"/>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02-26-2016</a:t>
            </a:r>
            <a:endParaRPr lang="en-US"/>
          </a:p>
        </p:txBody>
      </p:sp>
      <p:sp>
        <p:nvSpPr>
          <p:cNvPr id="5" name="Slide Number Placeholder 4"/>
          <p:cNvSpPr>
            <a:spLocks noGrp="1"/>
          </p:cNvSpPr>
          <p:nvPr>
            <p:ph type="sldNum" sz="quarter" idx="12"/>
          </p:nvPr>
        </p:nvSpPr>
        <p:spPr/>
        <p:txBody>
          <a:bodyPr/>
          <a:lstStyle/>
          <a:p>
            <a:fld id="{C8FDE273-D509-4A99-878F-1E426A1B9700}"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NEXT STEPS…</a:t>
            </a:r>
            <a:endParaRPr lang="en-US" dirty="0"/>
          </a:p>
        </p:txBody>
      </p:sp>
      <p:sp>
        <p:nvSpPr>
          <p:cNvPr id="2" name="Content Placeholder 1"/>
          <p:cNvSpPr>
            <a:spLocks noGrp="1"/>
          </p:cNvSpPr>
          <p:nvPr>
            <p:ph idx="1"/>
          </p:nvPr>
        </p:nvSpPr>
        <p:spPr/>
        <p:txBody>
          <a:bodyPr/>
          <a:lstStyle/>
          <a:p>
            <a:pPr marL="173038" indent="-173038">
              <a:buFont typeface="Wingdings" panose="05000000000000000000" pitchFamily="2" charset="2"/>
              <a:buChar char="§"/>
            </a:pPr>
            <a:r>
              <a:rPr lang="en-US" dirty="0" smtClean="0"/>
              <a:t>Contact me at jon.knudsen@snow.edu for questions on assessment or     schedule an onsite visit.</a:t>
            </a:r>
          </a:p>
          <a:p>
            <a:pPr marL="173038" indent="-173038">
              <a:buFont typeface="Wingdings" panose="05000000000000000000" pitchFamily="2" charset="2"/>
              <a:buChar char="§"/>
            </a:pPr>
            <a:r>
              <a:rPr lang="en-US" dirty="0" smtClean="0"/>
              <a:t>Work with Jon Knudsen to remediate any operation process related to security of credit card data.</a:t>
            </a:r>
          </a:p>
          <a:p>
            <a:pPr marL="173038" indent="-173038">
              <a:buFont typeface="Wingdings" panose="05000000000000000000" pitchFamily="2" charset="2"/>
              <a:buChar char="§"/>
            </a:pPr>
            <a:r>
              <a:rPr lang="en-US" dirty="0" smtClean="0"/>
              <a:t>Any employee with access to credit card devices must have proper training BEFORE processing any transactions.</a:t>
            </a:r>
          </a:p>
          <a:p>
            <a:pPr marL="173038" indent="-173038">
              <a:buFont typeface="Wingdings" panose="05000000000000000000" pitchFamily="2" charset="2"/>
              <a:buChar char="§"/>
            </a:pPr>
            <a:r>
              <a:rPr lang="en-US" dirty="0" smtClean="0"/>
              <a:t>Complete the Payment Card Security Quiz and return it to your supervisor. </a:t>
            </a:r>
            <a:endParaRPr lang="en-US" dirty="0"/>
          </a:p>
          <a:p>
            <a:pPr marL="173038" indent="-173038">
              <a:buFont typeface="Wingdings" panose="05000000000000000000" pitchFamily="2" charset="2"/>
              <a:buChar char="§"/>
            </a:pPr>
            <a:r>
              <a:rPr lang="en-US" dirty="0" smtClean="0"/>
              <a:t>Sign the Payment Card Security and Confidentiality Agreement and return it to your supervisor.</a:t>
            </a:r>
            <a:endParaRPr lang="en-US" dirty="0"/>
          </a:p>
        </p:txBody>
      </p:sp>
      <p:sp>
        <p:nvSpPr>
          <p:cNvPr id="4" name="Footer Placeholder 3"/>
          <p:cNvSpPr>
            <a:spLocks noGrp="1"/>
          </p:cNvSpPr>
          <p:nvPr>
            <p:ph type="ftr" sz="quarter" idx="11"/>
          </p:nvPr>
        </p:nvSpPr>
        <p:spPr/>
        <p:txBody>
          <a:bodyPr/>
          <a:lstStyle/>
          <a:p>
            <a:r>
              <a:rPr lang="en-US" smtClean="0"/>
              <a:t>02-26-2016</a:t>
            </a:r>
            <a:endParaRPr lang="en-US"/>
          </a:p>
        </p:txBody>
      </p:sp>
      <p:sp>
        <p:nvSpPr>
          <p:cNvPr id="5" name="Slide Number Placeholder 4"/>
          <p:cNvSpPr>
            <a:spLocks noGrp="1"/>
          </p:cNvSpPr>
          <p:nvPr>
            <p:ph type="sldNum" sz="quarter" idx="12"/>
          </p:nvPr>
        </p:nvSpPr>
        <p:spPr/>
        <p:txBody>
          <a:bodyPr/>
          <a:lstStyle/>
          <a:p>
            <a:fld id="{C8FDE273-D509-4A99-878F-1E426A1B9700}"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07571" y="304800"/>
            <a:ext cx="8229600" cy="1371600"/>
          </a:xfrm>
        </p:spPr>
        <p:txBody>
          <a:bodyPr/>
          <a:lstStyle/>
          <a:p>
            <a:pPr algn="ctr"/>
            <a:r>
              <a:rPr lang="en-US" dirty="0" smtClean="0"/>
              <a:t>Question and Feedback</a:t>
            </a:r>
            <a:endParaRPr lang="en-US" dirty="0"/>
          </a:p>
        </p:txBody>
      </p:sp>
      <p:sp>
        <p:nvSpPr>
          <p:cNvPr id="2" name="Content Placeholder 1"/>
          <p:cNvSpPr>
            <a:spLocks noGrp="1"/>
          </p:cNvSpPr>
          <p:nvPr>
            <p:ph idx="1"/>
          </p:nvPr>
        </p:nvSpPr>
        <p:spPr>
          <a:xfrm>
            <a:off x="914400" y="1981200"/>
            <a:ext cx="7467600" cy="2044891"/>
          </a:xfrm>
        </p:spPr>
        <p:txBody>
          <a:bodyPr/>
          <a:lstStyle/>
          <a:p>
            <a:pPr>
              <a:buNone/>
            </a:pPr>
            <a:r>
              <a:rPr lang="en-US" dirty="0" smtClean="0"/>
              <a:t>Need help or have questions regarding PCI DSS please contact me at jon.knudsen@snow.edu.</a:t>
            </a:r>
          </a:p>
          <a:p>
            <a:pPr>
              <a:buNone/>
            </a:pPr>
            <a:r>
              <a:rPr lang="en-US" dirty="0" smtClean="0"/>
              <a:t>I am happy to assist!</a:t>
            </a:r>
            <a:endParaRPr lang="en-US" dirty="0"/>
          </a:p>
        </p:txBody>
      </p:sp>
      <p:pic>
        <p:nvPicPr>
          <p:cNvPr id="6" name="Picture 2" descr="https://www.snow.edu/images/header.jpg"/>
          <p:cNvPicPr>
            <a:picLocks noChangeAspect="1" noChangeArrowheads="1"/>
          </p:cNvPicPr>
          <p:nvPr/>
        </p:nvPicPr>
        <p:blipFill rotWithShape="1">
          <a:blip r:embed="rId3">
            <a:extLst>
              <a:ext uri="{28A0092B-C50C-407E-A947-70E740481C1C}">
                <a14:useLocalDpi xmlns:a14="http://schemas.microsoft.com/office/drawing/2010/main" val="0"/>
              </a:ext>
            </a:extLst>
          </a:blip>
          <a:srcRect l="4643" t="9806" r="7138" b="11742"/>
          <a:stretch/>
        </p:blipFill>
        <p:spPr bwMode="auto">
          <a:xfrm>
            <a:off x="6096000" y="5715000"/>
            <a:ext cx="2895601" cy="6096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02-26-2016</a:t>
            </a:r>
            <a:endParaRPr lang="en-US"/>
          </a:p>
        </p:txBody>
      </p:sp>
      <p:sp>
        <p:nvSpPr>
          <p:cNvPr id="5" name="Slide Number Placeholder 4"/>
          <p:cNvSpPr>
            <a:spLocks noGrp="1"/>
          </p:cNvSpPr>
          <p:nvPr>
            <p:ph type="sldNum" sz="quarter" idx="12"/>
          </p:nvPr>
        </p:nvSpPr>
        <p:spPr/>
        <p:txBody>
          <a:bodyPr/>
          <a:lstStyle/>
          <a:p>
            <a:fld id="{C8FDE273-D509-4A99-878F-1E426A1B9700}"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200"/>
            <a:ext cx="8229600" cy="868362"/>
          </a:xfrm>
        </p:spPr>
        <p:txBody>
          <a:bodyPr/>
          <a:lstStyle/>
          <a:p>
            <a:pPr algn="ctr"/>
            <a:r>
              <a:rPr lang="en-US" dirty="0" smtClean="0"/>
              <a:t>Credit Card Anatomy</a:t>
            </a:r>
            <a:endParaRPr lang="en-US" dirty="0"/>
          </a:p>
        </p:txBody>
      </p:sp>
      <p:pic>
        <p:nvPicPr>
          <p:cNvPr id="4" name="Picture 3" descr="https://www.pcisecuritystandards.org/2015/images/cc-data.jpg"/>
          <p:cNvPicPr>
            <a:picLocks noChangeAspect="1"/>
          </p:cNvPicPr>
          <p:nvPr/>
        </p:nvPicPr>
        <p:blipFill rotWithShape="1">
          <a:blip r:embed="rId3">
            <a:extLst>
              <a:ext uri="{28A0092B-C50C-407E-A947-70E740481C1C}">
                <a14:useLocalDpi xmlns:a14="http://schemas.microsoft.com/office/drawing/2010/main" val="0"/>
              </a:ext>
            </a:extLst>
          </a:blip>
          <a:srcRect l="2527" r="5263"/>
          <a:stretch/>
        </p:blipFill>
        <p:spPr bwMode="auto">
          <a:xfrm>
            <a:off x="795157" y="2133600"/>
            <a:ext cx="7553687" cy="3469005"/>
          </a:xfrm>
          <a:prstGeom prst="rect">
            <a:avLst/>
          </a:prstGeom>
          <a:noFill/>
          <a:ln>
            <a:noFill/>
          </a:ln>
        </p:spPr>
      </p:pic>
      <p:sp>
        <p:nvSpPr>
          <p:cNvPr id="2" name="Footer Placeholder 1"/>
          <p:cNvSpPr>
            <a:spLocks noGrp="1"/>
          </p:cNvSpPr>
          <p:nvPr>
            <p:ph type="ftr" sz="quarter" idx="11"/>
          </p:nvPr>
        </p:nvSpPr>
        <p:spPr/>
        <p:txBody>
          <a:bodyPr/>
          <a:lstStyle/>
          <a:p>
            <a:r>
              <a:rPr lang="en-US" smtClean="0"/>
              <a:t>02-26-2016</a:t>
            </a:r>
            <a:endParaRPr lang="en-US"/>
          </a:p>
        </p:txBody>
      </p:sp>
      <p:sp>
        <p:nvSpPr>
          <p:cNvPr id="5" name="Slide Number Placeholder 4"/>
          <p:cNvSpPr>
            <a:spLocks noGrp="1"/>
          </p:cNvSpPr>
          <p:nvPr>
            <p:ph type="sldNum" sz="quarter" idx="12"/>
          </p:nvPr>
        </p:nvSpPr>
        <p:spPr/>
        <p:txBody>
          <a:bodyPr/>
          <a:lstStyle/>
          <a:p>
            <a:fld id="{C8FDE273-D509-4A99-878F-1E426A1B9700}"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Credit Card Anatomy</a:t>
            </a:r>
            <a:endParaRPr lang="en-US" dirty="0"/>
          </a:p>
        </p:txBody>
      </p:sp>
      <p:sp>
        <p:nvSpPr>
          <p:cNvPr id="2" name="Content Placeholder 1"/>
          <p:cNvSpPr>
            <a:spLocks noGrp="1"/>
          </p:cNvSpPr>
          <p:nvPr>
            <p:ph idx="1"/>
          </p:nvPr>
        </p:nvSpPr>
        <p:spPr>
          <a:xfrm>
            <a:off x="811876" y="1905000"/>
            <a:ext cx="7554884" cy="3776472"/>
          </a:xfrm>
        </p:spPr>
        <p:txBody>
          <a:bodyPr>
            <a:normAutofit/>
          </a:bodyPr>
          <a:lstStyle/>
          <a:p>
            <a:pPr marL="201168" lvl="1" indent="0">
              <a:buNone/>
            </a:pPr>
            <a:r>
              <a:rPr lang="en-US" sz="2400" dirty="0" smtClean="0"/>
              <a:t>Cardholder Data vs. Sensitive Authentication Data</a:t>
            </a:r>
          </a:p>
          <a:p>
            <a:pPr marL="344488" lvl="1" indent="-231775">
              <a:spcBef>
                <a:spcPts val="400"/>
              </a:spcBef>
              <a:buSzPct val="68000"/>
              <a:buFont typeface="Wingdings" panose="05000000000000000000" pitchFamily="2" charset="2"/>
              <a:buChar char="§"/>
            </a:pPr>
            <a:r>
              <a:rPr lang="en-US" sz="2400" dirty="0" smtClean="0"/>
              <a:t>Cardholder </a:t>
            </a:r>
            <a:r>
              <a:rPr lang="en-US" sz="2400" dirty="0"/>
              <a:t>Data (Front of Card)</a:t>
            </a:r>
          </a:p>
          <a:p>
            <a:pPr marL="569913" lvl="1" indent="-173038">
              <a:buFont typeface="Arial" panose="020B0604020202020204" pitchFamily="34" charset="0"/>
              <a:buChar char="•"/>
            </a:pPr>
            <a:r>
              <a:rPr lang="en-US" dirty="0"/>
              <a:t>PAN (Primary Account Number)</a:t>
            </a:r>
          </a:p>
          <a:p>
            <a:pPr marL="569913" lvl="1" indent="-173038">
              <a:buFont typeface="Arial" panose="020B0604020202020204" pitchFamily="34" charset="0"/>
              <a:buChar char="•"/>
            </a:pPr>
            <a:r>
              <a:rPr lang="en-US" dirty="0"/>
              <a:t>Cardholder Name</a:t>
            </a:r>
          </a:p>
          <a:p>
            <a:pPr marL="569913" lvl="1" indent="-173038">
              <a:buFont typeface="Arial" panose="020B0604020202020204" pitchFamily="34" charset="0"/>
              <a:buChar char="•"/>
            </a:pPr>
            <a:r>
              <a:rPr lang="en-US" dirty="0"/>
              <a:t>Expiration </a:t>
            </a:r>
            <a:r>
              <a:rPr lang="en-US" dirty="0" smtClean="0"/>
              <a:t>Date</a:t>
            </a:r>
          </a:p>
          <a:p>
            <a:pPr marL="569913" lvl="1" indent="-173038">
              <a:buFont typeface="Arial" panose="020B0604020202020204" pitchFamily="34" charset="0"/>
              <a:buChar char="•"/>
            </a:pPr>
            <a:r>
              <a:rPr lang="en-US" dirty="0" smtClean="0"/>
              <a:t>Brand Logo</a:t>
            </a:r>
          </a:p>
          <a:p>
            <a:pPr marL="569913" lvl="1" indent="-173038">
              <a:buFont typeface="Arial" panose="020B0604020202020204" pitchFamily="34" charset="0"/>
              <a:buChar char="•"/>
            </a:pPr>
            <a:r>
              <a:rPr lang="en-US" dirty="0" smtClean="0"/>
              <a:t>EMV chip (with newer cards)</a:t>
            </a:r>
            <a:endParaRPr lang="en-US" dirty="0"/>
          </a:p>
          <a:p>
            <a:pPr marL="344488" lvl="1" indent="-234950">
              <a:spcBef>
                <a:spcPts val="400"/>
              </a:spcBef>
              <a:buSzPct val="68000"/>
              <a:buFont typeface="Wingdings" panose="05000000000000000000" pitchFamily="2" charset="2"/>
              <a:buChar char="§"/>
            </a:pPr>
            <a:r>
              <a:rPr lang="en-US" sz="2400" dirty="0" smtClean="0"/>
              <a:t>Sensitive Authentication Data (Back of Card)</a:t>
            </a:r>
          </a:p>
          <a:p>
            <a:pPr marL="569913" lvl="1" indent="-173038">
              <a:buSzPct val="100000"/>
              <a:buFont typeface="Arial" panose="020B0604020202020204" pitchFamily="34" charset="0"/>
              <a:buChar char="•"/>
            </a:pPr>
            <a:r>
              <a:rPr lang="en-US" dirty="0" smtClean="0"/>
              <a:t>CVC or CVV </a:t>
            </a:r>
            <a:r>
              <a:rPr lang="en-US" sz="1800" dirty="0" smtClean="0"/>
              <a:t>(Back of Card, except American Express)</a:t>
            </a:r>
          </a:p>
          <a:p>
            <a:pPr marL="569913" lvl="1" indent="-173038">
              <a:buSzPct val="100000"/>
              <a:buFont typeface="Arial" panose="020B0604020202020204" pitchFamily="34" charset="0"/>
              <a:buChar char="•"/>
            </a:pPr>
            <a:r>
              <a:rPr lang="en-US" dirty="0" smtClean="0"/>
              <a:t>Full Magnetic Stripe</a:t>
            </a:r>
          </a:p>
          <a:p>
            <a:pPr marL="201168" lvl="1" indent="0">
              <a:buSzPct val="68000"/>
              <a:buNone/>
            </a:pPr>
            <a:endParaRPr lang="en-US" dirty="0"/>
          </a:p>
          <a:p>
            <a:pPr lvl="1">
              <a:buSzPct val="68000"/>
            </a:pPr>
            <a:endParaRPr lang="en-US" dirty="0" smtClean="0"/>
          </a:p>
          <a:p>
            <a:pPr lvl="1">
              <a:buNone/>
            </a:pPr>
            <a:endParaRPr lang="en-US" dirty="0" smtClean="0"/>
          </a:p>
        </p:txBody>
      </p:sp>
      <p:sp>
        <p:nvSpPr>
          <p:cNvPr id="4" name="Footer Placeholder 3"/>
          <p:cNvSpPr>
            <a:spLocks noGrp="1"/>
          </p:cNvSpPr>
          <p:nvPr>
            <p:ph type="ftr" sz="quarter" idx="11"/>
          </p:nvPr>
        </p:nvSpPr>
        <p:spPr/>
        <p:txBody>
          <a:bodyPr/>
          <a:lstStyle/>
          <a:p>
            <a:r>
              <a:rPr lang="en-US" smtClean="0"/>
              <a:t>02-26-2016</a:t>
            </a:r>
            <a:endParaRPr lang="en-US"/>
          </a:p>
        </p:txBody>
      </p:sp>
      <p:sp>
        <p:nvSpPr>
          <p:cNvPr id="5" name="Slide Number Placeholder 4"/>
          <p:cNvSpPr>
            <a:spLocks noGrp="1"/>
          </p:cNvSpPr>
          <p:nvPr>
            <p:ph type="sldNum" sz="quarter" idx="12"/>
          </p:nvPr>
        </p:nvSpPr>
        <p:spPr/>
        <p:txBody>
          <a:bodyPr/>
          <a:lstStyle/>
          <a:p>
            <a:fld id="{C8FDE273-D509-4A99-878F-1E426A1B9700}"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597408"/>
            <a:ext cx="7620000" cy="1143000"/>
          </a:xfrm>
        </p:spPr>
        <p:txBody>
          <a:bodyPr/>
          <a:lstStyle/>
          <a:p>
            <a:pPr algn="ctr"/>
            <a:r>
              <a:rPr lang="en-US" dirty="0" smtClean="0"/>
              <a:t>EMV Chip</a:t>
            </a:r>
            <a:endParaRPr lang="en-US" dirty="0"/>
          </a:p>
        </p:txBody>
      </p:sp>
      <p:sp>
        <p:nvSpPr>
          <p:cNvPr id="2" name="Content Placeholder 1"/>
          <p:cNvSpPr>
            <a:spLocks noGrp="1"/>
          </p:cNvSpPr>
          <p:nvPr>
            <p:ph idx="1"/>
          </p:nvPr>
        </p:nvSpPr>
        <p:spPr>
          <a:xfrm>
            <a:off x="838200" y="1905000"/>
            <a:ext cx="5410200" cy="4343400"/>
          </a:xfrm>
        </p:spPr>
        <p:txBody>
          <a:bodyPr>
            <a:normAutofit fontScale="92500"/>
          </a:bodyPr>
          <a:lstStyle/>
          <a:p>
            <a:pPr>
              <a:lnSpc>
                <a:spcPct val="100000"/>
              </a:lnSpc>
              <a:spcBef>
                <a:spcPts val="0"/>
              </a:spcBef>
              <a:spcAft>
                <a:spcPts val="0"/>
              </a:spcAft>
            </a:pPr>
            <a:r>
              <a:rPr lang="en-US" sz="2400" dirty="0" smtClean="0"/>
              <a:t>EMV stands for </a:t>
            </a:r>
            <a:r>
              <a:rPr lang="en-US" sz="2400" b="1" dirty="0" err="1" smtClean="0"/>
              <a:t>E</a:t>
            </a:r>
            <a:r>
              <a:rPr lang="en-US" sz="2400" dirty="0" err="1" smtClean="0"/>
              <a:t>uropay</a:t>
            </a:r>
            <a:r>
              <a:rPr lang="en-US" sz="2400" dirty="0" smtClean="0"/>
              <a:t>, </a:t>
            </a:r>
            <a:r>
              <a:rPr lang="en-US" sz="2400" b="1" dirty="0" smtClean="0"/>
              <a:t>M</a:t>
            </a:r>
            <a:r>
              <a:rPr lang="en-US" sz="2400" dirty="0" smtClean="0"/>
              <a:t>asterCard, and </a:t>
            </a:r>
            <a:r>
              <a:rPr lang="en-US" sz="2400" b="1" dirty="0" smtClean="0"/>
              <a:t>V</a:t>
            </a:r>
            <a:r>
              <a:rPr lang="en-US" sz="2400" dirty="0" smtClean="0"/>
              <a:t>isa</a:t>
            </a:r>
          </a:p>
          <a:p>
            <a:pPr>
              <a:lnSpc>
                <a:spcPct val="100000"/>
              </a:lnSpc>
              <a:spcBef>
                <a:spcPts val="0"/>
              </a:spcBef>
              <a:spcAft>
                <a:spcPts val="0"/>
              </a:spcAft>
            </a:pPr>
            <a:endParaRPr lang="en-US" sz="2400" dirty="0" smtClean="0"/>
          </a:p>
          <a:p>
            <a:pPr>
              <a:lnSpc>
                <a:spcPct val="100000"/>
              </a:lnSpc>
              <a:spcBef>
                <a:spcPts val="0"/>
              </a:spcBef>
              <a:spcAft>
                <a:spcPts val="0"/>
              </a:spcAft>
            </a:pPr>
            <a:r>
              <a:rPr lang="en-US" sz="2400" dirty="0" smtClean="0"/>
              <a:t>EMV </a:t>
            </a:r>
            <a:r>
              <a:rPr lang="en-US" sz="2400" dirty="0"/>
              <a:t>chip card transactions improve security against fraud compared to magnetic stripe card transactions that rely on the holder's signature and visual inspection of the card to check for features such as </a:t>
            </a:r>
            <a:r>
              <a:rPr lang="en-US" sz="2400" dirty="0" smtClean="0"/>
              <a:t>hologram.</a:t>
            </a:r>
          </a:p>
          <a:p>
            <a:pPr>
              <a:lnSpc>
                <a:spcPct val="100000"/>
              </a:lnSpc>
              <a:spcBef>
                <a:spcPts val="0"/>
              </a:spcBef>
              <a:spcAft>
                <a:spcPts val="0"/>
              </a:spcAft>
            </a:pPr>
            <a:endParaRPr lang="en-US" sz="2400" dirty="0"/>
          </a:p>
          <a:p>
            <a:pPr>
              <a:lnSpc>
                <a:spcPct val="100000"/>
              </a:lnSpc>
              <a:spcBef>
                <a:spcPts val="0"/>
              </a:spcBef>
              <a:spcAft>
                <a:spcPts val="0"/>
              </a:spcAft>
            </a:pPr>
            <a:r>
              <a:rPr lang="en-US" sz="2400" dirty="0" smtClean="0"/>
              <a:t>If a card is presented for payment that contains a chip, the card needs to be processed in the chip reader slot to provide the security associated with that chip.</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1828800"/>
            <a:ext cx="2248300" cy="1499616"/>
          </a:xfrm>
          <a:prstGeom prst="rect">
            <a:avLst/>
          </a:prstGeom>
        </p:spPr>
      </p:pic>
      <p:sp>
        <p:nvSpPr>
          <p:cNvPr id="5" name="Footer Placeholder 4"/>
          <p:cNvSpPr>
            <a:spLocks noGrp="1"/>
          </p:cNvSpPr>
          <p:nvPr>
            <p:ph type="ftr" sz="quarter" idx="11"/>
          </p:nvPr>
        </p:nvSpPr>
        <p:spPr/>
        <p:txBody>
          <a:bodyPr/>
          <a:lstStyle/>
          <a:p>
            <a:r>
              <a:rPr lang="en-US" smtClean="0"/>
              <a:t>02-26-2016</a:t>
            </a:r>
            <a:endParaRPr lang="en-US"/>
          </a:p>
        </p:txBody>
      </p:sp>
      <p:sp>
        <p:nvSpPr>
          <p:cNvPr id="6" name="Slide Number Placeholder 5"/>
          <p:cNvSpPr>
            <a:spLocks noGrp="1"/>
          </p:cNvSpPr>
          <p:nvPr>
            <p:ph type="sldNum" sz="quarter" idx="12"/>
          </p:nvPr>
        </p:nvSpPr>
        <p:spPr/>
        <p:txBody>
          <a:bodyPr/>
          <a:lstStyle/>
          <a:p>
            <a:fld id="{C8FDE273-D509-4A99-878F-1E426A1B9700}" type="slidenum">
              <a:rPr lang="en-US" smtClean="0"/>
              <a:pPr/>
              <a:t>4</a:t>
            </a:fld>
            <a:endParaRPr lang="en-US"/>
          </a:p>
        </p:txBody>
      </p:sp>
    </p:spTree>
    <p:extLst>
      <p:ext uri="{BB962C8B-B14F-4D97-AF65-F5344CB8AC3E}">
        <p14:creationId xmlns:p14="http://schemas.microsoft.com/office/powerpoint/2010/main" val="3589960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2" name="Picture 26" descr="http://www.allkeysolutions.biz/uploads/3/9/5/2/39525551/8131746_orig.jpg?254"/>
          <p:cNvPicPr>
            <a:picLocks noChangeAspect="1" noChangeArrowheads="1"/>
          </p:cNvPicPr>
          <p:nvPr/>
        </p:nvPicPr>
        <p:blipFill rotWithShape="1">
          <a:blip r:embed="rId3">
            <a:extLst>
              <a:ext uri="{28A0092B-C50C-407E-A947-70E740481C1C}">
                <a14:useLocalDpi xmlns:a14="http://schemas.microsoft.com/office/drawing/2010/main" val="0"/>
              </a:ext>
            </a:extLst>
          </a:blip>
          <a:srcRect l="5971" t="15920" r="1492" b="6468"/>
          <a:stretch/>
        </p:blipFill>
        <p:spPr bwMode="auto">
          <a:xfrm>
            <a:off x="971766" y="1795272"/>
            <a:ext cx="7200469" cy="45293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38757" y="990600"/>
            <a:ext cx="7066486" cy="830997"/>
          </a:xfrm>
          <a:prstGeom prst="rect">
            <a:avLst/>
          </a:prstGeom>
        </p:spPr>
        <p:txBody>
          <a:bodyPr wrap="none">
            <a:spAutoFit/>
          </a:bodyPr>
          <a:lstStyle/>
          <a:p>
            <a:r>
              <a:rPr lang="en-US" sz="4800" spc="-50" dirty="0" smtClean="0">
                <a:solidFill>
                  <a:srgbClr val="000000">
                    <a:lumMod val="75000"/>
                    <a:lumOff val="25000"/>
                  </a:srgbClr>
                </a:solidFill>
                <a:latin typeface="Calibri Light" panose="020F0302020204030204"/>
                <a:ea typeface="+mj-ea"/>
                <a:cs typeface="+mj-cs"/>
              </a:rPr>
              <a:t>Credit Card Transaction Flow</a:t>
            </a:r>
          </a:p>
        </p:txBody>
      </p:sp>
      <p:sp>
        <p:nvSpPr>
          <p:cNvPr id="3" name="Rectangle 2"/>
          <p:cNvSpPr/>
          <p:nvPr/>
        </p:nvSpPr>
        <p:spPr>
          <a:xfrm>
            <a:off x="7010400" y="2133600"/>
            <a:ext cx="1905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02-26-2016</a:t>
            </a:r>
            <a:endParaRPr lang="en-US"/>
          </a:p>
        </p:txBody>
      </p:sp>
      <p:sp>
        <p:nvSpPr>
          <p:cNvPr id="5" name="Slide Number Placeholder 4"/>
          <p:cNvSpPr>
            <a:spLocks noGrp="1"/>
          </p:cNvSpPr>
          <p:nvPr>
            <p:ph type="sldNum" sz="quarter" idx="12"/>
          </p:nvPr>
        </p:nvSpPr>
        <p:spPr/>
        <p:txBody>
          <a:bodyPr/>
          <a:lstStyle/>
          <a:p>
            <a:fld id="{C8FDE273-D509-4A99-878F-1E426A1B9700}"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PCI DSS Defined</a:t>
            </a:r>
            <a:endParaRPr lang="en-US" dirty="0"/>
          </a:p>
        </p:txBody>
      </p:sp>
      <p:sp>
        <p:nvSpPr>
          <p:cNvPr id="2" name="Content Placeholder 1"/>
          <p:cNvSpPr>
            <a:spLocks noGrp="1"/>
          </p:cNvSpPr>
          <p:nvPr>
            <p:ph idx="1"/>
          </p:nvPr>
        </p:nvSpPr>
        <p:spPr>
          <a:xfrm>
            <a:off x="822959" y="1845734"/>
            <a:ext cx="7543801" cy="4250266"/>
          </a:xfrm>
        </p:spPr>
        <p:txBody>
          <a:bodyPr>
            <a:normAutofit fontScale="92500" lnSpcReduction="10000"/>
          </a:bodyPr>
          <a:lstStyle/>
          <a:p>
            <a:pPr marL="0" indent="0">
              <a:lnSpc>
                <a:spcPct val="120000"/>
              </a:lnSpc>
              <a:spcBef>
                <a:spcPts val="0"/>
              </a:spcBef>
              <a:spcAft>
                <a:spcPts val="0"/>
              </a:spcAft>
              <a:buNone/>
            </a:pPr>
            <a:r>
              <a:rPr lang="en-US" sz="2600" dirty="0" smtClean="0"/>
              <a:t>What is PCI DSS?</a:t>
            </a:r>
          </a:p>
          <a:p>
            <a:pPr marL="0" indent="0">
              <a:lnSpc>
                <a:spcPct val="120000"/>
              </a:lnSpc>
              <a:spcBef>
                <a:spcPts val="0"/>
              </a:spcBef>
              <a:spcAft>
                <a:spcPts val="0"/>
              </a:spcAft>
              <a:buNone/>
            </a:pPr>
            <a:r>
              <a:rPr lang="en-US" sz="2600" b="1" u="sng" dirty="0" smtClean="0"/>
              <a:t>P</a:t>
            </a:r>
            <a:r>
              <a:rPr lang="en-US" sz="2600" dirty="0" smtClean="0"/>
              <a:t>ayment </a:t>
            </a:r>
            <a:r>
              <a:rPr lang="en-US" sz="2600" b="1" u="sng" dirty="0" smtClean="0"/>
              <a:t>C</a:t>
            </a:r>
            <a:r>
              <a:rPr lang="en-US" sz="2600" dirty="0" smtClean="0"/>
              <a:t>ard </a:t>
            </a:r>
            <a:r>
              <a:rPr lang="en-US" sz="2600" b="1" u="sng" dirty="0" smtClean="0"/>
              <a:t>I</a:t>
            </a:r>
            <a:r>
              <a:rPr lang="en-US" sz="2600" dirty="0" smtClean="0"/>
              <a:t>ndustry </a:t>
            </a:r>
            <a:r>
              <a:rPr lang="en-US" sz="2600" b="1" u="sng" dirty="0" smtClean="0"/>
              <a:t>D</a:t>
            </a:r>
            <a:r>
              <a:rPr lang="en-US" sz="2600" dirty="0" smtClean="0"/>
              <a:t>ata </a:t>
            </a:r>
            <a:r>
              <a:rPr lang="en-US" sz="2600" b="1" u="sng" dirty="0" smtClean="0"/>
              <a:t>S</a:t>
            </a:r>
            <a:r>
              <a:rPr lang="en-US" sz="2600" dirty="0" smtClean="0"/>
              <a:t>ecurity </a:t>
            </a:r>
            <a:r>
              <a:rPr lang="en-US" sz="2600" b="1" u="sng" dirty="0" smtClean="0"/>
              <a:t>S</a:t>
            </a:r>
            <a:r>
              <a:rPr lang="en-US" sz="2600" dirty="0" smtClean="0"/>
              <a:t>tandards</a:t>
            </a:r>
          </a:p>
          <a:p>
            <a:pPr>
              <a:lnSpc>
                <a:spcPct val="120000"/>
              </a:lnSpc>
              <a:spcBef>
                <a:spcPts val="0"/>
              </a:spcBef>
              <a:spcAft>
                <a:spcPts val="0"/>
              </a:spcAft>
            </a:pPr>
            <a:endParaRPr lang="en-US" sz="900" dirty="0" smtClean="0"/>
          </a:p>
          <a:p>
            <a:pPr>
              <a:lnSpc>
                <a:spcPct val="120000"/>
              </a:lnSpc>
              <a:spcBef>
                <a:spcPts val="0"/>
              </a:spcBef>
              <a:spcAft>
                <a:spcPts val="0"/>
              </a:spcAft>
            </a:pPr>
            <a:endParaRPr lang="en-US" sz="900" dirty="0" smtClean="0"/>
          </a:p>
          <a:p>
            <a:pPr marL="0" indent="0">
              <a:spcBef>
                <a:spcPts val="0"/>
              </a:spcBef>
              <a:buNone/>
            </a:pPr>
            <a:r>
              <a:rPr lang="en-US" sz="2600" dirty="0" smtClean="0"/>
              <a:t>A set of comprehensive requirements for enhancing payment account data security that includes:</a:t>
            </a:r>
          </a:p>
          <a:p>
            <a:pPr marL="0" indent="0">
              <a:spcBef>
                <a:spcPts val="0"/>
              </a:spcBef>
              <a:buNone/>
            </a:pPr>
            <a:endParaRPr lang="en-US" sz="1100" dirty="0" smtClean="0"/>
          </a:p>
          <a:p>
            <a:pPr lvl="1">
              <a:buFont typeface="Arial" pitchFamily="34" charset="0"/>
              <a:buChar char="•"/>
            </a:pPr>
            <a:r>
              <a:rPr lang="en-US" sz="1900" dirty="0" smtClean="0"/>
              <a:t>Security Management</a:t>
            </a:r>
          </a:p>
          <a:p>
            <a:pPr lvl="1">
              <a:buFont typeface="Arial" pitchFamily="34" charset="0"/>
              <a:buChar char="•"/>
            </a:pPr>
            <a:r>
              <a:rPr lang="en-US" sz="1900" dirty="0" smtClean="0"/>
              <a:t>Policies</a:t>
            </a:r>
          </a:p>
          <a:p>
            <a:pPr lvl="1">
              <a:buFont typeface="Arial" pitchFamily="34" charset="0"/>
              <a:buChar char="•"/>
            </a:pPr>
            <a:r>
              <a:rPr lang="en-US" sz="1900" dirty="0" smtClean="0"/>
              <a:t>Procedures</a:t>
            </a:r>
          </a:p>
          <a:p>
            <a:pPr lvl="1">
              <a:buFont typeface="Arial" pitchFamily="34" charset="0"/>
              <a:buChar char="•"/>
            </a:pPr>
            <a:r>
              <a:rPr lang="en-US" sz="1900" dirty="0" smtClean="0"/>
              <a:t>Network Architecture</a:t>
            </a:r>
          </a:p>
          <a:p>
            <a:pPr lvl="1">
              <a:buFont typeface="Arial" pitchFamily="34" charset="0"/>
              <a:buChar char="•"/>
            </a:pPr>
            <a:r>
              <a:rPr lang="en-US" sz="1900" dirty="0" smtClean="0"/>
              <a:t>Software design</a:t>
            </a:r>
          </a:p>
          <a:p>
            <a:pPr lvl="1">
              <a:buFont typeface="Arial" pitchFamily="34" charset="0"/>
              <a:buChar char="•"/>
            </a:pPr>
            <a:r>
              <a:rPr lang="en-US" sz="1900" dirty="0" smtClean="0"/>
              <a:t>Other critical protective measurements</a:t>
            </a:r>
          </a:p>
          <a:p>
            <a:pPr lvl="1">
              <a:spcBef>
                <a:spcPts val="0"/>
              </a:spcBef>
              <a:buNone/>
            </a:pPr>
            <a:endParaRPr lang="en-US" sz="1200" dirty="0" smtClean="0"/>
          </a:p>
          <a:p>
            <a:pPr>
              <a:spcBef>
                <a:spcPts val="0"/>
              </a:spcBef>
              <a:buFont typeface="Wingdings" pitchFamily="2" charset="2"/>
              <a:buChar char="Ø"/>
            </a:pPr>
            <a:r>
              <a:rPr lang="en-US" sz="2600" dirty="0" smtClean="0"/>
              <a:t>Learn more at </a:t>
            </a:r>
            <a:r>
              <a:rPr lang="en-US" sz="2600" dirty="0" smtClean="0">
                <a:hlinkClick r:id="rId3"/>
              </a:rPr>
              <a:t>www.pcisecuritystandards.org</a:t>
            </a:r>
            <a:endParaRPr lang="en-US" sz="2600" dirty="0" smtClean="0"/>
          </a:p>
          <a:p>
            <a:pPr>
              <a:buNone/>
            </a:pPr>
            <a:endParaRPr lang="en-US" dirty="0" smtClean="0"/>
          </a:p>
          <a:p>
            <a:pPr>
              <a:buNone/>
            </a:pPr>
            <a:endParaRPr lang="en-US" dirty="0" smtClean="0"/>
          </a:p>
          <a:p>
            <a:pPr>
              <a:buNone/>
            </a:pPr>
            <a:endParaRPr lang="en-US" dirty="0"/>
          </a:p>
        </p:txBody>
      </p:sp>
      <p:sp>
        <p:nvSpPr>
          <p:cNvPr id="4" name="Footer Placeholder 3"/>
          <p:cNvSpPr>
            <a:spLocks noGrp="1"/>
          </p:cNvSpPr>
          <p:nvPr>
            <p:ph type="ftr" sz="quarter" idx="11"/>
          </p:nvPr>
        </p:nvSpPr>
        <p:spPr/>
        <p:txBody>
          <a:bodyPr/>
          <a:lstStyle/>
          <a:p>
            <a:r>
              <a:rPr lang="en-US" smtClean="0"/>
              <a:t>02-26-2016</a:t>
            </a:r>
            <a:endParaRPr lang="en-US"/>
          </a:p>
        </p:txBody>
      </p:sp>
      <p:sp>
        <p:nvSpPr>
          <p:cNvPr id="5" name="Slide Number Placeholder 4"/>
          <p:cNvSpPr>
            <a:spLocks noGrp="1"/>
          </p:cNvSpPr>
          <p:nvPr>
            <p:ph type="sldNum" sz="quarter" idx="12"/>
          </p:nvPr>
        </p:nvSpPr>
        <p:spPr/>
        <p:txBody>
          <a:bodyPr/>
          <a:lstStyle/>
          <a:p>
            <a:fld id="{C8FDE273-D509-4A99-878F-1E426A1B9700}"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PCI DSS - Defined</a:t>
            </a:r>
            <a:endParaRPr lang="en-US" dirty="0"/>
          </a:p>
        </p:txBody>
      </p:sp>
      <p:sp>
        <p:nvSpPr>
          <p:cNvPr id="2" name="Content Placeholder 1"/>
          <p:cNvSpPr>
            <a:spLocks noGrp="1"/>
          </p:cNvSpPr>
          <p:nvPr>
            <p:ph idx="1"/>
          </p:nvPr>
        </p:nvSpPr>
        <p:spPr>
          <a:xfrm>
            <a:off x="822959" y="1845734"/>
            <a:ext cx="7543801" cy="4326466"/>
          </a:xfrm>
        </p:spPr>
        <p:txBody>
          <a:bodyPr/>
          <a:lstStyle/>
          <a:p>
            <a:r>
              <a:rPr lang="en-US" sz="2400" dirty="0" smtClean="0"/>
              <a:t>PCI Data Security Requirements apply to all members, merchants, and service providers that store, process, or transmit cardholder data.</a:t>
            </a:r>
          </a:p>
          <a:p>
            <a:endParaRPr lang="en-US" dirty="0" smtClean="0"/>
          </a:p>
          <a:p>
            <a:pPr lvl="1">
              <a:buFont typeface="Arial" pitchFamily="34" charset="0"/>
              <a:buChar char="•"/>
            </a:pPr>
            <a:r>
              <a:rPr lang="en-US" dirty="0"/>
              <a:t>Primary goal is to protect cardholder data</a:t>
            </a:r>
          </a:p>
          <a:p>
            <a:pPr lvl="1">
              <a:buFont typeface="Arial" pitchFamily="34" charset="0"/>
              <a:buChar char="•"/>
            </a:pPr>
            <a:r>
              <a:rPr lang="en-US" dirty="0" smtClean="0"/>
              <a:t>Applies to ALL payment channels</a:t>
            </a:r>
          </a:p>
          <a:p>
            <a:pPr lvl="1">
              <a:buFont typeface="Arial" pitchFamily="34" charset="0"/>
              <a:buChar char="•"/>
            </a:pPr>
            <a:r>
              <a:rPr lang="en-US" dirty="0" smtClean="0"/>
              <a:t>Helps protect against fraud</a:t>
            </a:r>
          </a:p>
          <a:p>
            <a:pPr lvl="1">
              <a:buFont typeface="Arial" pitchFamily="34" charset="0"/>
              <a:buChar char="•"/>
            </a:pPr>
            <a:r>
              <a:rPr lang="en-US" dirty="0" smtClean="0"/>
              <a:t>Compliance is mandatory in order for Snow College to maintain the privilege to accept/use payment cards</a:t>
            </a:r>
          </a:p>
          <a:p>
            <a:pPr lvl="1">
              <a:buFont typeface="Arial" pitchFamily="34" charset="0"/>
              <a:buChar char="•"/>
            </a:pPr>
            <a:r>
              <a:rPr lang="en-US" dirty="0" smtClean="0"/>
              <a:t>Security is a layered approach that is always ongoing</a:t>
            </a:r>
          </a:p>
          <a:p>
            <a:pPr lvl="1">
              <a:buFont typeface="Arial" pitchFamily="34" charset="0"/>
              <a:buChar char="•"/>
            </a:pPr>
            <a:r>
              <a:rPr lang="en-US" dirty="0" smtClean="0"/>
              <a:t>Snow College is required to provide proof of compliance annually</a:t>
            </a:r>
          </a:p>
        </p:txBody>
      </p:sp>
      <p:sp>
        <p:nvSpPr>
          <p:cNvPr id="4" name="Footer Placeholder 3"/>
          <p:cNvSpPr>
            <a:spLocks noGrp="1"/>
          </p:cNvSpPr>
          <p:nvPr>
            <p:ph type="ftr" sz="quarter" idx="11"/>
          </p:nvPr>
        </p:nvSpPr>
        <p:spPr/>
        <p:txBody>
          <a:bodyPr/>
          <a:lstStyle/>
          <a:p>
            <a:r>
              <a:rPr lang="en-US" smtClean="0"/>
              <a:t>02-26-2016</a:t>
            </a:r>
            <a:endParaRPr lang="en-US"/>
          </a:p>
        </p:txBody>
      </p:sp>
      <p:sp>
        <p:nvSpPr>
          <p:cNvPr id="5" name="Slide Number Placeholder 4"/>
          <p:cNvSpPr>
            <a:spLocks noGrp="1"/>
          </p:cNvSpPr>
          <p:nvPr>
            <p:ph type="sldNum" sz="quarter" idx="12"/>
          </p:nvPr>
        </p:nvSpPr>
        <p:spPr/>
        <p:txBody>
          <a:bodyPr/>
          <a:lstStyle/>
          <a:p>
            <a:fld id="{C8FDE273-D509-4A99-878F-1E426A1B9700}"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0"/>
            <a:ext cx="8229600" cy="944562"/>
          </a:xfrm>
        </p:spPr>
        <p:txBody>
          <a:bodyPr>
            <a:normAutofit/>
          </a:bodyPr>
          <a:lstStyle/>
          <a:p>
            <a:pPr algn="ctr"/>
            <a:r>
              <a:rPr lang="en-US" dirty="0" smtClean="0"/>
              <a:t>PCI DSS – Control Objectives</a:t>
            </a:r>
            <a:endParaRPr lang="en-US" dirty="0"/>
          </a:p>
        </p:txBody>
      </p:sp>
      <p:pic>
        <p:nvPicPr>
          <p:cNvPr id="2" name="Picture 1"/>
          <p:cNvPicPr>
            <a:picLocks noChangeAspect="1"/>
          </p:cNvPicPr>
          <p:nvPr/>
        </p:nvPicPr>
        <p:blipFill>
          <a:blip r:embed="rId3"/>
          <a:stretch>
            <a:fillRect/>
          </a:stretch>
        </p:blipFill>
        <p:spPr>
          <a:xfrm>
            <a:off x="1276350" y="1769052"/>
            <a:ext cx="6591300" cy="4499623"/>
          </a:xfrm>
          <a:prstGeom prst="rect">
            <a:avLst/>
          </a:prstGeom>
        </p:spPr>
      </p:pic>
      <p:sp>
        <p:nvSpPr>
          <p:cNvPr id="4" name="Footer Placeholder 3"/>
          <p:cNvSpPr>
            <a:spLocks noGrp="1"/>
          </p:cNvSpPr>
          <p:nvPr>
            <p:ph type="ftr" sz="quarter" idx="11"/>
          </p:nvPr>
        </p:nvSpPr>
        <p:spPr/>
        <p:txBody>
          <a:bodyPr/>
          <a:lstStyle/>
          <a:p>
            <a:r>
              <a:rPr lang="en-US" smtClean="0"/>
              <a:t>02-26-2016</a:t>
            </a:r>
            <a:endParaRPr lang="en-US"/>
          </a:p>
        </p:txBody>
      </p:sp>
      <p:sp>
        <p:nvSpPr>
          <p:cNvPr id="5" name="Slide Number Placeholder 4"/>
          <p:cNvSpPr>
            <a:spLocks noGrp="1"/>
          </p:cNvSpPr>
          <p:nvPr>
            <p:ph type="sldNum" sz="quarter" idx="12"/>
          </p:nvPr>
        </p:nvSpPr>
        <p:spPr/>
        <p:txBody>
          <a:bodyPr/>
          <a:lstStyle/>
          <a:p>
            <a:fld id="{C8FDE273-D509-4A99-878F-1E426A1B9700}"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6750" y="914400"/>
            <a:ext cx="7810500" cy="822961"/>
          </a:xfrm>
        </p:spPr>
        <p:txBody>
          <a:bodyPr/>
          <a:lstStyle/>
          <a:p>
            <a:pPr algn="ctr"/>
            <a:r>
              <a:rPr lang="en-US" dirty="0" smtClean="0"/>
              <a:t>PCI DSS – Control Objectives</a:t>
            </a:r>
            <a:endParaRPr lang="en-US" dirty="0"/>
          </a:p>
        </p:txBody>
      </p:sp>
      <p:sp>
        <p:nvSpPr>
          <p:cNvPr id="2" name="Content Placeholder 1"/>
          <p:cNvSpPr>
            <a:spLocks noGrp="1"/>
          </p:cNvSpPr>
          <p:nvPr>
            <p:ph idx="1"/>
          </p:nvPr>
        </p:nvSpPr>
        <p:spPr>
          <a:xfrm>
            <a:off x="822959" y="1845734"/>
            <a:ext cx="5196841" cy="2891071"/>
          </a:xfrm>
        </p:spPr>
        <p:txBody>
          <a:bodyPr>
            <a:normAutofit lnSpcReduction="10000"/>
          </a:bodyPr>
          <a:lstStyle/>
          <a:p>
            <a:r>
              <a:rPr lang="en-US" sz="2400" dirty="0" smtClean="0"/>
              <a:t>Protect Cardholder Data</a:t>
            </a:r>
          </a:p>
          <a:p>
            <a:pPr lvl="2">
              <a:buFont typeface="Arial" pitchFamily="34" charset="0"/>
              <a:buChar char="•"/>
            </a:pPr>
            <a:r>
              <a:rPr lang="en-US" sz="1800" dirty="0" smtClean="0"/>
              <a:t>Do not store or keep cardholder data in either paper or electronic form</a:t>
            </a:r>
          </a:p>
          <a:p>
            <a:pPr lvl="2">
              <a:buFont typeface="Arial" pitchFamily="34" charset="0"/>
              <a:buChar char="•"/>
            </a:pPr>
            <a:r>
              <a:rPr lang="en-US" sz="1800" dirty="0" smtClean="0"/>
              <a:t>Do not accept or send cardholder data in emails, faxes, or voicemails</a:t>
            </a:r>
          </a:p>
          <a:p>
            <a:pPr lvl="2">
              <a:buFont typeface="Arial" pitchFamily="34" charset="0"/>
              <a:buChar char="•"/>
            </a:pPr>
            <a:r>
              <a:rPr lang="en-US" sz="1800" dirty="0" smtClean="0"/>
              <a:t>Immediately after a transaction is complete destroy any materials that may have cardholder data on it (cross cut shred etc.)</a:t>
            </a:r>
          </a:p>
          <a:p>
            <a:pPr lvl="2">
              <a:buFont typeface="Arial" pitchFamily="34" charset="0"/>
              <a:buChar char="•"/>
            </a:pPr>
            <a:r>
              <a:rPr lang="en-US" sz="1800" dirty="0" smtClean="0"/>
              <a:t>Be sure the PAN is masked (truncated) and only shows the last four digits of the card</a:t>
            </a:r>
          </a:p>
        </p:txBody>
      </p:sp>
      <p:pic>
        <p:nvPicPr>
          <p:cNvPr id="5" name="Picture 2" descr="9 things you should know about your credit card recei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3187" y="2438400"/>
            <a:ext cx="2342625" cy="28111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wisconsinsmp.org/wp-content/uploads/2014/10/secure-paper-shredd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4736805"/>
            <a:ext cx="2286000" cy="151994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02-26-2016</a:t>
            </a:r>
            <a:endParaRPr lang="en-US"/>
          </a:p>
        </p:txBody>
      </p:sp>
      <p:sp>
        <p:nvSpPr>
          <p:cNvPr id="6" name="Slide Number Placeholder 5"/>
          <p:cNvSpPr>
            <a:spLocks noGrp="1"/>
          </p:cNvSpPr>
          <p:nvPr>
            <p:ph type="sldNum" sz="quarter" idx="12"/>
          </p:nvPr>
        </p:nvSpPr>
        <p:spPr/>
        <p:txBody>
          <a:bodyPr/>
          <a:lstStyle/>
          <a:p>
            <a:fld id="{C8FDE273-D509-4A99-878F-1E426A1B9700}"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5687</TotalTime>
  <Words>1202</Words>
  <Application>Microsoft Office PowerPoint</Application>
  <PresentationFormat>On-screen Show (4:3)</PresentationFormat>
  <Paragraphs>197</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Retrospect</vt:lpstr>
      <vt:lpstr>PAYMENT CARD SECURITY  AND  SELF-ASSESSMENT TRAINING </vt:lpstr>
      <vt:lpstr>Credit Card Anatomy</vt:lpstr>
      <vt:lpstr>Credit Card Anatomy</vt:lpstr>
      <vt:lpstr>EMV Chip</vt:lpstr>
      <vt:lpstr>PowerPoint Presentation</vt:lpstr>
      <vt:lpstr>PCI DSS Defined</vt:lpstr>
      <vt:lpstr>PCI DSS - Defined</vt:lpstr>
      <vt:lpstr>PCI DSS – Control Objectives</vt:lpstr>
      <vt:lpstr>PCI DSS – Control Objectives</vt:lpstr>
      <vt:lpstr>PCI DSS – Control Objectives</vt:lpstr>
      <vt:lpstr>Contactless Payments</vt:lpstr>
      <vt:lpstr>PCI DSS - Mandatory</vt:lpstr>
      <vt:lpstr>PCI DSS – Protect Data</vt:lpstr>
      <vt:lpstr>Approved Credit Card Methods</vt:lpstr>
      <vt:lpstr>Cashier Procedures</vt:lpstr>
      <vt:lpstr>Data Breach</vt:lpstr>
      <vt:lpstr>Frequently Asked Questions?</vt:lpstr>
      <vt:lpstr>NEXT STEPS…</vt:lpstr>
      <vt:lpstr>Question and Feedback</vt:lpstr>
    </vt:vector>
  </TitlesOfParts>
  <Company>USU Card 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CREDIT CARD SECURITY  AND SELF-ASSESSMENT TRAINING</dc:title>
  <dc:creator>DPCARD7CJTQG1</dc:creator>
  <cp:lastModifiedBy>Windows User</cp:lastModifiedBy>
  <cp:revision>74</cp:revision>
  <cp:lastPrinted>2016-04-07T15:44:01Z</cp:lastPrinted>
  <dcterms:created xsi:type="dcterms:W3CDTF">2010-07-08T03:01:03Z</dcterms:created>
  <dcterms:modified xsi:type="dcterms:W3CDTF">2016-04-07T15:44:22Z</dcterms:modified>
</cp:coreProperties>
</file>