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3" r:id="rId17"/>
    <p:sldId id="274" r:id="rId18"/>
    <p:sldId id="276" r:id="rId19"/>
    <p:sldId id="277" r:id="rId20"/>
    <p:sldId id="27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B6331-008E-48AF-8CAB-4F4330B8F6A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FB6B0-24FD-4E87-8F10-68B474FC340A}">
      <dgm:prSet phldrT="[Text]" custT="1"/>
      <dgm:spPr/>
      <dgm:t>
        <a:bodyPr/>
        <a:lstStyle/>
        <a:p>
          <a:r>
            <a:rPr lang="en-US" sz="2400"/>
            <a:t>CPO Approval</a:t>
          </a:r>
        </a:p>
      </dgm:t>
    </dgm:pt>
    <dgm:pt modelId="{6D6E2535-FCE8-4059-856D-593198BA06F7}" type="parTrans" cxnId="{27F950BF-BED1-422E-9C2F-53A119D47364}">
      <dgm:prSet/>
      <dgm:spPr/>
      <dgm:t>
        <a:bodyPr/>
        <a:lstStyle/>
        <a:p>
          <a:endParaRPr lang="en-US"/>
        </a:p>
      </dgm:t>
    </dgm:pt>
    <dgm:pt modelId="{5A10B5AC-F36B-4CC2-9FC2-F1957D4389BF}" type="sibTrans" cxnId="{27F950BF-BED1-422E-9C2F-53A119D47364}">
      <dgm:prSet/>
      <dgm:spPr/>
      <dgm:t>
        <a:bodyPr/>
        <a:lstStyle/>
        <a:p>
          <a:endParaRPr lang="en-US"/>
        </a:p>
      </dgm:t>
    </dgm:pt>
    <dgm:pt modelId="{D69F488D-C075-4B33-9AFD-3CA9E15DB959}">
      <dgm:prSet phldrT="[Text]" custT="1"/>
      <dgm:spPr/>
      <dgm:t>
        <a:bodyPr/>
        <a:lstStyle/>
        <a:p>
          <a:r>
            <a:rPr lang="en-US" sz="2400" dirty="0"/>
            <a:t>Index/Budget Holder Approval</a:t>
          </a:r>
        </a:p>
      </dgm:t>
    </dgm:pt>
    <dgm:pt modelId="{E530913A-8A36-44F9-8B5D-9D93284920E9}" type="parTrans" cxnId="{7A02B092-914E-4CF7-B31C-0FAC2441255A}">
      <dgm:prSet/>
      <dgm:spPr/>
      <dgm:t>
        <a:bodyPr/>
        <a:lstStyle/>
        <a:p>
          <a:endParaRPr lang="en-US"/>
        </a:p>
      </dgm:t>
    </dgm:pt>
    <dgm:pt modelId="{07F57C4D-4AB8-47F0-B520-6A44503CC5C6}" type="sibTrans" cxnId="{7A02B092-914E-4CF7-B31C-0FAC2441255A}">
      <dgm:prSet/>
      <dgm:spPr/>
      <dgm:t>
        <a:bodyPr/>
        <a:lstStyle/>
        <a:p>
          <a:endParaRPr lang="en-US"/>
        </a:p>
      </dgm:t>
    </dgm:pt>
    <dgm:pt modelId="{DD3E5778-A2EC-4B6B-BFFB-A3E9A3D13DF5}">
      <dgm:prSet phldrT="[Text]" custT="1"/>
      <dgm:spPr/>
      <dgm:t>
        <a:bodyPr/>
        <a:lstStyle/>
        <a:p>
          <a:r>
            <a:rPr lang="en-US" sz="2400"/>
            <a:t>Index/Budget Holder - VP Approval</a:t>
          </a:r>
        </a:p>
      </dgm:t>
    </dgm:pt>
    <dgm:pt modelId="{87062596-455B-49F2-9013-85EB812EA2C6}" type="parTrans" cxnId="{2A538BF7-984C-44CE-AE43-249029955FDF}">
      <dgm:prSet/>
      <dgm:spPr/>
      <dgm:t>
        <a:bodyPr/>
        <a:lstStyle/>
        <a:p>
          <a:endParaRPr lang="en-US"/>
        </a:p>
      </dgm:t>
    </dgm:pt>
    <dgm:pt modelId="{DC8015B3-C39B-4370-B089-CE4B008A9396}" type="sibTrans" cxnId="{2A538BF7-984C-44CE-AE43-249029955FDF}">
      <dgm:prSet/>
      <dgm:spPr/>
      <dgm:t>
        <a:bodyPr/>
        <a:lstStyle/>
        <a:p>
          <a:endParaRPr lang="en-US"/>
        </a:p>
      </dgm:t>
    </dgm:pt>
    <dgm:pt modelId="{08CC70C0-5FA4-4441-BDAC-C46EB36CFA76}">
      <dgm:prSet phldrT="[Text]" custT="1"/>
      <dgm:spPr/>
      <dgm:t>
        <a:bodyPr/>
        <a:lstStyle/>
        <a:p>
          <a:r>
            <a:rPr lang="en-US" sz="2400"/>
            <a:t>Budget Office Approval</a:t>
          </a:r>
        </a:p>
      </dgm:t>
    </dgm:pt>
    <dgm:pt modelId="{0B4D193F-9564-4A4D-AA63-C1D1F0E65B6E}" type="parTrans" cxnId="{DC4EA7CC-722E-4CE5-AB6A-EC0CA9EE0E4E}">
      <dgm:prSet/>
      <dgm:spPr/>
      <dgm:t>
        <a:bodyPr/>
        <a:lstStyle/>
        <a:p>
          <a:endParaRPr lang="en-US"/>
        </a:p>
      </dgm:t>
    </dgm:pt>
    <dgm:pt modelId="{C1A50010-543A-42A6-A45D-BFD6B15EFC9F}" type="sibTrans" cxnId="{DC4EA7CC-722E-4CE5-AB6A-EC0CA9EE0E4E}">
      <dgm:prSet/>
      <dgm:spPr/>
      <dgm:t>
        <a:bodyPr/>
        <a:lstStyle/>
        <a:p>
          <a:endParaRPr lang="en-US"/>
        </a:p>
      </dgm:t>
    </dgm:pt>
    <dgm:pt modelId="{44EEA258-88F7-476E-B00D-35B1FE2D127C}">
      <dgm:prSet phldrT="[Text]" custT="1"/>
      <dgm:spPr/>
      <dgm:t>
        <a:bodyPr/>
        <a:lstStyle/>
        <a:p>
          <a:r>
            <a:rPr lang="en-US" sz="2400"/>
            <a:t>HR Office Processing</a:t>
          </a:r>
        </a:p>
      </dgm:t>
    </dgm:pt>
    <dgm:pt modelId="{66D4A02D-7BAD-4A16-A6EA-9F2FB7B12C17}" type="parTrans" cxnId="{CAFCB278-E524-46C3-8ABC-749DDE67D8F1}">
      <dgm:prSet/>
      <dgm:spPr/>
      <dgm:t>
        <a:bodyPr/>
        <a:lstStyle/>
        <a:p>
          <a:endParaRPr lang="en-US"/>
        </a:p>
      </dgm:t>
    </dgm:pt>
    <dgm:pt modelId="{2318A77B-445B-49A4-8C1A-927D8F7C06A9}" type="sibTrans" cxnId="{CAFCB278-E524-46C3-8ABC-749DDE67D8F1}">
      <dgm:prSet/>
      <dgm:spPr/>
      <dgm:t>
        <a:bodyPr/>
        <a:lstStyle/>
        <a:p>
          <a:endParaRPr lang="en-US"/>
        </a:p>
      </dgm:t>
    </dgm:pt>
    <dgm:pt modelId="{4F4CD0C7-45C0-4DB6-B862-EF27C7181830}">
      <dgm:prSet phldrT="[Text]" custT="1"/>
      <dgm:spPr/>
      <dgm:t>
        <a:bodyPr/>
        <a:lstStyle/>
        <a:p>
          <a:r>
            <a:rPr lang="en-US" sz="2400"/>
            <a:t>Present Approval</a:t>
          </a:r>
        </a:p>
      </dgm:t>
    </dgm:pt>
    <dgm:pt modelId="{E93D32DD-58D2-4B57-A04C-8BCDD0D73BB5}" type="parTrans" cxnId="{A22B4DC2-E36C-4EE8-ABE0-2D90028D7E28}">
      <dgm:prSet/>
      <dgm:spPr/>
      <dgm:t>
        <a:bodyPr/>
        <a:lstStyle/>
        <a:p>
          <a:endParaRPr lang="en-US"/>
        </a:p>
      </dgm:t>
    </dgm:pt>
    <dgm:pt modelId="{F3B7B9B9-AC5C-459A-B76F-B00EF90F122B}" type="sibTrans" cxnId="{A22B4DC2-E36C-4EE8-ABE0-2D90028D7E28}">
      <dgm:prSet/>
      <dgm:spPr/>
      <dgm:t>
        <a:bodyPr/>
        <a:lstStyle/>
        <a:p>
          <a:endParaRPr lang="en-US"/>
        </a:p>
      </dgm:t>
    </dgm:pt>
    <dgm:pt modelId="{457A1E30-CE9C-4F9A-B8AA-1283982FA88C}">
      <dgm:prSet phldrT="[Text]"/>
      <dgm:spPr/>
      <dgm:t>
        <a:bodyPr/>
        <a:lstStyle/>
        <a:p>
          <a:r>
            <a:rPr lang="en-US"/>
            <a:t>Initial approval after submission for FT Overload or after MOU is signed by Adjunct/Coaches</a:t>
          </a:r>
        </a:p>
      </dgm:t>
    </dgm:pt>
    <dgm:pt modelId="{9824668B-A029-49D1-983F-8F58AC6D41DA}" type="parTrans" cxnId="{B4E7DD84-DF44-42BC-B4E7-A12A66247729}">
      <dgm:prSet/>
      <dgm:spPr/>
      <dgm:t>
        <a:bodyPr/>
        <a:lstStyle/>
        <a:p>
          <a:endParaRPr lang="en-US"/>
        </a:p>
      </dgm:t>
    </dgm:pt>
    <dgm:pt modelId="{53B2C939-7A5B-4B07-830D-C60C44004E2A}" type="sibTrans" cxnId="{B4E7DD84-DF44-42BC-B4E7-A12A66247729}">
      <dgm:prSet/>
      <dgm:spPr/>
      <dgm:t>
        <a:bodyPr/>
        <a:lstStyle/>
        <a:p>
          <a:endParaRPr lang="en-US"/>
        </a:p>
      </dgm:t>
    </dgm:pt>
    <dgm:pt modelId="{8F395ADE-E739-4244-ABC5-3BAE9CF66CBB}">
      <dgm:prSet phldrT="[Text]"/>
      <dgm:spPr/>
      <dgm:t>
        <a:bodyPr/>
        <a:lstStyle/>
        <a:p>
          <a:r>
            <a:rPr lang="en-US" dirty="0"/>
            <a:t>Approval routed to President if total amount to be paid is greater than $12,500</a:t>
          </a:r>
        </a:p>
      </dgm:t>
    </dgm:pt>
    <dgm:pt modelId="{7CC8C3C1-6637-4660-B42D-FE2B923D8378}" type="parTrans" cxnId="{989DBCED-64E0-4918-ADE0-4B839FB437B9}">
      <dgm:prSet/>
      <dgm:spPr/>
      <dgm:t>
        <a:bodyPr/>
        <a:lstStyle/>
        <a:p>
          <a:endParaRPr lang="en-US"/>
        </a:p>
      </dgm:t>
    </dgm:pt>
    <dgm:pt modelId="{3D568944-A44D-4F9E-94F4-3DFA21E2A747}" type="sibTrans" cxnId="{989DBCED-64E0-4918-ADE0-4B839FB437B9}">
      <dgm:prSet/>
      <dgm:spPr/>
      <dgm:t>
        <a:bodyPr/>
        <a:lstStyle/>
        <a:p>
          <a:endParaRPr lang="en-US"/>
        </a:p>
      </dgm:t>
    </dgm:pt>
    <dgm:pt modelId="{A644D7A8-D0CA-4DD5-A2A6-3A3F129C962C}">
      <dgm:prSet phldrT="[Text]"/>
      <dgm:spPr/>
      <dgm:t>
        <a:bodyPr/>
        <a:lstStyle/>
        <a:p>
          <a:r>
            <a:rPr lang="en-US"/>
            <a:t>Processing into Banner for Payroll</a:t>
          </a:r>
        </a:p>
      </dgm:t>
    </dgm:pt>
    <dgm:pt modelId="{DF01DD26-7495-4AB4-8BA3-C09E86A9F96C}" type="parTrans" cxnId="{22E19DA1-4855-4E9F-8C7B-67644453301D}">
      <dgm:prSet/>
      <dgm:spPr/>
      <dgm:t>
        <a:bodyPr/>
        <a:lstStyle/>
        <a:p>
          <a:endParaRPr lang="en-US"/>
        </a:p>
      </dgm:t>
    </dgm:pt>
    <dgm:pt modelId="{65DEAAFE-36B0-4C0A-B900-A55C5488F2CC}" type="sibTrans" cxnId="{22E19DA1-4855-4E9F-8C7B-67644453301D}">
      <dgm:prSet/>
      <dgm:spPr/>
      <dgm:t>
        <a:bodyPr/>
        <a:lstStyle/>
        <a:p>
          <a:endParaRPr lang="en-US"/>
        </a:p>
      </dgm:t>
    </dgm:pt>
    <dgm:pt modelId="{688D3F1D-50CE-4226-B4BC-0F4BB6CA5BBF}" type="pres">
      <dgm:prSet presAssocID="{AE8B6331-008E-48AF-8CAB-4F4330B8F6A7}" presName="Name0" presStyleCnt="0">
        <dgm:presLayoutVars>
          <dgm:dir/>
          <dgm:animLvl val="lvl"/>
          <dgm:resizeHandles val="exact"/>
        </dgm:presLayoutVars>
      </dgm:prSet>
      <dgm:spPr/>
    </dgm:pt>
    <dgm:pt modelId="{46E512C7-22AA-444B-A0B3-DC48A40D0440}" type="pres">
      <dgm:prSet presAssocID="{44EEA258-88F7-476E-B00D-35B1FE2D127C}" presName="boxAndChildren" presStyleCnt="0"/>
      <dgm:spPr/>
    </dgm:pt>
    <dgm:pt modelId="{515BAC44-4A60-4A7D-AA90-5DAA212742E0}" type="pres">
      <dgm:prSet presAssocID="{44EEA258-88F7-476E-B00D-35B1FE2D127C}" presName="parentTextBox" presStyleLbl="node1" presStyleIdx="0" presStyleCnt="6"/>
      <dgm:spPr/>
    </dgm:pt>
    <dgm:pt modelId="{2F2FA849-F480-4E7A-8089-44E8E7CF6D5C}" type="pres">
      <dgm:prSet presAssocID="{44EEA258-88F7-476E-B00D-35B1FE2D127C}" presName="entireBox" presStyleLbl="node1" presStyleIdx="0" presStyleCnt="6"/>
      <dgm:spPr/>
    </dgm:pt>
    <dgm:pt modelId="{A1D4EB41-2223-406D-A7DF-E8C9DFF59A6C}" type="pres">
      <dgm:prSet presAssocID="{44EEA258-88F7-476E-B00D-35B1FE2D127C}" presName="descendantBox" presStyleCnt="0"/>
      <dgm:spPr/>
    </dgm:pt>
    <dgm:pt modelId="{EEFD66E8-5666-49FB-A294-6E2DA1B240AC}" type="pres">
      <dgm:prSet presAssocID="{A644D7A8-D0CA-4DD5-A2A6-3A3F129C962C}" presName="childTextBox" presStyleLbl="fgAccFollowNode1" presStyleIdx="0" presStyleCnt="3">
        <dgm:presLayoutVars>
          <dgm:bulletEnabled val="1"/>
        </dgm:presLayoutVars>
      </dgm:prSet>
      <dgm:spPr/>
    </dgm:pt>
    <dgm:pt modelId="{4059EF70-8FA6-443A-968A-954E76268FFC}" type="pres">
      <dgm:prSet presAssocID="{F3B7B9B9-AC5C-459A-B76F-B00EF90F122B}" presName="sp" presStyleCnt="0"/>
      <dgm:spPr/>
    </dgm:pt>
    <dgm:pt modelId="{97096488-8A46-4206-B84C-3146B931BC83}" type="pres">
      <dgm:prSet presAssocID="{4F4CD0C7-45C0-4DB6-B862-EF27C7181830}" presName="arrowAndChildren" presStyleCnt="0"/>
      <dgm:spPr/>
    </dgm:pt>
    <dgm:pt modelId="{547891FE-52A0-4DB0-B817-DD5B68B28336}" type="pres">
      <dgm:prSet presAssocID="{4F4CD0C7-45C0-4DB6-B862-EF27C7181830}" presName="parentTextArrow" presStyleLbl="node1" presStyleIdx="0" presStyleCnt="6"/>
      <dgm:spPr/>
    </dgm:pt>
    <dgm:pt modelId="{CADF233B-DB16-466E-B210-5213B553FFC1}" type="pres">
      <dgm:prSet presAssocID="{4F4CD0C7-45C0-4DB6-B862-EF27C7181830}" presName="arrow" presStyleLbl="node1" presStyleIdx="1" presStyleCnt="6"/>
      <dgm:spPr/>
    </dgm:pt>
    <dgm:pt modelId="{F904BBA9-A618-4C6E-8C4E-E16F082C35D3}" type="pres">
      <dgm:prSet presAssocID="{4F4CD0C7-45C0-4DB6-B862-EF27C7181830}" presName="descendantArrow" presStyleCnt="0"/>
      <dgm:spPr/>
    </dgm:pt>
    <dgm:pt modelId="{43E7CBAE-4C56-47CC-8B41-FC3F94500919}" type="pres">
      <dgm:prSet presAssocID="{8F395ADE-E739-4244-ABC5-3BAE9CF66CBB}" presName="childTextArrow" presStyleLbl="fgAccFollowNode1" presStyleIdx="1" presStyleCnt="3">
        <dgm:presLayoutVars>
          <dgm:bulletEnabled val="1"/>
        </dgm:presLayoutVars>
      </dgm:prSet>
      <dgm:spPr/>
    </dgm:pt>
    <dgm:pt modelId="{0B56CB83-5EFE-4A1D-9CA0-00096B8A0334}" type="pres">
      <dgm:prSet presAssocID="{C1A50010-543A-42A6-A45D-BFD6B15EFC9F}" presName="sp" presStyleCnt="0"/>
      <dgm:spPr/>
    </dgm:pt>
    <dgm:pt modelId="{F96807C3-8909-4866-B11A-62A55C6ACA51}" type="pres">
      <dgm:prSet presAssocID="{08CC70C0-5FA4-4441-BDAC-C46EB36CFA76}" presName="arrowAndChildren" presStyleCnt="0"/>
      <dgm:spPr/>
    </dgm:pt>
    <dgm:pt modelId="{DBF9BD55-F8C0-4329-A692-EF981B5E96D4}" type="pres">
      <dgm:prSet presAssocID="{08CC70C0-5FA4-4441-BDAC-C46EB36CFA76}" presName="parentTextArrow" presStyleLbl="node1" presStyleIdx="2" presStyleCnt="6" custLinFactNeighborX="-275"/>
      <dgm:spPr/>
    </dgm:pt>
    <dgm:pt modelId="{B9C25BB9-C6DC-4797-9B51-DC8C1D14C26E}" type="pres">
      <dgm:prSet presAssocID="{DC8015B3-C39B-4370-B089-CE4B008A9396}" presName="sp" presStyleCnt="0"/>
      <dgm:spPr/>
    </dgm:pt>
    <dgm:pt modelId="{A827EFB3-7D57-4E2A-B0BD-81AFDA82E537}" type="pres">
      <dgm:prSet presAssocID="{DD3E5778-A2EC-4B6B-BFFB-A3E9A3D13DF5}" presName="arrowAndChildren" presStyleCnt="0"/>
      <dgm:spPr/>
    </dgm:pt>
    <dgm:pt modelId="{5B2375F3-9ADF-4BDF-BDDA-948CD3908ED3}" type="pres">
      <dgm:prSet presAssocID="{DD3E5778-A2EC-4B6B-BFFB-A3E9A3D13DF5}" presName="parentTextArrow" presStyleLbl="node1" presStyleIdx="3" presStyleCnt="6"/>
      <dgm:spPr/>
    </dgm:pt>
    <dgm:pt modelId="{5CDB485B-863B-4E9E-AE48-004A1DADE07D}" type="pres">
      <dgm:prSet presAssocID="{07F57C4D-4AB8-47F0-B520-6A44503CC5C6}" presName="sp" presStyleCnt="0"/>
      <dgm:spPr/>
    </dgm:pt>
    <dgm:pt modelId="{1EF5738A-3B20-405B-8A77-7158667C7B97}" type="pres">
      <dgm:prSet presAssocID="{D69F488D-C075-4B33-9AFD-3CA9E15DB959}" presName="arrowAndChildren" presStyleCnt="0"/>
      <dgm:spPr/>
    </dgm:pt>
    <dgm:pt modelId="{D308A17C-347C-41B1-B88B-9D5D93FAD88A}" type="pres">
      <dgm:prSet presAssocID="{D69F488D-C075-4B33-9AFD-3CA9E15DB959}" presName="parentTextArrow" presStyleLbl="node1" presStyleIdx="4" presStyleCnt="6"/>
      <dgm:spPr/>
    </dgm:pt>
    <dgm:pt modelId="{383A0982-1278-49B7-937B-B77BDA2E6D60}" type="pres">
      <dgm:prSet presAssocID="{5A10B5AC-F36B-4CC2-9FC2-F1957D4389BF}" presName="sp" presStyleCnt="0"/>
      <dgm:spPr/>
    </dgm:pt>
    <dgm:pt modelId="{02EF435B-00F9-4148-A9C7-1A900BEA27A6}" type="pres">
      <dgm:prSet presAssocID="{B33FB6B0-24FD-4E87-8F10-68B474FC340A}" presName="arrowAndChildren" presStyleCnt="0"/>
      <dgm:spPr/>
    </dgm:pt>
    <dgm:pt modelId="{17DD0289-1225-489E-B6C0-9DA84C9A14BA}" type="pres">
      <dgm:prSet presAssocID="{B33FB6B0-24FD-4E87-8F10-68B474FC340A}" presName="parentTextArrow" presStyleLbl="node1" presStyleIdx="4" presStyleCnt="6"/>
      <dgm:spPr/>
    </dgm:pt>
    <dgm:pt modelId="{0769C6A2-F233-49BE-9D26-2D0E30A2A783}" type="pres">
      <dgm:prSet presAssocID="{B33FB6B0-24FD-4E87-8F10-68B474FC340A}" presName="arrow" presStyleLbl="node1" presStyleIdx="5" presStyleCnt="6" custLinFactNeighborX="-7234" custLinFactNeighborY="883"/>
      <dgm:spPr/>
    </dgm:pt>
    <dgm:pt modelId="{14F7DB63-1207-4D0E-960F-5A660B7AEAD0}" type="pres">
      <dgm:prSet presAssocID="{B33FB6B0-24FD-4E87-8F10-68B474FC340A}" presName="descendantArrow" presStyleCnt="0"/>
      <dgm:spPr/>
    </dgm:pt>
    <dgm:pt modelId="{F1B508AA-421B-4DBB-9F4C-92F2A0438B72}" type="pres">
      <dgm:prSet presAssocID="{457A1E30-CE9C-4F9A-B8AA-1283982FA88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3C72BD10-159E-4539-BBAC-2D7B82B27F20}" type="presOf" srcId="{4F4CD0C7-45C0-4DB6-B862-EF27C7181830}" destId="{547891FE-52A0-4DB0-B817-DD5B68B28336}" srcOrd="0" destOrd="0" presId="urn:microsoft.com/office/officeart/2005/8/layout/process4"/>
    <dgm:cxn modelId="{AAF50616-F927-4FC8-830D-66D677EA6F61}" type="presOf" srcId="{4F4CD0C7-45C0-4DB6-B862-EF27C7181830}" destId="{CADF233B-DB16-466E-B210-5213B553FFC1}" srcOrd="1" destOrd="0" presId="urn:microsoft.com/office/officeart/2005/8/layout/process4"/>
    <dgm:cxn modelId="{354EA21D-4269-4034-AD58-CBE4FB27E6FC}" type="presOf" srcId="{D69F488D-C075-4B33-9AFD-3CA9E15DB959}" destId="{D308A17C-347C-41B1-B88B-9D5D93FAD88A}" srcOrd="0" destOrd="0" presId="urn:microsoft.com/office/officeart/2005/8/layout/process4"/>
    <dgm:cxn modelId="{01EB242F-76EF-45A4-A992-39703F5D436C}" type="presOf" srcId="{B33FB6B0-24FD-4E87-8F10-68B474FC340A}" destId="{17DD0289-1225-489E-B6C0-9DA84C9A14BA}" srcOrd="0" destOrd="0" presId="urn:microsoft.com/office/officeart/2005/8/layout/process4"/>
    <dgm:cxn modelId="{21F28A33-3207-47EA-A2D2-AACE86D225B8}" type="presOf" srcId="{457A1E30-CE9C-4F9A-B8AA-1283982FA88C}" destId="{F1B508AA-421B-4DBB-9F4C-92F2A0438B72}" srcOrd="0" destOrd="0" presId="urn:microsoft.com/office/officeart/2005/8/layout/process4"/>
    <dgm:cxn modelId="{DBB46F60-D289-4D0E-915C-F6BB10498DFD}" type="presOf" srcId="{8F395ADE-E739-4244-ABC5-3BAE9CF66CBB}" destId="{43E7CBAE-4C56-47CC-8B41-FC3F94500919}" srcOrd="0" destOrd="0" presId="urn:microsoft.com/office/officeart/2005/8/layout/process4"/>
    <dgm:cxn modelId="{E7F7D260-3BD9-400F-AD3C-8C547683B256}" type="presOf" srcId="{AE8B6331-008E-48AF-8CAB-4F4330B8F6A7}" destId="{688D3F1D-50CE-4226-B4BC-0F4BB6CA5BBF}" srcOrd="0" destOrd="0" presId="urn:microsoft.com/office/officeart/2005/8/layout/process4"/>
    <dgm:cxn modelId="{DF6ADC6B-CBFF-474F-A124-31F0681DCAEA}" type="presOf" srcId="{DD3E5778-A2EC-4B6B-BFFB-A3E9A3D13DF5}" destId="{5B2375F3-9ADF-4BDF-BDDA-948CD3908ED3}" srcOrd="0" destOrd="0" presId="urn:microsoft.com/office/officeart/2005/8/layout/process4"/>
    <dgm:cxn modelId="{BEC82F77-CE89-4081-8074-ADDFDAA0829D}" type="presOf" srcId="{44EEA258-88F7-476E-B00D-35B1FE2D127C}" destId="{2F2FA849-F480-4E7A-8089-44E8E7CF6D5C}" srcOrd="1" destOrd="0" presId="urn:microsoft.com/office/officeart/2005/8/layout/process4"/>
    <dgm:cxn modelId="{CAFCB278-E524-46C3-8ABC-749DDE67D8F1}" srcId="{AE8B6331-008E-48AF-8CAB-4F4330B8F6A7}" destId="{44EEA258-88F7-476E-B00D-35B1FE2D127C}" srcOrd="5" destOrd="0" parTransId="{66D4A02D-7BAD-4A16-A6EA-9F2FB7B12C17}" sibTransId="{2318A77B-445B-49A4-8C1A-927D8F7C06A9}"/>
    <dgm:cxn modelId="{A275BB80-C63C-4FAF-91F1-05F477D6F1CE}" type="presOf" srcId="{A644D7A8-D0CA-4DD5-A2A6-3A3F129C962C}" destId="{EEFD66E8-5666-49FB-A294-6E2DA1B240AC}" srcOrd="0" destOrd="0" presId="urn:microsoft.com/office/officeart/2005/8/layout/process4"/>
    <dgm:cxn modelId="{B4E7DD84-DF44-42BC-B4E7-A12A66247729}" srcId="{B33FB6B0-24FD-4E87-8F10-68B474FC340A}" destId="{457A1E30-CE9C-4F9A-B8AA-1283982FA88C}" srcOrd="0" destOrd="0" parTransId="{9824668B-A029-49D1-983F-8F58AC6D41DA}" sibTransId="{53B2C939-7A5B-4B07-830D-C60C44004E2A}"/>
    <dgm:cxn modelId="{7A02B092-914E-4CF7-B31C-0FAC2441255A}" srcId="{AE8B6331-008E-48AF-8CAB-4F4330B8F6A7}" destId="{D69F488D-C075-4B33-9AFD-3CA9E15DB959}" srcOrd="1" destOrd="0" parTransId="{E530913A-8A36-44F9-8B5D-9D93284920E9}" sibTransId="{07F57C4D-4AB8-47F0-B520-6A44503CC5C6}"/>
    <dgm:cxn modelId="{22E19DA1-4855-4E9F-8C7B-67644453301D}" srcId="{44EEA258-88F7-476E-B00D-35B1FE2D127C}" destId="{A644D7A8-D0CA-4DD5-A2A6-3A3F129C962C}" srcOrd="0" destOrd="0" parTransId="{DF01DD26-7495-4AB4-8BA3-C09E86A9F96C}" sibTransId="{65DEAAFE-36B0-4C0A-B900-A55C5488F2CC}"/>
    <dgm:cxn modelId="{F52E72AB-FDBD-461E-A96C-5D704C5918B5}" type="presOf" srcId="{B33FB6B0-24FD-4E87-8F10-68B474FC340A}" destId="{0769C6A2-F233-49BE-9D26-2D0E30A2A783}" srcOrd="1" destOrd="0" presId="urn:microsoft.com/office/officeart/2005/8/layout/process4"/>
    <dgm:cxn modelId="{A5960DBF-D249-463F-BE44-F086B007C48F}" type="presOf" srcId="{44EEA258-88F7-476E-B00D-35B1FE2D127C}" destId="{515BAC44-4A60-4A7D-AA90-5DAA212742E0}" srcOrd="0" destOrd="0" presId="urn:microsoft.com/office/officeart/2005/8/layout/process4"/>
    <dgm:cxn modelId="{27F950BF-BED1-422E-9C2F-53A119D47364}" srcId="{AE8B6331-008E-48AF-8CAB-4F4330B8F6A7}" destId="{B33FB6B0-24FD-4E87-8F10-68B474FC340A}" srcOrd="0" destOrd="0" parTransId="{6D6E2535-FCE8-4059-856D-593198BA06F7}" sibTransId="{5A10B5AC-F36B-4CC2-9FC2-F1957D4389BF}"/>
    <dgm:cxn modelId="{A22B4DC2-E36C-4EE8-ABE0-2D90028D7E28}" srcId="{AE8B6331-008E-48AF-8CAB-4F4330B8F6A7}" destId="{4F4CD0C7-45C0-4DB6-B862-EF27C7181830}" srcOrd="4" destOrd="0" parTransId="{E93D32DD-58D2-4B57-A04C-8BCDD0D73BB5}" sibTransId="{F3B7B9B9-AC5C-459A-B76F-B00EF90F122B}"/>
    <dgm:cxn modelId="{DC4EA7CC-722E-4CE5-AB6A-EC0CA9EE0E4E}" srcId="{AE8B6331-008E-48AF-8CAB-4F4330B8F6A7}" destId="{08CC70C0-5FA4-4441-BDAC-C46EB36CFA76}" srcOrd="3" destOrd="0" parTransId="{0B4D193F-9564-4A4D-AA63-C1D1F0E65B6E}" sibTransId="{C1A50010-543A-42A6-A45D-BFD6B15EFC9F}"/>
    <dgm:cxn modelId="{BE618BD9-2F5F-4D9A-ADB7-79F943F8250C}" type="presOf" srcId="{08CC70C0-5FA4-4441-BDAC-C46EB36CFA76}" destId="{DBF9BD55-F8C0-4329-A692-EF981B5E96D4}" srcOrd="0" destOrd="0" presId="urn:microsoft.com/office/officeart/2005/8/layout/process4"/>
    <dgm:cxn modelId="{989DBCED-64E0-4918-ADE0-4B839FB437B9}" srcId="{4F4CD0C7-45C0-4DB6-B862-EF27C7181830}" destId="{8F395ADE-E739-4244-ABC5-3BAE9CF66CBB}" srcOrd="0" destOrd="0" parTransId="{7CC8C3C1-6637-4660-B42D-FE2B923D8378}" sibTransId="{3D568944-A44D-4F9E-94F4-3DFA21E2A747}"/>
    <dgm:cxn modelId="{2A538BF7-984C-44CE-AE43-249029955FDF}" srcId="{AE8B6331-008E-48AF-8CAB-4F4330B8F6A7}" destId="{DD3E5778-A2EC-4B6B-BFFB-A3E9A3D13DF5}" srcOrd="2" destOrd="0" parTransId="{87062596-455B-49F2-9013-85EB812EA2C6}" sibTransId="{DC8015B3-C39B-4370-B089-CE4B008A9396}"/>
    <dgm:cxn modelId="{055BC776-45CF-468D-9966-5AA5A0056252}" type="presParOf" srcId="{688D3F1D-50CE-4226-B4BC-0F4BB6CA5BBF}" destId="{46E512C7-22AA-444B-A0B3-DC48A40D0440}" srcOrd="0" destOrd="0" presId="urn:microsoft.com/office/officeart/2005/8/layout/process4"/>
    <dgm:cxn modelId="{638997FD-DFE2-40CC-9B24-26A47D0B1467}" type="presParOf" srcId="{46E512C7-22AA-444B-A0B3-DC48A40D0440}" destId="{515BAC44-4A60-4A7D-AA90-5DAA212742E0}" srcOrd="0" destOrd="0" presId="urn:microsoft.com/office/officeart/2005/8/layout/process4"/>
    <dgm:cxn modelId="{31B5AC4B-FAFB-4D7A-A4B0-7B2439F70678}" type="presParOf" srcId="{46E512C7-22AA-444B-A0B3-DC48A40D0440}" destId="{2F2FA849-F480-4E7A-8089-44E8E7CF6D5C}" srcOrd="1" destOrd="0" presId="urn:microsoft.com/office/officeart/2005/8/layout/process4"/>
    <dgm:cxn modelId="{3E4A0B2D-08BF-46A2-A6DE-AA473FD9F6C8}" type="presParOf" srcId="{46E512C7-22AA-444B-A0B3-DC48A40D0440}" destId="{A1D4EB41-2223-406D-A7DF-E8C9DFF59A6C}" srcOrd="2" destOrd="0" presId="urn:microsoft.com/office/officeart/2005/8/layout/process4"/>
    <dgm:cxn modelId="{6D316EEE-26AC-4435-B59F-FA494AF45B47}" type="presParOf" srcId="{A1D4EB41-2223-406D-A7DF-E8C9DFF59A6C}" destId="{EEFD66E8-5666-49FB-A294-6E2DA1B240AC}" srcOrd="0" destOrd="0" presId="urn:microsoft.com/office/officeart/2005/8/layout/process4"/>
    <dgm:cxn modelId="{A3DCF303-49E1-4717-8A2C-FD9DDCF664CC}" type="presParOf" srcId="{688D3F1D-50CE-4226-B4BC-0F4BB6CA5BBF}" destId="{4059EF70-8FA6-443A-968A-954E76268FFC}" srcOrd="1" destOrd="0" presId="urn:microsoft.com/office/officeart/2005/8/layout/process4"/>
    <dgm:cxn modelId="{8A435DCC-2987-4105-ACBE-EC5CD956E0B6}" type="presParOf" srcId="{688D3F1D-50CE-4226-B4BC-0F4BB6CA5BBF}" destId="{97096488-8A46-4206-B84C-3146B931BC83}" srcOrd="2" destOrd="0" presId="urn:microsoft.com/office/officeart/2005/8/layout/process4"/>
    <dgm:cxn modelId="{5728E56C-F656-4AE0-B91A-A3B9B0A16B64}" type="presParOf" srcId="{97096488-8A46-4206-B84C-3146B931BC83}" destId="{547891FE-52A0-4DB0-B817-DD5B68B28336}" srcOrd="0" destOrd="0" presId="urn:microsoft.com/office/officeart/2005/8/layout/process4"/>
    <dgm:cxn modelId="{2FBC75FA-30F0-4F9D-A6E2-CEEEA826411B}" type="presParOf" srcId="{97096488-8A46-4206-B84C-3146B931BC83}" destId="{CADF233B-DB16-466E-B210-5213B553FFC1}" srcOrd="1" destOrd="0" presId="urn:microsoft.com/office/officeart/2005/8/layout/process4"/>
    <dgm:cxn modelId="{D0D18549-4A57-4846-9EEA-94D93CEB4624}" type="presParOf" srcId="{97096488-8A46-4206-B84C-3146B931BC83}" destId="{F904BBA9-A618-4C6E-8C4E-E16F082C35D3}" srcOrd="2" destOrd="0" presId="urn:microsoft.com/office/officeart/2005/8/layout/process4"/>
    <dgm:cxn modelId="{2C7A0004-C5A9-4771-A401-BEF538DEFC72}" type="presParOf" srcId="{F904BBA9-A618-4C6E-8C4E-E16F082C35D3}" destId="{43E7CBAE-4C56-47CC-8B41-FC3F94500919}" srcOrd="0" destOrd="0" presId="urn:microsoft.com/office/officeart/2005/8/layout/process4"/>
    <dgm:cxn modelId="{7FABE004-51BB-4278-86DF-FFBB63E49331}" type="presParOf" srcId="{688D3F1D-50CE-4226-B4BC-0F4BB6CA5BBF}" destId="{0B56CB83-5EFE-4A1D-9CA0-00096B8A0334}" srcOrd="3" destOrd="0" presId="urn:microsoft.com/office/officeart/2005/8/layout/process4"/>
    <dgm:cxn modelId="{78AF4591-7111-4822-AF59-51D40D5B19A9}" type="presParOf" srcId="{688D3F1D-50CE-4226-B4BC-0F4BB6CA5BBF}" destId="{F96807C3-8909-4866-B11A-62A55C6ACA51}" srcOrd="4" destOrd="0" presId="urn:microsoft.com/office/officeart/2005/8/layout/process4"/>
    <dgm:cxn modelId="{8C0FEF62-3466-4AA6-951E-E2DB9E92636C}" type="presParOf" srcId="{F96807C3-8909-4866-B11A-62A55C6ACA51}" destId="{DBF9BD55-F8C0-4329-A692-EF981B5E96D4}" srcOrd="0" destOrd="0" presId="urn:microsoft.com/office/officeart/2005/8/layout/process4"/>
    <dgm:cxn modelId="{DB615CD1-7407-44C4-8657-E1092399451F}" type="presParOf" srcId="{688D3F1D-50CE-4226-B4BC-0F4BB6CA5BBF}" destId="{B9C25BB9-C6DC-4797-9B51-DC8C1D14C26E}" srcOrd="5" destOrd="0" presId="urn:microsoft.com/office/officeart/2005/8/layout/process4"/>
    <dgm:cxn modelId="{55005D47-4FAE-4CE3-8509-7FB67BF3C4FC}" type="presParOf" srcId="{688D3F1D-50CE-4226-B4BC-0F4BB6CA5BBF}" destId="{A827EFB3-7D57-4E2A-B0BD-81AFDA82E537}" srcOrd="6" destOrd="0" presId="urn:microsoft.com/office/officeart/2005/8/layout/process4"/>
    <dgm:cxn modelId="{7E795AB9-1F0E-405A-8628-12ED5BAFD6C1}" type="presParOf" srcId="{A827EFB3-7D57-4E2A-B0BD-81AFDA82E537}" destId="{5B2375F3-9ADF-4BDF-BDDA-948CD3908ED3}" srcOrd="0" destOrd="0" presId="urn:microsoft.com/office/officeart/2005/8/layout/process4"/>
    <dgm:cxn modelId="{AF0D1958-D306-48A7-BA5E-2D75C8519F2A}" type="presParOf" srcId="{688D3F1D-50CE-4226-B4BC-0F4BB6CA5BBF}" destId="{5CDB485B-863B-4E9E-AE48-004A1DADE07D}" srcOrd="7" destOrd="0" presId="urn:microsoft.com/office/officeart/2005/8/layout/process4"/>
    <dgm:cxn modelId="{E8BDDBAB-0161-4EAE-A94C-0E08BA6D0CA7}" type="presParOf" srcId="{688D3F1D-50CE-4226-B4BC-0F4BB6CA5BBF}" destId="{1EF5738A-3B20-405B-8A77-7158667C7B97}" srcOrd="8" destOrd="0" presId="urn:microsoft.com/office/officeart/2005/8/layout/process4"/>
    <dgm:cxn modelId="{121A8112-AC43-4977-BDCE-B1C4FBEE5656}" type="presParOf" srcId="{1EF5738A-3B20-405B-8A77-7158667C7B97}" destId="{D308A17C-347C-41B1-B88B-9D5D93FAD88A}" srcOrd="0" destOrd="0" presId="urn:microsoft.com/office/officeart/2005/8/layout/process4"/>
    <dgm:cxn modelId="{A9B1B85C-8DFB-4991-B45A-56B7C777035E}" type="presParOf" srcId="{688D3F1D-50CE-4226-B4BC-0F4BB6CA5BBF}" destId="{383A0982-1278-49B7-937B-B77BDA2E6D60}" srcOrd="9" destOrd="0" presId="urn:microsoft.com/office/officeart/2005/8/layout/process4"/>
    <dgm:cxn modelId="{5C4917B1-0F1E-4C00-9BEC-B91CF73DC5DA}" type="presParOf" srcId="{688D3F1D-50CE-4226-B4BC-0F4BB6CA5BBF}" destId="{02EF435B-00F9-4148-A9C7-1A900BEA27A6}" srcOrd="10" destOrd="0" presId="urn:microsoft.com/office/officeart/2005/8/layout/process4"/>
    <dgm:cxn modelId="{096F37DB-A238-4D3F-89DD-41A843070E35}" type="presParOf" srcId="{02EF435B-00F9-4148-A9C7-1A900BEA27A6}" destId="{17DD0289-1225-489E-B6C0-9DA84C9A14BA}" srcOrd="0" destOrd="0" presId="urn:microsoft.com/office/officeart/2005/8/layout/process4"/>
    <dgm:cxn modelId="{C43AAD88-01C5-40DB-83EB-6B3B0EB911FC}" type="presParOf" srcId="{02EF435B-00F9-4148-A9C7-1A900BEA27A6}" destId="{0769C6A2-F233-49BE-9D26-2D0E30A2A783}" srcOrd="1" destOrd="0" presId="urn:microsoft.com/office/officeart/2005/8/layout/process4"/>
    <dgm:cxn modelId="{AF0D1F4D-BD35-4534-8020-83C322DC711F}" type="presParOf" srcId="{02EF435B-00F9-4148-A9C7-1A900BEA27A6}" destId="{14F7DB63-1207-4D0E-960F-5A660B7AEAD0}" srcOrd="2" destOrd="0" presId="urn:microsoft.com/office/officeart/2005/8/layout/process4"/>
    <dgm:cxn modelId="{B004F326-86DA-411C-A2C5-D99487E26099}" type="presParOf" srcId="{14F7DB63-1207-4D0E-960F-5A660B7AEAD0}" destId="{F1B508AA-421B-4DBB-9F4C-92F2A0438B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A849-F480-4E7A-8089-44E8E7CF6D5C}">
      <dsp:nvSpPr>
        <dsp:cNvPr id="0" name=""/>
        <dsp:cNvSpPr/>
      </dsp:nvSpPr>
      <dsp:spPr>
        <a:xfrm>
          <a:off x="0" y="4219878"/>
          <a:ext cx="10744200" cy="553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HR Office Processing</a:t>
          </a:r>
        </a:p>
      </dsp:txBody>
      <dsp:txXfrm>
        <a:off x="0" y="4219878"/>
        <a:ext cx="10744200" cy="299082"/>
      </dsp:txXfrm>
    </dsp:sp>
    <dsp:sp modelId="{EEFD66E8-5666-49FB-A294-6E2DA1B240AC}">
      <dsp:nvSpPr>
        <dsp:cNvPr id="0" name=""/>
        <dsp:cNvSpPr/>
      </dsp:nvSpPr>
      <dsp:spPr>
        <a:xfrm>
          <a:off x="0" y="4507883"/>
          <a:ext cx="10744200" cy="254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Processing into Banner for Payroll</a:t>
          </a:r>
        </a:p>
      </dsp:txBody>
      <dsp:txXfrm>
        <a:off x="0" y="4507883"/>
        <a:ext cx="10744200" cy="254774"/>
      </dsp:txXfrm>
    </dsp:sp>
    <dsp:sp modelId="{CADF233B-DB16-466E-B210-5213B553FFC1}">
      <dsp:nvSpPr>
        <dsp:cNvPr id="0" name=""/>
        <dsp:cNvSpPr/>
      </dsp:nvSpPr>
      <dsp:spPr>
        <a:xfrm rot="10800000">
          <a:off x="0" y="3376354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Present Approval</a:t>
          </a:r>
        </a:p>
      </dsp:txBody>
      <dsp:txXfrm rot="-10800000">
        <a:off x="0" y="3376354"/>
        <a:ext cx="10744200" cy="298992"/>
      </dsp:txXfrm>
    </dsp:sp>
    <dsp:sp modelId="{43E7CBAE-4C56-47CC-8B41-FC3F94500919}">
      <dsp:nvSpPr>
        <dsp:cNvPr id="0" name=""/>
        <dsp:cNvSpPr/>
      </dsp:nvSpPr>
      <dsp:spPr>
        <a:xfrm>
          <a:off x="0" y="3675347"/>
          <a:ext cx="10744200" cy="25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Approval routed to President if total amount to be paid is greater than $12,500</a:t>
          </a:r>
        </a:p>
      </dsp:txBody>
      <dsp:txXfrm>
        <a:off x="0" y="3675347"/>
        <a:ext cx="10744200" cy="254697"/>
      </dsp:txXfrm>
    </dsp:sp>
    <dsp:sp modelId="{DBF9BD55-F8C0-4329-A692-EF981B5E96D4}">
      <dsp:nvSpPr>
        <dsp:cNvPr id="0" name=""/>
        <dsp:cNvSpPr/>
      </dsp:nvSpPr>
      <dsp:spPr>
        <a:xfrm rot="10800000">
          <a:off x="0" y="2532830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Budget Office Approval</a:t>
          </a:r>
        </a:p>
      </dsp:txBody>
      <dsp:txXfrm rot="10800000">
        <a:off x="0" y="2532830"/>
        <a:ext cx="10744200" cy="553494"/>
      </dsp:txXfrm>
    </dsp:sp>
    <dsp:sp modelId="{5B2375F3-9ADF-4BDF-BDDA-948CD3908ED3}">
      <dsp:nvSpPr>
        <dsp:cNvPr id="0" name=""/>
        <dsp:cNvSpPr/>
      </dsp:nvSpPr>
      <dsp:spPr>
        <a:xfrm rot="10800000">
          <a:off x="0" y="1689306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Index/Budget Holder - VP Approval</a:t>
          </a:r>
        </a:p>
      </dsp:txBody>
      <dsp:txXfrm rot="10800000">
        <a:off x="0" y="1689306"/>
        <a:ext cx="10744200" cy="553494"/>
      </dsp:txXfrm>
    </dsp:sp>
    <dsp:sp modelId="{D308A17C-347C-41B1-B88B-9D5D93FAD88A}">
      <dsp:nvSpPr>
        <dsp:cNvPr id="0" name=""/>
        <dsp:cNvSpPr/>
      </dsp:nvSpPr>
      <dsp:spPr>
        <a:xfrm rot="10800000">
          <a:off x="0" y="845782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Index/Budget Holder Approval</a:t>
          </a:r>
        </a:p>
      </dsp:txBody>
      <dsp:txXfrm rot="10800000">
        <a:off x="0" y="845782"/>
        <a:ext cx="10744200" cy="553494"/>
      </dsp:txXfrm>
    </dsp:sp>
    <dsp:sp modelId="{0769C6A2-F233-49BE-9D26-2D0E30A2A783}">
      <dsp:nvSpPr>
        <dsp:cNvPr id="0" name=""/>
        <dsp:cNvSpPr/>
      </dsp:nvSpPr>
      <dsp:spPr>
        <a:xfrm rot="10800000">
          <a:off x="0" y="9780"/>
          <a:ext cx="10744200" cy="851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CPO Approval</a:t>
          </a:r>
        </a:p>
      </dsp:txBody>
      <dsp:txXfrm rot="-10800000">
        <a:off x="0" y="9780"/>
        <a:ext cx="10744200" cy="298992"/>
      </dsp:txXfrm>
    </dsp:sp>
    <dsp:sp modelId="{F1B508AA-421B-4DBB-9F4C-92F2A0438B72}">
      <dsp:nvSpPr>
        <dsp:cNvPr id="0" name=""/>
        <dsp:cNvSpPr/>
      </dsp:nvSpPr>
      <dsp:spPr>
        <a:xfrm>
          <a:off x="0" y="301252"/>
          <a:ext cx="10744200" cy="254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Initial approval after submission for FT Overload or after MOU is signed by Adjunct/Coaches</a:t>
          </a:r>
        </a:p>
      </dsp:txBody>
      <dsp:txXfrm>
        <a:off x="0" y="301252"/>
        <a:ext cx="10744200" cy="254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EC66-47DF-42DF-B044-55D3269BA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9FF36-7CE0-4A35-BB97-5395BE4AA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57DC-CADB-4A19-AF4D-87468D55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E7BC-8997-4FDA-8265-504D9159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A8EC-C2B2-435F-AC7B-2B5036D4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D66-C90B-4612-A92D-0CAF8921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1DE1F-1FC1-4C80-A78F-FFE9B9F6B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B432-93A9-499A-8E6E-CD67BB4B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2049F-15FE-4383-A4FB-3312637B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D177-8905-4C52-BD7A-C6941F32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3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501D1-C8DD-4447-96C8-CE8C8D886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87F82-AAAB-464E-9E17-95339108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7568F-ADE3-4956-845B-ABFD0712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7004D-C89B-40FB-AF74-BF0C257D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870B9-2169-4DC0-8030-11F4C899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BA52-FBC4-433F-B56F-FC96C548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9C5B-886F-4A0D-9F31-54415E99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ABE5D-CC69-4D65-BF72-C1DDD7C0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0F8AE-D003-4493-9448-EE55693F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1FFD-2CE5-421B-861B-DBE42A4B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2B5C-17E8-4F67-93FC-C326F1AA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1B98-B0AE-4318-8A22-FC581F24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2041-0818-4545-BB0E-9BF0156F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76A7-0C03-4718-BFE6-40951C7B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0CFDF-A4AE-4755-A959-F4BF30E8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6D7F-7052-4B26-82DC-6919D5F1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10F3-2520-4811-B1D7-E1050C5BE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AFB4-356F-462A-BF76-13EC58AB6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C4F65-9486-403D-879F-4EAFB3DC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099A3-9894-49AC-BD89-034B9179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078FE-C5A6-4474-81C9-A9584AA5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557B-222D-4723-B16D-D3F92EBC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CBCEA-50CD-4BB6-8D13-4681EA1EC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417E7-667B-4E67-918C-12E333D75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1A9B7-3185-4DB8-AC64-886D75857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59A0F-DFCF-4ED9-9785-96CF7EA50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E9A42-E955-45BF-85C1-DC9F1AD0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C5F05-9146-44AC-9ACF-565633BA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8241-C1DB-42B4-A72C-77DF4029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A1A4-B2FC-488D-AD43-B00DD33E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7F50B-7652-4E2C-B0AD-E0BCEEB6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901BF-55DA-416C-AF21-20C5C6CC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D2B7D-4064-46F8-940B-48D1241C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EA003-5FA8-41F3-98FC-432A0FE4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BD9B7-E17C-43C8-950B-23322608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70D0F-1260-47C4-A2EB-C25AF752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5658-36F1-48ED-8E8C-C79C76A5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8142-FE94-4716-8010-42B3D3FA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D046-873C-42F9-B2F1-1F7A3968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6CE54-984E-423A-A7D9-4392B1B9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307BE-86AC-4BB9-839C-AB8FC26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D505E-2875-4024-B161-C5B8B03A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1678-9164-4892-8FC7-8CC63A2D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56280-5876-47E4-85B4-A3B71FCD6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9CE2F-ADCA-4B8B-A9A5-A8114A731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C5B39-F8A8-449E-8E32-0339A9D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BF2E-A94C-4946-ABB7-FACDEFCB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A2A4A-57C4-4506-AC25-229CC999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7F93B-38F4-435B-A950-8C2527EC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EF62D-6664-43B0-BD4B-19C24A89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EE21-3D77-4D6F-B930-8760D041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6CE0-C435-4121-9BEA-807A3DC7A5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7CBC-870E-4199-AE2C-D29F970D5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AE294-E24C-495E-8CF7-400850A7A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DE33-1A18-43C1-B830-E951E1F3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now.kualibuild.com/build/space/5e47518b90adda9474c14ad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EC4E-494F-4277-B39E-2B1991440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an </a:t>
            </a:r>
            <a:r>
              <a:rPr lang="en-US" dirty="0" err="1"/>
              <a:t>ePAF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E1DEB-6044-4622-8C2B-9E8A82B82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FT OVERLOAD/ADJUCT/Coach</a:t>
            </a:r>
          </a:p>
        </p:txBody>
      </p:sp>
    </p:spTree>
    <p:extLst>
      <p:ext uri="{BB962C8B-B14F-4D97-AF65-F5344CB8AC3E}">
        <p14:creationId xmlns:p14="http://schemas.microsoft.com/office/powerpoint/2010/main" val="411622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62B1-60DA-4BA4-BE89-4A0C2D04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1650" cy="701675"/>
          </a:xfrm>
        </p:spPr>
        <p:txBody>
          <a:bodyPr/>
          <a:lstStyle/>
          <a:p>
            <a:r>
              <a:rPr lang="en-US" dirty="0"/>
              <a:t>Adjunct/Coach Submitting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0FC61-7C13-44D4-86CC-CAA831353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8" y="938124"/>
            <a:ext cx="9627842" cy="46507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28022F-50F2-46E4-B743-8954C71A0F5C}"/>
              </a:ext>
            </a:extLst>
          </p:cNvPr>
          <p:cNvSpPr/>
          <p:nvPr/>
        </p:nvSpPr>
        <p:spPr>
          <a:xfrm>
            <a:off x="8553449" y="938124"/>
            <a:ext cx="1447801" cy="100965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5162D-EE61-49D1-AC40-F70497A884A2}"/>
              </a:ext>
            </a:extLst>
          </p:cNvPr>
          <p:cNvSpPr txBox="1"/>
          <p:nvPr/>
        </p:nvSpPr>
        <p:spPr>
          <a:xfrm>
            <a:off x="266700" y="5588923"/>
            <a:ext cx="1035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</a:t>
            </a:r>
            <a:r>
              <a:rPr lang="en-US" b="1" u="sng" dirty="0"/>
              <a:t>“MARK COMPLETE” </a:t>
            </a:r>
            <a:r>
              <a:rPr lang="en-US" dirty="0"/>
              <a:t>to continue routing the </a:t>
            </a:r>
            <a:r>
              <a:rPr lang="en-US" dirty="0" err="1"/>
              <a:t>ePAF</a:t>
            </a:r>
            <a:r>
              <a:rPr lang="en-US" dirty="0"/>
              <a:t> through the workflow</a:t>
            </a:r>
          </a:p>
          <a:p>
            <a:endParaRPr lang="en-US" dirty="0"/>
          </a:p>
          <a:p>
            <a:r>
              <a:rPr lang="en-US" dirty="0"/>
              <a:t>Selecting “Send Back” will send it back to the submitter, restarting the workflow</a:t>
            </a:r>
          </a:p>
        </p:txBody>
      </p:sp>
    </p:spTree>
    <p:extLst>
      <p:ext uri="{BB962C8B-B14F-4D97-AF65-F5344CB8AC3E}">
        <p14:creationId xmlns:p14="http://schemas.microsoft.com/office/powerpoint/2010/main" val="80669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B001-E6C8-4698-B978-2337A6F5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7AD1F-C5F7-4B28-814C-6A52A8630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8" y="1690688"/>
            <a:ext cx="599222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58D6DF-05B1-4E21-8C00-E0B52738F5FF}"/>
              </a:ext>
            </a:extLst>
          </p:cNvPr>
          <p:cNvSpPr txBox="1"/>
          <p:nvPr/>
        </p:nvSpPr>
        <p:spPr>
          <a:xfrm>
            <a:off x="7286625" y="2714624"/>
            <a:ext cx="3765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form has been successfully processed. </a:t>
            </a:r>
          </a:p>
          <a:p>
            <a:endParaRPr lang="en-US" dirty="0"/>
          </a:p>
          <a:p>
            <a:r>
              <a:rPr lang="en-US" dirty="0"/>
              <a:t>It is now routing for administrative approvals</a:t>
            </a:r>
          </a:p>
        </p:txBody>
      </p:sp>
    </p:spTree>
    <p:extLst>
      <p:ext uri="{BB962C8B-B14F-4D97-AF65-F5344CB8AC3E}">
        <p14:creationId xmlns:p14="http://schemas.microsoft.com/office/powerpoint/2010/main" val="85901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98F8-E915-4C9B-8768-2716F46B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Process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2719FBD-4057-4DE9-AF97-C4CC70BA7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541707"/>
              </p:ext>
            </p:extLst>
          </p:nvPr>
        </p:nvGraphicFramePr>
        <p:xfrm>
          <a:off x="838200" y="1253331"/>
          <a:ext cx="10744200" cy="477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016FA4A-131B-4CDB-BE79-5D6CCACAE270}"/>
              </a:ext>
            </a:extLst>
          </p:cNvPr>
          <p:cNvSpPr txBox="1"/>
          <p:nvPr/>
        </p:nvSpPr>
        <p:spPr>
          <a:xfrm>
            <a:off x="381000" y="6219825"/>
            <a:ext cx="755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approvals have ability to approve, deny, or send back </a:t>
            </a:r>
            <a:r>
              <a:rPr lang="en-US" dirty="0" err="1"/>
              <a:t>ePAFs</a:t>
            </a:r>
            <a:r>
              <a:rPr lang="en-US" dirty="0"/>
              <a:t> a necessary</a:t>
            </a:r>
          </a:p>
        </p:txBody>
      </p:sp>
    </p:spTree>
    <p:extLst>
      <p:ext uri="{BB962C8B-B14F-4D97-AF65-F5344CB8AC3E}">
        <p14:creationId xmlns:p14="http://schemas.microsoft.com/office/powerpoint/2010/main" val="358660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F9C5-63FA-4045-83D7-DF390687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Notification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C3628-45A0-4EA0-BA05-7A82BA355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349128" cy="435133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FDC6C2A-8018-4752-905E-EAA7B32ED25E}"/>
              </a:ext>
            </a:extLst>
          </p:cNvPr>
          <p:cNvSpPr/>
          <p:nvPr/>
        </p:nvSpPr>
        <p:spPr>
          <a:xfrm rot="10800000">
            <a:off x="6794333" y="3016251"/>
            <a:ext cx="1352550" cy="74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C4F92-0557-4833-AA3A-E43989DBB30C}"/>
              </a:ext>
            </a:extLst>
          </p:cNvPr>
          <p:cNvSpPr txBox="1"/>
          <p:nvPr/>
        </p:nvSpPr>
        <p:spPr>
          <a:xfrm>
            <a:off x="5726085" y="2462768"/>
            <a:ext cx="604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Budget approver will get notice in email when time to approve</a:t>
            </a:r>
          </a:p>
        </p:txBody>
      </p:sp>
    </p:spTree>
    <p:extLst>
      <p:ext uri="{BB962C8B-B14F-4D97-AF65-F5344CB8AC3E}">
        <p14:creationId xmlns:p14="http://schemas.microsoft.com/office/powerpoint/2010/main" val="415937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D8E0-B384-47D8-A53E-7A0F5475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2" y="0"/>
            <a:ext cx="10515600" cy="1325563"/>
          </a:xfrm>
        </p:spPr>
        <p:txBody>
          <a:bodyPr/>
          <a:lstStyle/>
          <a:p>
            <a:r>
              <a:rPr lang="en-US" dirty="0"/>
              <a:t>Approval/Deny/Send 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629E76-56C4-4156-800A-0436891D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2" y="1325563"/>
            <a:ext cx="9021066" cy="4351338"/>
          </a:xfrm>
        </p:spPr>
      </p:pic>
    </p:spTree>
    <p:extLst>
      <p:ext uri="{BB962C8B-B14F-4D97-AF65-F5344CB8AC3E}">
        <p14:creationId xmlns:p14="http://schemas.microsoft.com/office/powerpoint/2010/main" val="101643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A1BA-FF63-4946-A9CF-1606FCD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- Completed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E47D38-5E87-43BA-958F-95B40B075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766015"/>
            <a:ext cx="6225674" cy="27471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295AF-6008-4B8C-9DEF-563D7704D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3" y="2766016"/>
            <a:ext cx="4905641" cy="2747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4469B-4A7C-4DCC-A0C3-BC5C249339F8}"/>
              </a:ext>
            </a:extLst>
          </p:cNvPr>
          <p:cNvSpPr txBox="1"/>
          <p:nvPr/>
        </p:nvSpPr>
        <p:spPr>
          <a:xfrm>
            <a:off x="838200" y="1456826"/>
            <a:ext cx="956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an </a:t>
            </a:r>
            <a:r>
              <a:rPr lang="en-US" dirty="0" err="1"/>
              <a:t>ePAF</a:t>
            </a:r>
            <a:r>
              <a:rPr lang="en-US" dirty="0"/>
              <a:t> has been fully approved and HR has processed, notices are sent to the submitter and the employee to be paid.</a:t>
            </a:r>
          </a:p>
          <a:p>
            <a:endParaRPr lang="en-US" dirty="0"/>
          </a:p>
          <a:p>
            <a:r>
              <a:rPr lang="en-US" dirty="0"/>
              <a:t>No further action needs to be taken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D12DA-031E-41CC-ADB0-49FB8F9351DB}"/>
              </a:ext>
            </a:extLst>
          </p:cNvPr>
          <p:cNvSpPr txBox="1"/>
          <p:nvPr/>
        </p:nvSpPr>
        <p:spPr>
          <a:xfrm>
            <a:off x="716563" y="5513174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Submitter notice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3C11A-5DCC-494A-B241-A90B03CD2202}"/>
              </a:ext>
            </a:extLst>
          </p:cNvPr>
          <p:cNvSpPr txBox="1"/>
          <p:nvPr/>
        </p:nvSpPr>
        <p:spPr>
          <a:xfrm>
            <a:off x="7972425" y="5513174"/>
            <a:ext cx="174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Employee notice</a:t>
            </a:r>
          </a:p>
        </p:txBody>
      </p:sp>
    </p:spTree>
    <p:extLst>
      <p:ext uri="{BB962C8B-B14F-4D97-AF65-F5344CB8AC3E}">
        <p14:creationId xmlns:p14="http://schemas.microsoft.com/office/powerpoint/2010/main" val="18073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E557-3C05-44BE-9D27-A725C1BB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77837"/>
            <a:ext cx="10515600" cy="1325563"/>
          </a:xfrm>
        </p:spPr>
        <p:txBody>
          <a:bodyPr/>
          <a:lstStyle/>
          <a:p>
            <a:r>
              <a:rPr lang="en-US" dirty="0"/>
              <a:t>Send Back to Submitter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D9AFF-A3C6-4A63-976F-677084A80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4" y="2160312"/>
            <a:ext cx="4145763" cy="3427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28203-282C-45F3-80FA-2332B15ED46D}"/>
              </a:ext>
            </a:extLst>
          </p:cNvPr>
          <p:cNvSpPr txBox="1"/>
          <p:nvPr/>
        </p:nvSpPr>
        <p:spPr>
          <a:xfrm>
            <a:off x="695324" y="1269781"/>
            <a:ext cx="397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adjustments must be made to </a:t>
            </a:r>
            <a:r>
              <a:rPr lang="en-US" dirty="0" err="1"/>
              <a:t>ePAF</a:t>
            </a:r>
            <a:r>
              <a:rPr lang="en-US" dirty="0"/>
              <a:t>, it will be sent back to the submitter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12DFD-39A8-45DC-9311-D0F6F3BBCBEC}"/>
              </a:ext>
            </a:extLst>
          </p:cNvPr>
          <p:cNvSpPr txBox="1"/>
          <p:nvPr/>
        </p:nvSpPr>
        <p:spPr>
          <a:xfrm>
            <a:off x="552450" y="5832419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of item sent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701C9-A4B8-4422-AB2A-D3944010D0C1}"/>
              </a:ext>
            </a:extLst>
          </p:cNvPr>
          <p:cNvSpPr txBox="1"/>
          <p:nvPr/>
        </p:nvSpPr>
        <p:spPr>
          <a:xfrm>
            <a:off x="5223013" y="1556168"/>
            <a:ext cx="666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 of adjustment will be listed at the top of </a:t>
            </a:r>
            <a:r>
              <a:rPr lang="en-US" dirty="0" err="1"/>
              <a:t>ePAF</a:t>
            </a:r>
            <a:r>
              <a:rPr lang="en-US" dirty="0"/>
              <a:t> or on the review/status switch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2A5FDB-9154-48F8-A421-AAB7A3A4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69" y="2297368"/>
            <a:ext cx="6323731" cy="24734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7074E7-0ECF-4208-BE48-47CF0A8C9D35}"/>
              </a:ext>
            </a:extLst>
          </p:cNvPr>
          <p:cNvSpPr/>
          <p:nvPr/>
        </p:nvSpPr>
        <p:spPr>
          <a:xfrm>
            <a:off x="5563469" y="3170583"/>
            <a:ext cx="1065931" cy="5665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AB695F-A63C-45DD-92B9-F458C329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959044"/>
            <a:ext cx="7335078" cy="16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73C7-EB57-4EC7-91A2-0EFD264F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the adjustment is made, the </a:t>
            </a:r>
            <a:r>
              <a:rPr lang="en-US" dirty="0" err="1"/>
              <a:t>ePAF</a:t>
            </a:r>
            <a:r>
              <a:rPr lang="en-US" dirty="0"/>
              <a:t> will be resubmitted and the workflow will start over from the beginning, meaning it will cycle through approvals again.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submitter also has the option to withdraw the </a:t>
            </a:r>
            <a:r>
              <a:rPr lang="en-US" dirty="0" err="1"/>
              <a:t>ePAF</a:t>
            </a:r>
            <a:r>
              <a:rPr lang="en-US" dirty="0"/>
              <a:t> for reasons such as the </a:t>
            </a:r>
            <a:r>
              <a:rPr lang="en-US" dirty="0" err="1"/>
              <a:t>ePAF</a:t>
            </a:r>
            <a:r>
              <a:rPr lang="en-US" dirty="0"/>
              <a:t> being a duplicate.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E43EA-822B-42A2-8D70-37912F7AF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35" y="3558781"/>
            <a:ext cx="4153480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98C3-00CC-41FB-BE1E-30FA971A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updates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5299-9F79-41B7-B6B8-E6C03742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0" y="1616412"/>
            <a:ext cx="10515600" cy="4351338"/>
          </a:xfrm>
        </p:spPr>
        <p:txBody>
          <a:bodyPr/>
          <a:lstStyle/>
          <a:p>
            <a:r>
              <a:rPr lang="en-US" dirty="0"/>
              <a:t>The status of the </a:t>
            </a:r>
            <a:r>
              <a:rPr lang="en-US" dirty="0" err="1"/>
              <a:t>ePAF</a:t>
            </a:r>
            <a:r>
              <a:rPr lang="en-US" dirty="0"/>
              <a:t> can be reviewed at any time by the submitter on their </a:t>
            </a:r>
            <a:r>
              <a:rPr lang="en-US" dirty="0" err="1">
                <a:hlinkClick r:id="rId2"/>
              </a:rPr>
              <a:t>Kuali</a:t>
            </a:r>
            <a:r>
              <a:rPr lang="en-US" dirty="0">
                <a:hlinkClick r:id="rId2"/>
              </a:rPr>
              <a:t> Dashboard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3B452-B92A-4390-85CE-1CA596B9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07" y="2853653"/>
            <a:ext cx="9990686" cy="8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419E7-0BA1-4846-B919-D0FE523B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90" y="4571350"/>
            <a:ext cx="10413325" cy="1028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7E8742-FBF1-4BCB-A959-D379ED178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714" y="5285945"/>
            <a:ext cx="708721" cy="3124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27FC40-DA3E-4941-AC91-AA296C44EE1B}"/>
              </a:ext>
            </a:extLst>
          </p:cNvPr>
          <p:cNvSpPr/>
          <p:nvPr/>
        </p:nvSpPr>
        <p:spPr>
          <a:xfrm>
            <a:off x="6934200" y="2783132"/>
            <a:ext cx="1409699" cy="84589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66762D2-2398-4DD9-BFA1-A009A97604AE}"/>
              </a:ext>
            </a:extLst>
          </p:cNvPr>
          <p:cNvSpPr/>
          <p:nvPr/>
        </p:nvSpPr>
        <p:spPr>
          <a:xfrm>
            <a:off x="5516118" y="4126778"/>
            <a:ext cx="865632" cy="368371"/>
          </a:xfrm>
          <a:prstGeom prst="downArrow">
            <a:avLst>
              <a:gd name="adj1" fmla="val 539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3491A-3C4B-4ADD-9DC2-94AEE01B950A}"/>
              </a:ext>
            </a:extLst>
          </p:cNvPr>
          <p:cNvSpPr txBox="1"/>
          <p:nvPr/>
        </p:nvSpPr>
        <p:spPr>
          <a:xfrm>
            <a:off x="769590" y="5675579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Complete</a:t>
            </a:r>
            <a:r>
              <a:rPr lang="en-US" dirty="0"/>
              <a:t> – </a:t>
            </a:r>
            <a:r>
              <a:rPr lang="en-US" dirty="0" err="1"/>
              <a:t>ePAF</a:t>
            </a:r>
            <a:r>
              <a:rPr lang="en-US" dirty="0"/>
              <a:t> has been processed</a:t>
            </a:r>
          </a:p>
          <a:p>
            <a:r>
              <a:rPr lang="en-US" dirty="0">
                <a:highlight>
                  <a:srgbClr val="FFFF00"/>
                </a:highlight>
              </a:rPr>
              <a:t>In Progress</a:t>
            </a:r>
            <a:r>
              <a:rPr lang="en-US" dirty="0"/>
              <a:t> – Waiting on action to be taken</a:t>
            </a:r>
          </a:p>
          <a:p>
            <a:r>
              <a:rPr lang="en-US" dirty="0">
                <a:highlight>
                  <a:srgbClr val="FF0000"/>
                </a:highlight>
              </a:rPr>
              <a:t>Denied</a:t>
            </a:r>
            <a:r>
              <a:rPr lang="en-US" dirty="0"/>
              <a:t> – Was denied</a:t>
            </a:r>
          </a:p>
          <a:p>
            <a:r>
              <a:rPr lang="en-US" dirty="0">
                <a:highlight>
                  <a:srgbClr val="FF00FF"/>
                </a:highlight>
              </a:rPr>
              <a:t>Withdrawn</a:t>
            </a:r>
            <a:r>
              <a:rPr lang="en-US" dirty="0"/>
              <a:t> – Withdrawn by submitter </a:t>
            </a:r>
          </a:p>
        </p:txBody>
      </p:sp>
    </p:spTree>
    <p:extLst>
      <p:ext uri="{BB962C8B-B14F-4D97-AF65-F5344CB8AC3E}">
        <p14:creationId xmlns:p14="http://schemas.microsoft.com/office/powerpoint/2010/main" val="253557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61E7-1C94-49F0-9E02-1F18E235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4377"/>
            <a:ext cx="10515600" cy="1325563"/>
          </a:xfrm>
        </p:spPr>
        <p:txBody>
          <a:bodyPr/>
          <a:lstStyle/>
          <a:p>
            <a:r>
              <a:rPr lang="en-US" dirty="0"/>
              <a:t>Status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6EA5-DEF7-4BB2-BEC3-7F869855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54100"/>
            <a:ext cx="10515600" cy="4351338"/>
          </a:xfrm>
        </p:spPr>
        <p:txBody>
          <a:bodyPr/>
          <a:lstStyle/>
          <a:p>
            <a:r>
              <a:rPr lang="en-US" dirty="0"/>
              <a:t>Selecting the </a:t>
            </a:r>
            <a:r>
              <a:rPr lang="en-US" dirty="0" err="1"/>
              <a:t>ePAF</a:t>
            </a:r>
            <a:r>
              <a:rPr lang="en-US" dirty="0"/>
              <a:t> opens it. Switch the Review Status Bar to see where the </a:t>
            </a:r>
            <a:r>
              <a:rPr lang="en-US" dirty="0" err="1"/>
              <a:t>ePAF</a:t>
            </a:r>
            <a:r>
              <a:rPr lang="en-US" dirty="0"/>
              <a:t> is waiting and date/time stamps of when actions have occurred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20B96-1879-4F50-B221-F122CEE6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410" y="2236966"/>
            <a:ext cx="7789960" cy="41335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FE4F11-0DE1-4649-B821-11FAD056AB74}"/>
              </a:ext>
            </a:extLst>
          </p:cNvPr>
          <p:cNvSpPr/>
          <p:nvPr/>
        </p:nvSpPr>
        <p:spPr>
          <a:xfrm>
            <a:off x="3267075" y="3602832"/>
            <a:ext cx="1790700" cy="9810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CA32-73B2-49F7-B8E5-23255A81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568325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Submission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4C56FBE-9F7C-4E2B-9CB2-2EA960317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7" y="840581"/>
            <a:ext cx="9791904" cy="51768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1ABB27-6459-4551-A01C-88ACEA7FCFA3}"/>
              </a:ext>
            </a:extLst>
          </p:cNvPr>
          <p:cNvSpPr/>
          <p:nvPr/>
        </p:nvSpPr>
        <p:spPr>
          <a:xfrm>
            <a:off x="1161999" y="2447116"/>
            <a:ext cx="4800600" cy="5914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664E0-8B94-4628-9696-B0BB32A39F41}"/>
              </a:ext>
            </a:extLst>
          </p:cNvPr>
          <p:cNvSpPr txBox="1"/>
          <p:nvPr/>
        </p:nvSpPr>
        <p:spPr>
          <a:xfrm>
            <a:off x="-38202" y="2228939"/>
            <a:ext cx="129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Select correct employee type. </a:t>
            </a:r>
            <a:r>
              <a:rPr lang="en-US" sz="1200" u="sng" dirty="0"/>
              <a:t>Adjuncts</a:t>
            </a:r>
            <a:r>
              <a:rPr lang="en-US" sz="1200" dirty="0"/>
              <a:t> and </a:t>
            </a:r>
            <a:r>
              <a:rPr lang="en-US" sz="1200" u="sng" dirty="0"/>
              <a:t>Coaches</a:t>
            </a:r>
            <a:r>
              <a:rPr lang="en-US" sz="1200" dirty="0"/>
              <a:t> are required to sign Memorandum of Understanding (MOU) for </a:t>
            </a:r>
            <a:r>
              <a:rPr lang="en-US" sz="1200" b="1" dirty="0"/>
              <a:t>EVERY</a:t>
            </a:r>
            <a:r>
              <a:rPr lang="en-US" sz="1200" dirty="0"/>
              <a:t> </a:t>
            </a:r>
            <a:r>
              <a:rPr lang="en-US" sz="1200" dirty="0" err="1"/>
              <a:t>ePAF</a:t>
            </a:r>
            <a:r>
              <a:rPr lang="en-US" sz="1200" dirty="0"/>
              <a:t> submitted for them. </a:t>
            </a:r>
            <a:r>
              <a:rPr lang="en-US" sz="1200" u="sng" dirty="0"/>
              <a:t>FT Overload</a:t>
            </a:r>
            <a:r>
              <a:rPr lang="en-US" sz="1200" dirty="0"/>
              <a:t> are not required to sign MOUs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2B0FC-3EA7-48FD-A172-261C228A3950}"/>
              </a:ext>
            </a:extLst>
          </p:cNvPr>
          <p:cNvSpPr txBox="1"/>
          <p:nvPr/>
        </p:nvSpPr>
        <p:spPr>
          <a:xfrm>
            <a:off x="59017" y="6327576"/>
            <a:ext cx="113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*You cannot submit an </a:t>
            </a:r>
            <a:r>
              <a:rPr lang="en-US" dirty="0" err="1"/>
              <a:t>ePAF</a:t>
            </a:r>
            <a:r>
              <a:rPr lang="en-US" dirty="0"/>
              <a:t> for yourself. Either the supervisor or other designated person must submit on your behalf.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09FC2-714B-4DD0-8266-B98705512E96}"/>
              </a:ext>
            </a:extLst>
          </p:cNvPr>
          <p:cNvSpPr/>
          <p:nvPr/>
        </p:nvSpPr>
        <p:spPr>
          <a:xfrm>
            <a:off x="1161999" y="1571218"/>
            <a:ext cx="9486900" cy="65772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42110-5F02-4A7E-BABE-B1FD4D749F45}"/>
              </a:ext>
            </a:extLst>
          </p:cNvPr>
          <p:cNvSpPr/>
          <p:nvPr/>
        </p:nvSpPr>
        <p:spPr>
          <a:xfrm>
            <a:off x="10534650" y="1323975"/>
            <a:ext cx="1666900" cy="293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9D086-BAF1-4CBE-81F6-40722F7D278A}"/>
              </a:ext>
            </a:extLst>
          </p:cNvPr>
          <p:cNvSpPr txBox="1"/>
          <p:nvPr/>
        </p:nvSpPr>
        <p:spPr>
          <a:xfrm>
            <a:off x="10534650" y="1408906"/>
            <a:ext cx="180022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Employee to be paid information. Type their name or Badger ID and select them. ID and email auto fill. Select their department</a:t>
            </a:r>
          </a:p>
          <a:p>
            <a:endParaRPr lang="en-US" sz="1100" dirty="0"/>
          </a:p>
          <a:p>
            <a:r>
              <a:rPr lang="en-US" sz="1100" b="1" dirty="0"/>
              <a:t>Make sure the employee you are submitting for is correct with Badger ID and Snow domain email (not students@snow.edu)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496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AD62-4E3E-49EB-8DDF-D21E6620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9C22E-EE27-4D10-BFA8-035F797C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6" y="365126"/>
            <a:ext cx="11381251" cy="4044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73FF3-5936-463A-AD4D-308C6159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48" y="4410075"/>
            <a:ext cx="8505825" cy="4527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9CC87-18C8-42CF-8D90-B37E7118DA51}"/>
              </a:ext>
            </a:extLst>
          </p:cNvPr>
          <p:cNvSpPr txBox="1"/>
          <p:nvPr/>
        </p:nvSpPr>
        <p:spPr>
          <a:xfrm>
            <a:off x="8172450" y="4886325"/>
            <a:ext cx="3020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= Completed</a:t>
            </a:r>
          </a:p>
          <a:p>
            <a:r>
              <a:rPr lang="en-US" dirty="0">
                <a:solidFill>
                  <a:srgbClr val="FFC000"/>
                </a:solidFill>
              </a:rPr>
              <a:t>Orange</a:t>
            </a:r>
            <a:r>
              <a:rPr lang="en-US" dirty="0"/>
              <a:t> = Waiting to Complete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Gray</a:t>
            </a:r>
            <a:r>
              <a:rPr lang="en-US" dirty="0"/>
              <a:t> = Queue for Workflow</a:t>
            </a:r>
          </a:p>
        </p:txBody>
      </p:sp>
    </p:spTree>
    <p:extLst>
      <p:ext uri="{BB962C8B-B14F-4D97-AF65-F5344CB8AC3E}">
        <p14:creationId xmlns:p14="http://schemas.microsoft.com/office/powerpoint/2010/main" val="154946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BEE0-E7B4-49FC-B821-47CD53AE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9B85D-72BA-4350-9CAD-FE8909B77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GUARANTEE processing for the month: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Submitted and MOU Signed by the 10</a:t>
            </a:r>
            <a:r>
              <a:rPr lang="en-US" baseline="30000" dirty="0"/>
              <a:t>th</a:t>
            </a:r>
            <a:r>
              <a:rPr lang="en-US" dirty="0"/>
              <a:t> of the month </a:t>
            </a:r>
          </a:p>
          <a:p>
            <a:endParaRPr lang="en-US" dirty="0"/>
          </a:p>
          <a:p>
            <a:r>
              <a:rPr lang="en-US" dirty="0"/>
              <a:t>Approvals completed by 15</a:t>
            </a:r>
            <a:r>
              <a:rPr lang="en-US" baseline="30000" dirty="0"/>
              <a:t>th</a:t>
            </a:r>
            <a:r>
              <a:rPr lang="en-US" dirty="0"/>
              <a:t> of the month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7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6A1-7152-498A-8D31-35274B64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Information (One Index)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DE276B-2FE8-4ACB-994C-FAE7A1090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687498"/>
            <a:ext cx="10879463" cy="263339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86E0A0-270A-42E0-BA2B-40EF5961C42C}"/>
              </a:ext>
            </a:extLst>
          </p:cNvPr>
          <p:cNvSpPr/>
          <p:nvPr/>
        </p:nvSpPr>
        <p:spPr>
          <a:xfrm>
            <a:off x="685800" y="3016251"/>
            <a:ext cx="2676525" cy="9048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48C6B-AC47-449B-8B36-BBCE71429BBF}"/>
              </a:ext>
            </a:extLst>
          </p:cNvPr>
          <p:cNvSpPr txBox="1"/>
          <p:nvPr/>
        </p:nvSpPr>
        <p:spPr>
          <a:xfrm>
            <a:off x="428625" y="4449317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that this is the correct budget holder with their correct Badger ID#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0979FE-5122-4068-8C21-03D2B8ABC7DE}"/>
              </a:ext>
            </a:extLst>
          </p:cNvPr>
          <p:cNvSpPr/>
          <p:nvPr/>
        </p:nvSpPr>
        <p:spPr>
          <a:xfrm>
            <a:off x="5768009" y="3016251"/>
            <a:ext cx="2676525" cy="9048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B3E67C-6564-4320-B7EB-221865F965B0}"/>
              </a:ext>
            </a:extLst>
          </p:cNvPr>
          <p:cNvSpPr txBox="1"/>
          <p:nvPr/>
        </p:nvSpPr>
        <p:spPr>
          <a:xfrm>
            <a:off x="5075188" y="4317703"/>
            <a:ext cx="381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only one index will be used, put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4C75C-0DC4-4B07-95BD-17CC5DEE1D8F}"/>
              </a:ext>
            </a:extLst>
          </p:cNvPr>
          <p:cNvSpPr/>
          <p:nvPr/>
        </p:nvSpPr>
        <p:spPr>
          <a:xfrm>
            <a:off x="8496144" y="3029389"/>
            <a:ext cx="2536292" cy="8917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ED175-1804-4409-876A-01380522831F}"/>
              </a:ext>
            </a:extLst>
          </p:cNvPr>
          <p:cNvSpPr txBox="1"/>
          <p:nvPr/>
        </p:nvSpPr>
        <p:spPr>
          <a:xfrm>
            <a:off x="9985848" y="4317703"/>
            <a:ext cx="1196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VP of budget holder from dropdown</a:t>
            </a:r>
          </a:p>
        </p:txBody>
      </p:sp>
    </p:spTree>
    <p:extLst>
      <p:ext uri="{BB962C8B-B14F-4D97-AF65-F5344CB8AC3E}">
        <p14:creationId xmlns:p14="http://schemas.microsoft.com/office/powerpoint/2010/main" val="374892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263D-E86F-4A64-A16A-0D015260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1633"/>
            <a:ext cx="10515600" cy="1325563"/>
          </a:xfrm>
        </p:spPr>
        <p:txBody>
          <a:bodyPr/>
          <a:lstStyle/>
          <a:p>
            <a:r>
              <a:rPr lang="en-US" dirty="0"/>
              <a:t>Index Information (Multiple Indexes)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D91E0-7CDD-498F-9BD5-F8769B9FD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08" y="1528486"/>
            <a:ext cx="9324184" cy="496438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79FC18-9C2F-4A8C-A215-FE445582D89A}"/>
              </a:ext>
            </a:extLst>
          </p:cNvPr>
          <p:cNvSpPr/>
          <p:nvPr/>
        </p:nvSpPr>
        <p:spPr>
          <a:xfrm>
            <a:off x="1709531" y="4010679"/>
            <a:ext cx="2256182" cy="6905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5C4F9-8478-4A1B-8A6E-C06AF10C19B6}"/>
              </a:ext>
            </a:extLst>
          </p:cNvPr>
          <p:cNvSpPr/>
          <p:nvPr/>
        </p:nvSpPr>
        <p:spPr>
          <a:xfrm>
            <a:off x="6096000" y="2734470"/>
            <a:ext cx="2193235" cy="7740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F0813-8853-4439-B777-F9FBD583CC8A}"/>
              </a:ext>
            </a:extLst>
          </p:cNvPr>
          <p:cNvSpPr/>
          <p:nvPr/>
        </p:nvSpPr>
        <p:spPr>
          <a:xfrm>
            <a:off x="6053458" y="4010679"/>
            <a:ext cx="2235778" cy="6905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B6E48-67B8-40C0-B7AE-7610D0469E00}"/>
              </a:ext>
            </a:extLst>
          </p:cNvPr>
          <p:cNvSpPr txBox="1"/>
          <p:nvPr/>
        </p:nvSpPr>
        <p:spPr>
          <a:xfrm>
            <a:off x="109330" y="3131547"/>
            <a:ext cx="1171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sure budget holder is correct with name and Badger 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C9FCA4-EF2F-45DA-BBF1-B9371B78E796}"/>
              </a:ext>
            </a:extLst>
          </p:cNvPr>
          <p:cNvSpPr/>
          <p:nvPr/>
        </p:nvSpPr>
        <p:spPr>
          <a:xfrm>
            <a:off x="8309639" y="4010679"/>
            <a:ext cx="2235778" cy="6905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02256-4443-41F6-A1BF-2F2F34CFCC99}"/>
              </a:ext>
            </a:extLst>
          </p:cNvPr>
          <p:cNvSpPr txBox="1"/>
          <p:nvPr/>
        </p:nvSpPr>
        <p:spPr>
          <a:xfrm>
            <a:off x="10911509" y="3962543"/>
            <a:ext cx="127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VP of second budget holder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13047-1E37-4409-9C17-D0758F473E48}"/>
              </a:ext>
            </a:extLst>
          </p:cNvPr>
          <p:cNvSpPr txBox="1"/>
          <p:nvPr/>
        </p:nvSpPr>
        <p:spPr>
          <a:xfrm>
            <a:off x="9298056" y="288236"/>
            <a:ext cx="2494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paying from multiple indexes, put % amount in Index 1 and the options for a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index will be visible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7A560D-23BC-4729-8157-15B2CCE0B008}"/>
              </a:ext>
            </a:extLst>
          </p:cNvPr>
          <p:cNvSpPr/>
          <p:nvPr/>
        </p:nvSpPr>
        <p:spPr>
          <a:xfrm>
            <a:off x="6064526" y="5329514"/>
            <a:ext cx="2256182" cy="6905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F077A-F328-4643-B649-51334E75EEB5}"/>
              </a:ext>
            </a:extLst>
          </p:cNvPr>
          <p:cNvSpPr txBox="1"/>
          <p:nvPr/>
        </p:nvSpPr>
        <p:spPr>
          <a:xfrm>
            <a:off x="6096000" y="6190036"/>
            <a:ext cx="245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3</a:t>
            </a:r>
            <a:r>
              <a:rPr lang="en-US" baseline="30000" dirty="0"/>
              <a:t>rd</a:t>
            </a:r>
            <a:r>
              <a:rPr lang="en-US" dirty="0"/>
              <a:t> index not needed, put 0</a:t>
            </a:r>
          </a:p>
        </p:txBody>
      </p:sp>
    </p:spTree>
    <p:extLst>
      <p:ext uri="{BB962C8B-B14F-4D97-AF65-F5344CB8AC3E}">
        <p14:creationId xmlns:p14="http://schemas.microsoft.com/office/powerpoint/2010/main" val="277495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0CD8-8EDA-4DA1-8378-5B130727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0071D-0DAF-4CDF-8123-035965EE4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9" y="737613"/>
            <a:ext cx="10354827" cy="45233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34A54F-7665-45B2-A6B7-FA0D1A6564E8}"/>
              </a:ext>
            </a:extLst>
          </p:cNvPr>
          <p:cNvSpPr/>
          <p:nvPr/>
        </p:nvSpPr>
        <p:spPr>
          <a:xfrm>
            <a:off x="8582025" y="1444627"/>
            <a:ext cx="2771775" cy="4984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46ABF-14D5-437E-AF2C-A8BC600B14D7}"/>
              </a:ext>
            </a:extLst>
          </p:cNvPr>
          <p:cNvSpPr/>
          <p:nvPr/>
        </p:nvSpPr>
        <p:spPr>
          <a:xfrm>
            <a:off x="8582025" y="2063176"/>
            <a:ext cx="2771775" cy="41910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31478-5C81-424E-AD50-AB0300CE6721}"/>
              </a:ext>
            </a:extLst>
          </p:cNvPr>
          <p:cNvSpPr/>
          <p:nvPr/>
        </p:nvSpPr>
        <p:spPr>
          <a:xfrm>
            <a:off x="8582024" y="2620457"/>
            <a:ext cx="2771775" cy="41910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FE66-F09D-4172-8AB0-D357E9A454CE}"/>
              </a:ext>
            </a:extLst>
          </p:cNvPr>
          <p:cNvSpPr txBox="1"/>
          <p:nvPr/>
        </p:nvSpPr>
        <p:spPr>
          <a:xfrm>
            <a:off x="838200" y="5391150"/>
            <a:ext cx="782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Submit </a:t>
            </a:r>
            <a:r>
              <a:rPr lang="en-US" dirty="0"/>
              <a:t>: This initiates the </a:t>
            </a:r>
            <a:r>
              <a:rPr lang="en-US" dirty="0" err="1"/>
              <a:t>ePAF</a:t>
            </a:r>
            <a:r>
              <a:rPr lang="en-US" dirty="0"/>
              <a:t> into the workflow for signatures and approvals</a:t>
            </a:r>
          </a:p>
          <a:p>
            <a:r>
              <a:rPr lang="en-US" dirty="0">
                <a:highlight>
                  <a:srgbClr val="00FF00"/>
                </a:highlight>
              </a:rPr>
              <a:t>Save </a:t>
            </a:r>
            <a:r>
              <a:rPr lang="en-US" dirty="0"/>
              <a:t>: This saves the </a:t>
            </a:r>
            <a:r>
              <a:rPr lang="en-US" dirty="0" err="1"/>
              <a:t>ePAF</a:t>
            </a:r>
            <a:r>
              <a:rPr lang="en-US" dirty="0"/>
              <a:t> as a draft that can be found on </a:t>
            </a:r>
            <a:r>
              <a:rPr lang="en-US" dirty="0" err="1"/>
              <a:t>Kuali</a:t>
            </a:r>
            <a:r>
              <a:rPr lang="en-US" dirty="0"/>
              <a:t> Dashboard</a:t>
            </a:r>
          </a:p>
          <a:p>
            <a:r>
              <a:rPr lang="en-US" dirty="0">
                <a:highlight>
                  <a:srgbClr val="FF0000"/>
                </a:highlight>
              </a:rPr>
              <a:t>Discard </a:t>
            </a:r>
            <a:r>
              <a:rPr lang="en-US" dirty="0"/>
              <a:t>: This deletes everything without any initiation.</a:t>
            </a:r>
          </a:p>
        </p:txBody>
      </p:sp>
    </p:spTree>
    <p:extLst>
      <p:ext uri="{BB962C8B-B14F-4D97-AF65-F5344CB8AC3E}">
        <p14:creationId xmlns:p14="http://schemas.microsoft.com/office/powerpoint/2010/main" val="16378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67-92CD-465C-BC79-960E7CDD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10515600" cy="1325563"/>
          </a:xfrm>
        </p:spPr>
        <p:txBody>
          <a:bodyPr/>
          <a:lstStyle/>
          <a:p>
            <a:r>
              <a:rPr lang="en-US" dirty="0"/>
              <a:t>After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ACD5D-EE4F-495A-8FE0-88CB113E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1" y="2496801"/>
            <a:ext cx="9749433" cy="4105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4C089D-9B42-4B1E-B6A3-F165319E382E}"/>
              </a:ext>
            </a:extLst>
          </p:cNvPr>
          <p:cNvSpPr/>
          <p:nvPr/>
        </p:nvSpPr>
        <p:spPr>
          <a:xfrm>
            <a:off x="7315200" y="171450"/>
            <a:ext cx="4572000" cy="360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304ACD-2C90-41A9-9394-CED8D9A4C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43" y="256174"/>
            <a:ext cx="4331407" cy="3353801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93A42DD-C96D-404B-B1E6-7D35FDD0B832}"/>
              </a:ext>
            </a:extLst>
          </p:cNvPr>
          <p:cNvSpPr/>
          <p:nvPr/>
        </p:nvSpPr>
        <p:spPr>
          <a:xfrm>
            <a:off x="6043985" y="1206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1836DDD-89C5-4A7C-8934-9A2DA908D7AD}"/>
              </a:ext>
            </a:extLst>
          </p:cNvPr>
          <p:cNvSpPr/>
          <p:nvPr/>
        </p:nvSpPr>
        <p:spPr>
          <a:xfrm>
            <a:off x="2954833" y="1791697"/>
            <a:ext cx="428625" cy="537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4F616-1EED-4514-80DA-C05CF31660D1}"/>
              </a:ext>
            </a:extLst>
          </p:cNvPr>
          <p:cNvSpPr txBox="1"/>
          <p:nvPr/>
        </p:nvSpPr>
        <p:spPr>
          <a:xfrm>
            <a:off x="5040807" y="937548"/>
            <a:ext cx="210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Confirmation Screen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1320D-BF2C-4891-AF84-23838757F1DE}"/>
              </a:ext>
            </a:extLst>
          </p:cNvPr>
          <p:cNvSpPr txBox="1"/>
          <p:nvPr/>
        </p:nvSpPr>
        <p:spPr>
          <a:xfrm>
            <a:off x="2176052" y="1344465"/>
            <a:ext cx="198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Confirmation Email</a:t>
            </a:r>
          </a:p>
        </p:txBody>
      </p:sp>
    </p:spTree>
    <p:extLst>
      <p:ext uri="{BB962C8B-B14F-4D97-AF65-F5344CB8AC3E}">
        <p14:creationId xmlns:p14="http://schemas.microsoft.com/office/powerpoint/2010/main" val="238745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7439FA-D61E-48BD-B85E-0AB503DC6F05}"/>
              </a:ext>
            </a:extLst>
          </p:cNvPr>
          <p:cNvSpPr/>
          <p:nvPr/>
        </p:nvSpPr>
        <p:spPr>
          <a:xfrm>
            <a:off x="371474" y="857250"/>
            <a:ext cx="5334001" cy="587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40CD8-8EDA-4DA1-8378-5B13072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0"/>
            <a:ext cx="10515600" cy="1325563"/>
          </a:xfrm>
        </p:spPr>
        <p:txBody>
          <a:bodyPr/>
          <a:lstStyle/>
          <a:p>
            <a:r>
              <a:rPr lang="en-US" dirty="0"/>
              <a:t>Employee to be Paid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2B2FD-1D35-45E6-B293-17CD8EE3A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3" y="969418"/>
            <a:ext cx="4991101" cy="5647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503C2DB-5C3D-4988-8E31-F3B3AF9A60E9}"/>
              </a:ext>
            </a:extLst>
          </p:cNvPr>
          <p:cNvSpPr/>
          <p:nvPr/>
        </p:nvSpPr>
        <p:spPr>
          <a:xfrm rot="10800000">
            <a:off x="6362699" y="2505074"/>
            <a:ext cx="2162175" cy="105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7E551-E798-4ECF-9770-08BA659F079D}"/>
              </a:ext>
            </a:extLst>
          </p:cNvPr>
          <p:cNvSpPr txBox="1"/>
          <p:nvPr/>
        </p:nvSpPr>
        <p:spPr>
          <a:xfrm>
            <a:off x="6762747" y="3905250"/>
            <a:ext cx="4257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Confirmation Email.</a:t>
            </a:r>
          </a:p>
          <a:p>
            <a:endParaRPr lang="en-US" dirty="0"/>
          </a:p>
          <a:p>
            <a:r>
              <a:rPr lang="en-US" dirty="0"/>
              <a:t>All Employees to be paid will receive email confirmation to Snow Email address</a:t>
            </a:r>
          </a:p>
        </p:txBody>
      </p:sp>
    </p:spTree>
    <p:extLst>
      <p:ext uri="{BB962C8B-B14F-4D97-AF65-F5344CB8AC3E}">
        <p14:creationId xmlns:p14="http://schemas.microsoft.com/office/powerpoint/2010/main" val="56035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9415-64A3-4F08-A074-F9F8BAEC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Adjuncts/Coaches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E171E-7490-4461-9ABD-60ED87742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8" y="2009562"/>
            <a:ext cx="5870399" cy="39054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895E1E-E006-491C-B566-322D77459DBA}"/>
              </a:ext>
            </a:extLst>
          </p:cNvPr>
          <p:cNvSpPr txBox="1"/>
          <p:nvPr/>
        </p:nvSpPr>
        <p:spPr>
          <a:xfrm>
            <a:off x="490218" y="2943012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Adjuncts and Coaches will receive a second email from </a:t>
            </a:r>
            <a:r>
              <a:rPr lang="en-US" dirty="0" err="1"/>
              <a:t>Kuali</a:t>
            </a:r>
            <a:r>
              <a:rPr lang="en-US" dirty="0"/>
              <a:t> with the task to sign the MOU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E0DDA-EB03-410A-B012-F5372CE7201D}"/>
              </a:ext>
            </a:extLst>
          </p:cNvPr>
          <p:cNvSpPr/>
          <p:nvPr/>
        </p:nvSpPr>
        <p:spPr>
          <a:xfrm>
            <a:off x="5764708" y="4543425"/>
            <a:ext cx="1340942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CB607-DC28-4BF5-9C44-A64124CE23F4}"/>
              </a:ext>
            </a:extLst>
          </p:cNvPr>
          <p:cNvSpPr txBox="1"/>
          <p:nvPr/>
        </p:nvSpPr>
        <p:spPr>
          <a:xfrm>
            <a:off x="2609850" y="4719851"/>
            <a:ext cx="280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 link to complete task</a:t>
            </a:r>
          </a:p>
        </p:txBody>
      </p:sp>
    </p:spTree>
    <p:extLst>
      <p:ext uri="{BB962C8B-B14F-4D97-AF65-F5344CB8AC3E}">
        <p14:creationId xmlns:p14="http://schemas.microsoft.com/office/powerpoint/2010/main" val="321256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E520-8039-4825-A977-8F1EC084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1"/>
            <a:ext cx="10515600" cy="1325563"/>
          </a:xfrm>
        </p:spPr>
        <p:txBody>
          <a:bodyPr/>
          <a:lstStyle/>
          <a:p>
            <a:r>
              <a:rPr lang="en-US" dirty="0"/>
              <a:t>Adjunct/Coach MOU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B9593-7788-45D1-9C5B-0F213EC8F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16" y="1235074"/>
            <a:ext cx="8634559" cy="49366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3707CF-B450-4EC1-A400-A4D659DBD0CC}"/>
              </a:ext>
            </a:extLst>
          </p:cNvPr>
          <p:cNvSpPr/>
          <p:nvPr/>
        </p:nvSpPr>
        <p:spPr>
          <a:xfrm>
            <a:off x="2973883" y="5308601"/>
            <a:ext cx="1340942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7E7FF-E24D-4769-B740-39F04B1680D8}"/>
              </a:ext>
            </a:extLst>
          </p:cNvPr>
          <p:cNvSpPr txBox="1"/>
          <p:nvPr/>
        </p:nvSpPr>
        <p:spPr>
          <a:xfrm>
            <a:off x="5534025" y="6488668"/>
            <a:ext cx="732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*Adjunct MOU picture. Coach MOU is different but follows same steps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34189-8435-41E3-A4AB-BB6CFD0DC6B6}"/>
              </a:ext>
            </a:extLst>
          </p:cNvPr>
          <p:cNvSpPr/>
          <p:nvPr/>
        </p:nvSpPr>
        <p:spPr>
          <a:xfrm>
            <a:off x="659308" y="5622926"/>
            <a:ext cx="18669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759EB-9E47-434D-9119-474D500BD2D8}"/>
              </a:ext>
            </a:extLst>
          </p:cNvPr>
          <p:cNvSpPr txBox="1"/>
          <p:nvPr/>
        </p:nvSpPr>
        <p:spPr>
          <a:xfrm>
            <a:off x="802183" y="5757194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to type or draw signature</a:t>
            </a:r>
          </a:p>
        </p:txBody>
      </p:sp>
    </p:spTree>
    <p:extLst>
      <p:ext uri="{BB962C8B-B14F-4D97-AF65-F5344CB8AC3E}">
        <p14:creationId xmlns:p14="http://schemas.microsoft.com/office/powerpoint/2010/main" val="63817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710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Submitting an ePAF</vt:lpstr>
      <vt:lpstr>Initial Submission</vt:lpstr>
      <vt:lpstr>Index Information (One Index)</vt:lpstr>
      <vt:lpstr>Index Information (Multiple Indexes)</vt:lpstr>
      <vt:lpstr>PowerPoint Presentation</vt:lpstr>
      <vt:lpstr>After Submission</vt:lpstr>
      <vt:lpstr>Employee to be Paid view</vt:lpstr>
      <vt:lpstr>Adjuncts/Coaches View</vt:lpstr>
      <vt:lpstr>Adjunct/Coach MOU</vt:lpstr>
      <vt:lpstr>Adjunct/Coach Submitting</vt:lpstr>
      <vt:lpstr>Confirmation</vt:lpstr>
      <vt:lpstr>Administration Process </vt:lpstr>
      <vt:lpstr>Approval Notification</vt:lpstr>
      <vt:lpstr>Approval/Deny/Send Back</vt:lpstr>
      <vt:lpstr>Approved - Completed</vt:lpstr>
      <vt:lpstr>Send Back to Submitter</vt:lpstr>
      <vt:lpstr>PowerPoint Presentation</vt:lpstr>
      <vt:lpstr>Status updates </vt:lpstr>
      <vt:lpstr>Status updates</vt:lpstr>
      <vt:lpstr>PowerPoint Presentation</vt:lpstr>
      <vt:lpstr>Deadlines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an ePAF</dc:title>
  <dc:creator>Kate Mudrow</dc:creator>
  <cp:lastModifiedBy>Kate Mudrow</cp:lastModifiedBy>
  <cp:revision>15</cp:revision>
  <dcterms:created xsi:type="dcterms:W3CDTF">2023-10-11T00:48:09Z</dcterms:created>
  <dcterms:modified xsi:type="dcterms:W3CDTF">2023-10-11T02:56:21Z</dcterms:modified>
</cp:coreProperties>
</file>