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71" r:id="rId7"/>
    <p:sldId id="263" r:id="rId8"/>
    <p:sldId id="270" r:id="rId9"/>
    <p:sldId id="269" r:id="rId10"/>
    <p:sldId id="265" r:id="rId11"/>
    <p:sldId id="267" r:id="rId12"/>
    <p:sldId id="268" r:id="rId13"/>
    <p:sldId id="274" r:id="rId14"/>
    <p:sldId id="275" r:id="rId15"/>
    <p:sldId id="273" r:id="rId16"/>
    <p:sldId id="272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DA41-071C-494B-A174-62243CB8FACB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F130-9004-44C5-892B-4ED5033C3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17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DA41-071C-494B-A174-62243CB8FACB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F130-9004-44C5-892B-4ED5033C3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6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DA41-071C-494B-A174-62243CB8FACB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F130-9004-44C5-892B-4ED5033C3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54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DA41-071C-494B-A174-62243CB8FACB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F130-9004-44C5-892B-4ED5033C3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42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DA41-071C-494B-A174-62243CB8FACB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F130-9004-44C5-892B-4ED5033C3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DA41-071C-494B-A174-62243CB8FACB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F130-9004-44C5-892B-4ED5033C3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70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DA41-071C-494B-A174-62243CB8FACB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F130-9004-44C5-892B-4ED5033C3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4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DA41-071C-494B-A174-62243CB8FACB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F130-9004-44C5-892B-4ED5033C3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0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DA41-071C-494B-A174-62243CB8FACB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F130-9004-44C5-892B-4ED5033C3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33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DA41-071C-494B-A174-62243CB8FACB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F130-9004-44C5-892B-4ED5033C3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DA41-071C-494B-A174-62243CB8FACB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F130-9004-44C5-892B-4ED5033C3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1DA41-071C-494B-A174-62243CB8FACB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8F130-9004-44C5-892B-4ED5033C3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6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knocking.wiche.edu/state-profile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Rectangle 3"/>
          <p:cNvSpPr txBox="1"/>
          <p:nvPr/>
        </p:nvSpPr>
        <p:spPr>
          <a:xfrm>
            <a:off x="2443758" y="2765452"/>
            <a:ext cx="7392700" cy="1261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5400">
                <a:solidFill>
                  <a:srgbClr val="002060"/>
                </a:solidFill>
                <a:latin typeface="Museo Sans 900"/>
                <a:ea typeface="Museo Sans 900"/>
                <a:cs typeface="Museo Sans 900"/>
                <a:sym typeface="Museo Sans 900"/>
              </a:defRPr>
            </a:pPr>
            <a:r>
              <a:rPr lang="en-US" dirty="0" smtClean="0"/>
              <a:t>An Introduction to SEM</a:t>
            </a:r>
          </a:p>
          <a:p>
            <a:pPr algn="ctr">
              <a:defRPr sz="5400">
                <a:solidFill>
                  <a:srgbClr val="002060"/>
                </a:solidFill>
                <a:latin typeface="Museo Sans 900"/>
                <a:ea typeface="Museo Sans 900"/>
                <a:cs typeface="Museo Sans 900"/>
                <a:sym typeface="Museo Sans 900"/>
              </a:defRPr>
            </a:pPr>
            <a:r>
              <a:rPr lang="en-US" sz="2800" dirty="0" smtClean="0"/>
              <a:t>Strategic Enrollment Management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21894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>
            <a:extLst>
              <a:ext uri="{FF2B5EF4-FFF2-40B4-BE49-F238E27FC236}">
                <a16:creationId xmlns:a16="http://schemas.microsoft.com/office/drawing/2014/main" id="{5DF6D94E-27F8-44E8-9D49-9F1EE1A54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419" y="0"/>
            <a:ext cx="72871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6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>
            <a:extLst>
              <a:ext uri="{FF2B5EF4-FFF2-40B4-BE49-F238E27FC236}">
                <a16:creationId xmlns:a16="http://schemas.microsoft.com/office/drawing/2014/main" id="{E18B691E-14BD-4443-A65A-ECB7ADE21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419" y="0"/>
            <a:ext cx="72871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15232" y="365125"/>
            <a:ext cx="10038567" cy="1325563"/>
          </a:xfrm>
        </p:spPr>
        <p:txBody>
          <a:bodyPr/>
          <a:lstStyle/>
          <a:p>
            <a:r>
              <a:rPr lang="en-US" dirty="0" smtClean="0"/>
              <a:t>Let’s Talk Data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04778" y="933585"/>
            <a:ext cx="6968122" cy="54813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7478" y="3244334"/>
            <a:ext cx="3329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 we have an opportunity 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16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15232" y="626301"/>
            <a:ext cx="10038567" cy="10643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can you do? Chances are you are already doing it!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199" y="2316989"/>
            <a:ext cx="10515600" cy="4351338"/>
          </a:xfrm>
        </p:spPr>
        <p:txBody>
          <a:bodyPr/>
          <a:lstStyle/>
          <a:p>
            <a:r>
              <a:rPr lang="en-US" dirty="0" smtClean="0"/>
              <a:t>Participate in recruitment events.</a:t>
            </a:r>
          </a:p>
          <a:p>
            <a:pPr lvl="1"/>
            <a:r>
              <a:rPr lang="en-US" dirty="0" smtClean="0"/>
              <a:t>Be present if your department is doing an event for the community or K-12 participants.</a:t>
            </a:r>
          </a:p>
          <a:p>
            <a:pPr lvl="1"/>
            <a:r>
              <a:rPr lang="en-US" dirty="0" smtClean="0"/>
              <a:t>Share what sets your subject area apart, specifically at Snow College.</a:t>
            </a:r>
          </a:p>
          <a:p>
            <a:r>
              <a:rPr lang="en-US" dirty="0" smtClean="0"/>
              <a:t>Be personal in your communication.</a:t>
            </a:r>
          </a:p>
          <a:p>
            <a:pPr lvl="1"/>
            <a:r>
              <a:rPr lang="en-US" dirty="0" smtClean="0"/>
              <a:t>Whether for current or potential students…addressing them personally is key.</a:t>
            </a:r>
          </a:p>
          <a:p>
            <a:pPr lvl="1"/>
            <a:r>
              <a:rPr lang="en-US" dirty="0" smtClean="0"/>
              <a:t>Use their communication medium—Do they read emails?  Use Canvas? Do you text or use social media?</a:t>
            </a:r>
          </a:p>
        </p:txBody>
      </p:sp>
    </p:spTree>
    <p:extLst>
      <p:ext uri="{BB962C8B-B14F-4D97-AF65-F5344CB8AC3E}">
        <p14:creationId xmlns:p14="http://schemas.microsoft.com/office/powerpoint/2010/main" val="387080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15232" y="663879"/>
            <a:ext cx="10038567" cy="1026809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can you do? Chances are you are already doing it!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9136" y="2234840"/>
            <a:ext cx="5266152" cy="371396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Partner with a similar department or area when sending messages or doing events.</a:t>
            </a:r>
          </a:p>
          <a:p>
            <a:r>
              <a:rPr lang="en-US" dirty="0" smtClean="0"/>
              <a:t>Utilize technology in the admissions office to maximize your efforts.</a:t>
            </a:r>
          </a:p>
          <a:p>
            <a:r>
              <a:rPr lang="en-US" dirty="0" smtClean="0"/>
              <a:t>Work with the Scholarship Office to leverage scholarship dollars to recruit and enroll the students who may choose to go elsewhere.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34840"/>
            <a:ext cx="5104835" cy="371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9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15232" y="653349"/>
            <a:ext cx="10038567" cy="1037339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can you do? Chances are you are already doing it!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23107" y="2029137"/>
            <a:ext cx="5266152" cy="3824748"/>
          </a:xfrm>
        </p:spPr>
        <p:txBody>
          <a:bodyPr>
            <a:normAutofit/>
          </a:bodyPr>
          <a:lstStyle/>
          <a:p>
            <a:r>
              <a:rPr lang="en-US" dirty="0" smtClean="0"/>
              <a:t>There is no recipe that works for every person, department, or institution.</a:t>
            </a:r>
          </a:p>
          <a:p>
            <a:r>
              <a:rPr lang="en-US" dirty="0" smtClean="0"/>
              <a:t>Do you know your students?  Do you know why they chose you? How do you capitalize on what you know?</a:t>
            </a:r>
          </a:p>
          <a:p>
            <a:r>
              <a:rPr lang="en-US" dirty="0" smtClean="0"/>
              <a:t>Keep trying new things…find what works for you!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30" y="2029137"/>
            <a:ext cx="5730127" cy="382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3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15232" y="365125"/>
            <a:ext cx="10038567" cy="1325563"/>
          </a:xfrm>
        </p:spPr>
        <p:txBody>
          <a:bodyPr/>
          <a:lstStyle/>
          <a:p>
            <a:r>
              <a:rPr lang="en-US" dirty="0" smtClean="0"/>
              <a:t>It’s all about collaboration!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27968" y="2636565"/>
            <a:ext cx="5266152" cy="2459582"/>
          </a:xfrm>
        </p:spPr>
        <p:txBody>
          <a:bodyPr/>
          <a:lstStyle/>
          <a:p>
            <a:r>
              <a:rPr lang="en-US" dirty="0" smtClean="0"/>
              <a:t>We all have the same goal: to recruit, retain, and graduate students.</a:t>
            </a:r>
          </a:p>
          <a:p>
            <a:r>
              <a:rPr lang="en-US" dirty="0" smtClean="0"/>
              <a:t>No one office can do it alone.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127" y="1821645"/>
            <a:ext cx="6135631" cy="408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2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15232" y="365125"/>
            <a:ext cx="10038567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33589" y="3231853"/>
            <a:ext cx="36826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0"/>
              </a:rPr>
              <a:t>Questions?</a:t>
            </a:r>
            <a:endParaRPr lang="en-US" sz="4400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24705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077" y="457200"/>
            <a:ext cx="3531948" cy="16002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What is SEM?</a:t>
            </a:r>
            <a:endParaRPr lang="en-US" sz="36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0077" y="2057400"/>
            <a:ext cx="3531948" cy="3811588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Strategic Enrollment Management is defined as a coordinated set of concepts and processes that enables fulfillment of institutional mission and students’ educational goals. (</a:t>
            </a:r>
            <a:r>
              <a:rPr lang="en-US" sz="2400" dirty="0" err="1" smtClean="0"/>
              <a:t>Bontrager</a:t>
            </a:r>
            <a:r>
              <a:rPr lang="en-US" sz="2400" dirty="0" smtClean="0"/>
              <a:t>, 2008)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826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77654" y="365125"/>
            <a:ext cx="10076145" cy="1325563"/>
          </a:xfrm>
        </p:spPr>
        <p:txBody>
          <a:bodyPr/>
          <a:lstStyle/>
          <a:p>
            <a:r>
              <a:rPr lang="en-US" dirty="0" smtClean="0"/>
              <a:t>What is SEM?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77654" y="1825625"/>
            <a:ext cx="10076146" cy="435133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 smtClean="0"/>
              <a:t>Traditional Model:  </a:t>
            </a:r>
            <a:r>
              <a:rPr lang="en-US" dirty="0" smtClean="0"/>
              <a:t>Admissions Office, here’s </a:t>
            </a:r>
            <a:r>
              <a:rPr lang="en-US" dirty="0" smtClean="0"/>
              <a:t>the goal, hope you can hit it!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SEM Model: Let’s look at the trends! What is our mission? </a:t>
            </a:r>
            <a:r>
              <a:rPr lang="en-US" dirty="0"/>
              <a:t>H</a:t>
            </a:r>
            <a:r>
              <a:rPr lang="en-US" dirty="0" smtClean="0"/>
              <a:t>ow can we collaborate across campus? Do we need to modify goals?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17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77654" y="365125"/>
            <a:ext cx="10076145" cy="1325563"/>
          </a:xfrm>
        </p:spPr>
        <p:txBody>
          <a:bodyPr/>
          <a:lstStyle/>
          <a:p>
            <a:r>
              <a:rPr lang="en-US" dirty="0" smtClean="0"/>
              <a:t>Components of SEM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914" y="1355877"/>
            <a:ext cx="3093601" cy="432838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77654" y="1825625"/>
            <a:ext cx="5185776" cy="4351338"/>
          </a:xfrm>
        </p:spPr>
        <p:txBody>
          <a:bodyPr anchor="t"/>
          <a:lstStyle/>
          <a:p>
            <a:r>
              <a:rPr lang="en-US" dirty="0" smtClean="0"/>
              <a:t>What type of institution are we and what impact do we have on the world around us?</a:t>
            </a:r>
          </a:p>
          <a:p>
            <a:r>
              <a:rPr lang="en-US" dirty="0" smtClean="0"/>
              <a:t>What is our institutional mission and what are our priorities?</a:t>
            </a:r>
          </a:p>
          <a:p>
            <a:r>
              <a:rPr lang="en-US" dirty="0" smtClean="0"/>
              <a:t>Optimal Enrollment</a:t>
            </a:r>
          </a:p>
          <a:p>
            <a:pPr lvl="1"/>
            <a:r>
              <a:rPr lang="en-US" dirty="0" smtClean="0"/>
              <a:t>Number</a:t>
            </a:r>
          </a:p>
          <a:p>
            <a:pPr lvl="1"/>
            <a:r>
              <a:rPr lang="en-US" dirty="0" smtClean="0"/>
              <a:t>Diversity</a:t>
            </a:r>
          </a:p>
          <a:p>
            <a:pPr lvl="1"/>
            <a:r>
              <a:rPr lang="en-US" dirty="0" smtClean="0"/>
              <a:t>Service area </a:t>
            </a:r>
          </a:p>
          <a:p>
            <a:pPr lvl="1"/>
            <a:r>
              <a:rPr lang="en-US" dirty="0" smtClean="0"/>
              <a:t>Student type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33556" y="6509970"/>
            <a:ext cx="1815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Bontrager</a:t>
            </a:r>
            <a:r>
              <a:rPr lang="en-US" sz="1200" dirty="0" smtClean="0"/>
              <a:t> and </a:t>
            </a:r>
            <a:r>
              <a:rPr lang="en-US" sz="1200" dirty="0" err="1" smtClean="0"/>
              <a:t>Kerlin</a:t>
            </a:r>
            <a:r>
              <a:rPr lang="en-US" sz="1200" dirty="0" smtClean="0"/>
              <a:t> 2004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6427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77654" y="365125"/>
            <a:ext cx="10076145" cy="1325563"/>
          </a:xfrm>
        </p:spPr>
        <p:txBody>
          <a:bodyPr/>
          <a:lstStyle/>
          <a:p>
            <a:r>
              <a:rPr lang="en-US" dirty="0" smtClean="0"/>
              <a:t>Components of SEM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77654" y="1825625"/>
            <a:ext cx="10076146" cy="4351338"/>
          </a:xfrm>
        </p:spPr>
        <p:txBody>
          <a:bodyPr numCol="2" anchor="t"/>
          <a:lstStyle/>
          <a:p>
            <a:r>
              <a:rPr lang="en-US" dirty="0" smtClean="0"/>
              <a:t>Student Recruitment</a:t>
            </a:r>
          </a:p>
          <a:p>
            <a:r>
              <a:rPr lang="en-US" dirty="0" smtClean="0"/>
              <a:t>Financial Aid</a:t>
            </a:r>
          </a:p>
          <a:p>
            <a:r>
              <a:rPr lang="en-US" dirty="0" smtClean="0"/>
              <a:t>Retention</a:t>
            </a:r>
          </a:p>
          <a:p>
            <a:pPr lvl="1"/>
            <a:r>
              <a:rPr lang="en-US" dirty="0" smtClean="0"/>
              <a:t>Academic Experience</a:t>
            </a:r>
          </a:p>
          <a:p>
            <a:pPr lvl="1"/>
            <a:r>
              <a:rPr lang="en-US" dirty="0" smtClean="0"/>
              <a:t>Class availability</a:t>
            </a:r>
          </a:p>
          <a:p>
            <a:pPr lvl="1"/>
            <a:r>
              <a:rPr lang="en-US" dirty="0" smtClean="0"/>
              <a:t>Progress towards degree</a:t>
            </a:r>
          </a:p>
          <a:p>
            <a:r>
              <a:rPr lang="en-US" dirty="0" smtClean="0"/>
              <a:t>Marketing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Career Services</a:t>
            </a:r>
          </a:p>
          <a:p>
            <a:r>
              <a:rPr lang="en-US" dirty="0" smtClean="0"/>
              <a:t>Academic Advising	</a:t>
            </a:r>
          </a:p>
          <a:p>
            <a:r>
              <a:rPr lang="en-US" dirty="0" smtClean="0"/>
              <a:t>Curriculum and Program Development</a:t>
            </a:r>
          </a:p>
          <a:p>
            <a:r>
              <a:rPr lang="en-US" dirty="0" smtClean="0"/>
              <a:t>Methods of Program Delivery</a:t>
            </a:r>
          </a:p>
          <a:p>
            <a:r>
              <a:rPr lang="en-US" dirty="0" smtClean="0"/>
              <a:t>Campus/Student Life</a:t>
            </a:r>
          </a:p>
          <a:p>
            <a:r>
              <a:rPr lang="en-US" dirty="0" smtClean="0"/>
              <a:t>Facilities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33556" y="6509970"/>
            <a:ext cx="1815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Bontrager</a:t>
            </a:r>
            <a:r>
              <a:rPr lang="en-US" sz="1200" dirty="0" smtClean="0"/>
              <a:t> and </a:t>
            </a:r>
            <a:r>
              <a:rPr lang="en-US" sz="1200" dirty="0" err="1" smtClean="0"/>
              <a:t>Kerlin</a:t>
            </a:r>
            <a:r>
              <a:rPr lang="en-US" sz="1200" dirty="0" smtClean="0"/>
              <a:t> 2004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2791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15232" y="365125"/>
            <a:ext cx="10038567" cy="1325563"/>
          </a:xfrm>
        </p:spPr>
        <p:txBody>
          <a:bodyPr/>
          <a:lstStyle/>
          <a:p>
            <a:r>
              <a:rPr lang="en-US" dirty="0" smtClean="0"/>
              <a:t>What does this mean for me?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87649" y="1825625"/>
            <a:ext cx="5266152" cy="4351338"/>
          </a:xfrm>
        </p:spPr>
        <p:txBody>
          <a:bodyPr/>
          <a:lstStyle/>
          <a:p>
            <a:r>
              <a:rPr lang="en-US" dirty="0" smtClean="0"/>
              <a:t>Based on the national and state-wide trends, we are competing for fewer students.</a:t>
            </a:r>
          </a:p>
          <a:p>
            <a:r>
              <a:rPr lang="en-US" dirty="0" smtClean="0"/>
              <a:t>We have to differentiate ourselves from the rest of the pack.</a:t>
            </a:r>
          </a:p>
          <a:p>
            <a:r>
              <a:rPr lang="en-US" dirty="0" smtClean="0"/>
              <a:t>Academics plays a huge role in both recruitment and retention of our students.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99" y="1825625"/>
            <a:ext cx="5723350" cy="40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2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327758" y="365125"/>
            <a:ext cx="10026041" cy="1325563"/>
          </a:xfrm>
        </p:spPr>
        <p:txBody>
          <a:bodyPr/>
          <a:lstStyle/>
          <a:p>
            <a:r>
              <a:rPr lang="en-US" dirty="0" smtClean="0"/>
              <a:t>Let’s Talk Data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84" y="943763"/>
            <a:ext cx="5974915" cy="5665262"/>
          </a:xfrm>
        </p:spPr>
      </p:pic>
      <p:sp>
        <p:nvSpPr>
          <p:cNvPr id="15" name="TextBox 14"/>
          <p:cNvSpPr txBox="1"/>
          <p:nvPr/>
        </p:nvSpPr>
        <p:spPr>
          <a:xfrm>
            <a:off x="847816" y="3105834"/>
            <a:ext cx="3683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do we know about the national</a:t>
            </a:r>
          </a:p>
          <a:p>
            <a:r>
              <a:rPr lang="en-US" dirty="0"/>
              <a:t>l</a:t>
            </a:r>
            <a:r>
              <a:rPr lang="en-US" dirty="0" smtClean="0"/>
              <a:t>andscape?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64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>
            <a:extLst>
              <a:ext uri="{FF2B5EF4-FFF2-40B4-BE49-F238E27FC236}">
                <a16:creationId xmlns:a16="http://schemas.microsoft.com/office/drawing/2014/main" id="{0B144DB6-7C40-4D5C-B2B0-D87594E2E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282" y="0"/>
            <a:ext cx="88774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77654" y="365125"/>
            <a:ext cx="10076145" cy="1325563"/>
          </a:xfrm>
        </p:spPr>
        <p:txBody>
          <a:bodyPr/>
          <a:lstStyle/>
          <a:p>
            <a:r>
              <a:rPr lang="en-US" dirty="0" smtClean="0"/>
              <a:t>Let’s Talk 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3244334"/>
            <a:ext cx="3278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about the Utah landscape?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15726" y="3244334"/>
            <a:ext cx="4078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https://knocking.wiche.edu/state-profiles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54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13452</TotalTime>
  <Words>473</Words>
  <Application>Microsoft Office PowerPoint</Application>
  <PresentationFormat>Widescreen</PresentationFormat>
  <Paragraphs>65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Museo Sans 900</vt:lpstr>
      <vt:lpstr>Office Theme</vt:lpstr>
      <vt:lpstr>PowerPoint Presentation</vt:lpstr>
      <vt:lpstr>What is SEM?</vt:lpstr>
      <vt:lpstr>What is SEM?</vt:lpstr>
      <vt:lpstr>Components of SEM</vt:lpstr>
      <vt:lpstr>Components of SEM</vt:lpstr>
      <vt:lpstr>What does this mean for me?</vt:lpstr>
      <vt:lpstr>Let’s Talk Data</vt:lpstr>
      <vt:lpstr>PowerPoint Presentation</vt:lpstr>
      <vt:lpstr>Let’s Talk Data</vt:lpstr>
      <vt:lpstr>PowerPoint Presentation</vt:lpstr>
      <vt:lpstr>PowerPoint Presentation</vt:lpstr>
      <vt:lpstr>Let’s Talk Data</vt:lpstr>
      <vt:lpstr>What can you do? Chances are you are already doing it!</vt:lpstr>
      <vt:lpstr>What can you do? Chances are you are already doing it!</vt:lpstr>
      <vt:lpstr>What can you do? Chances are you are already doing it!</vt:lpstr>
      <vt:lpstr>It’s all about collaboration!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Teri Clawson</dc:creator>
  <cp:lastModifiedBy>Teri Clawson</cp:lastModifiedBy>
  <cp:revision>36</cp:revision>
  <dcterms:created xsi:type="dcterms:W3CDTF">2019-04-23T16:48:50Z</dcterms:created>
  <dcterms:modified xsi:type="dcterms:W3CDTF">2019-05-06T21:34:53Z</dcterms:modified>
</cp:coreProperties>
</file>