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63" r:id="rId5"/>
    <p:sldId id="257" r:id="rId6"/>
    <p:sldId id="276" r:id="rId7"/>
    <p:sldId id="277" r:id="rId8"/>
    <p:sldId id="268" r:id="rId9"/>
    <p:sldId id="269" r:id="rId10"/>
    <p:sldId id="264" r:id="rId11"/>
    <p:sldId id="267" r:id="rId12"/>
    <p:sldId id="260" r:id="rId13"/>
    <p:sldId id="259" r:id="rId14"/>
    <p:sldId id="258" r:id="rId15"/>
    <p:sldId id="261" r:id="rId16"/>
    <p:sldId id="280"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53"/>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pic>
        <p:nvPicPr>
          <p:cNvPr id="4" name="Picture 3"/>
          <p:cNvPicPr>
            <a:picLocks noChangeAspect="1"/>
          </p:cNvPicPr>
          <p:nvPr userDrawn="1"/>
        </p:nvPicPr>
        <p:blipFill>
          <a:blip r:embed="rId2"/>
          <a:stretch>
            <a:fillRect/>
          </a:stretch>
        </p:blipFill>
        <p:spPr>
          <a:xfrm>
            <a:off x="7953894" y="6121700"/>
            <a:ext cx="3742827" cy="599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stretch>
            <a:fillRect/>
          </a:stretch>
        </p:blipFill>
        <p:spPr>
          <a:xfrm>
            <a:off x="7998278" y="6222167"/>
            <a:ext cx="3742827" cy="5997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9" name="Picture 8"/>
          <p:cNvPicPr>
            <a:picLocks noChangeAspect="1"/>
          </p:cNvPicPr>
          <p:nvPr userDrawn="1"/>
        </p:nvPicPr>
        <p:blipFill>
          <a:blip r:embed="rId2"/>
          <a:stretch>
            <a:fillRect/>
          </a:stretch>
        </p:blipFill>
        <p:spPr>
          <a:xfrm>
            <a:off x="8003771" y="6239024"/>
            <a:ext cx="3742827" cy="5997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8" name="Picture 7"/>
          <p:cNvPicPr>
            <a:picLocks noChangeAspect="1"/>
          </p:cNvPicPr>
          <p:nvPr userDrawn="1"/>
        </p:nvPicPr>
        <p:blipFill>
          <a:blip r:embed="rId2"/>
          <a:stretch>
            <a:fillRect/>
          </a:stretch>
        </p:blipFill>
        <p:spPr>
          <a:xfrm>
            <a:off x="7981950" y="6176963"/>
            <a:ext cx="3742827" cy="5997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0" name="Picture 9"/>
          <p:cNvPicPr>
            <a:picLocks noChangeAspect="1"/>
          </p:cNvPicPr>
          <p:nvPr userDrawn="1"/>
        </p:nvPicPr>
        <p:blipFill>
          <a:blip r:embed="rId2"/>
          <a:stretch>
            <a:fillRect/>
          </a:stretch>
        </p:blipFill>
        <p:spPr>
          <a:xfrm>
            <a:off x="8014607" y="6189663"/>
            <a:ext cx="3742827" cy="59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6" name="Picture 5"/>
          <p:cNvPicPr>
            <a:picLocks noChangeAspect="1"/>
          </p:cNvPicPr>
          <p:nvPr userDrawn="1"/>
        </p:nvPicPr>
        <p:blipFill>
          <a:blip r:embed="rId2"/>
          <a:stretch>
            <a:fillRect/>
          </a:stretch>
        </p:blipFill>
        <p:spPr>
          <a:xfrm>
            <a:off x="8030936" y="6239024"/>
            <a:ext cx="3742827" cy="59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pic>
        <p:nvPicPr>
          <p:cNvPr id="5" name="Picture 4"/>
          <p:cNvPicPr>
            <a:picLocks noChangeAspect="1"/>
          </p:cNvPicPr>
          <p:nvPr userDrawn="1"/>
        </p:nvPicPr>
        <p:blipFill>
          <a:blip r:embed="rId2"/>
          <a:stretch>
            <a:fillRect/>
          </a:stretch>
        </p:blipFill>
        <p:spPr>
          <a:xfrm>
            <a:off x="8153400" y="6183410"/>
            <a:ext cx="3742827" cy="5997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wsroom.cisco.com/video-content?type=webcontent&amp;articleId=1777403" TargetMode="External"/><Relationship Id="rId2" Type="http://schemas.openxmlformats.org/officeDocument/2006/relationships/hyperlink" Target="https://newsroom.cisco.com/video-content?type=webcontent&amp;articleId=1181342"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newsroom.cisco.com/video-content?type=webcontent&amp;articleId=1749415" TargetMode="External"/><Relationship Id="rId4" Type="http://schemas.openxmlformats.org/officeDocument/2006/relationships/hyperlink" Target="https://newsroom.cisco.com/video-content?type=webcontent&amp;articleId=157679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WMYV3ZX6CY"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7022" y="4448400"/>
            <a:ext cx="9144000" cy="1641490"/>
          </a:xfrm>
        </p:spPr>
        <p:txBody>
          <a:bodyPr/>
          <a:lstStyle/>
          <a:p>
            <a:r>
              <a:rPr lang="en-US" dirty="0" smtClean="0"/>
              <a:t>Leadership</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4576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197" r="13531"/>
          <a:stretch/>
        </p:blipFill>
        <p:spPr>
          <a:xfrm>
            <a:off x="2693774" y="203532"/>
            <a:ext cx="5700584" cy="5915766"/>
          </a:xfrm>
        </p:spPr>
      </p:pic>
    </p:spTree>
    <p:extLst>
      <p:ext uri="{BB962C8B-B14F-4D97-AF65-F5344CB8AC3E}">
        <p14:creationId xmlns:p14="http://schemas.microsoft.com/office/powerpoint/2010/main" val="4172710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22" t="13081" r="2185" b="7682"/>
          <a:stretch/>
        </p:blipFill>
        <p:spPr>
          <a:xfrm>
            <a:off x="1305979" y="1575359"/>
            <a:ext cx="9016032" cy="4199366"/>
          </a:xfrm>
        </p:spPr>
      </p:pic>
      <p:sp>
        <p:nvSpPr>
          <p:cNvPr id="5" name="Title 1"/>
          <p:cNvSpPr>
            <a:spLocks noGrp="1"/>
          </p:cNvSpPr>
          <p:nvPr>
            <p:ph type="title"/>
          </p:nvPr>
        </p:nvSpPr>
        <p:spPr>
          <a:xfrm>
            <a:off x="795669" y="249795"/>
            <a:ext cx="10515600" cy="1325563"/>
          </a:xfrm>
        </p:spPr>
        <p:txBody>
          <a:bodyPr>
            <a:normAutofit/>
          </a:bodyPr>
          <a:lstStyle/>
          <a:p>
            <a:r>
              <a:rPr lang="en-US" sz="4800" dirty="0" smtClean="0"/>
              <a:t>Leadership Continuum Diagram</a:t>
            </a:r>
            <a:endParaRPr lang="en-US" sz="4800" dirty="0"/>
          </a:p>
        </p:txBody>
      </p:sp>
    </p:spTree>
    <p:extLst>
      <p:ext uri="{BB962C8B-B14F-4D97-AF65-F5344CB8AC3E}">
        <p14:creationId xmlns:p14="http://schemas.microsoft.com/office/powerpoint/2010/main" val="3462066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Chambers’ Video</a:t>
            </a:r>
            <a:endParaRPr lang="en-US" dirty="0"/>
          </a:p>
        </p:txBody>
      </p:sp>
      <p:sp>
        <p:nvSpPr>
          <p:cNvPr id="5" name="Content Placeholder 4"/>
          <p:cNvSpPr>
            <a:spLocks noGrp="1"/>
          </p:cNvSpPr>
          <p:nvPr>
            <p:ph idx="1"/>
          </p:nvPr>
        </p:nvSpPr>
        <p:spPr/>
        <p:txBody>
          <a:bodyPr/>
          <a:lstStyle/>
          <a:p>
            <a:r>
              <a:rPr lang="en-US" dirty="0" smtClean="0"/>
              <a:t>Twenty plus years at Cisco</a:t>
            </a:r>
          </a:p>
          <a:p>
            <a:endParaRPr lang="en-US" dirty="0"/>
          </a:p>
          <a:p>
            <a:r>
              <a:rPr lang="en-US" dirty="0" smtClean="0"/>
              <a:t>Positions include President and CEO and Chairman of the Board</a:t>
            </a:r>
          </a:p>
          <a:p>
            <a:endParaRPr lang="en-US" dirty="0"/>
          </a:p>
          <a:p>
            <a:r>
              <a:rPr lang="en-US" dirty="0" smtClean="0"/>
              <a:t>Cisco was recognized by Fortune Magazine during his tenure as: </a:t>
            </a:r>
            <a:r>
              <a:rPr lang="en-US" b="1" i="1" dirty="0" smtClean="0"/>
              <a:t>“America’s Most Admired Company”</a:t>
            </a:r>
            <a:endParaRPr lang="en-US" dirty="0"/>
          </a:p>
        </p:txBody>
      </p:sp>
    </p:spTree>
    <p:extLst>
      <p:ext uri="{BB962C8B-B14F-4D97-AF65-F5344CB8AC3E}">
        <p14:creationId xmlns:p14="http://schemas.microsoft.com/office/powerpoint/2010/main" val="173583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Leadership@Cisco</a:t>
            </a:r>
            <a:endParaRPr lang="en-US" dirty="0"/>
          </a:p>
        </p:txBody>
      </p:sp>
      <p:sp>
        <p:nvSpPr>
          <p:cNvPr id="3" name="Content Placeholder 2"/>
          <p:cNvSpPr>
            <a:spLocks noGrp="1"/>
          </p:cNvSpPr>
          <p:nvPr>
            <p:ph idx="1"/>
          </p:nvPr>
        </p:nvSpPr>
        <p:spPr/>
        <p:txBody>
          <a:bodyPr/>
          <a:lstStyle/>
          <a:p>
            <a:r>
              <a:rPr lang="en-US" dirty="0" smtClean="0">
                <a:hlinkClick r:id="rId2"/>
              </a:rPr>
              <a:t>John Chambers</a:t>
            </a:r>
            <a:endParaRPr lang="en-US" dirty="0" smtClean="0"/>
          </a:p>
          <a:p>
            <a:r>
              <a:rPr lang="en-US" dirty="0" smtClean="0">
                <a:hlinkClick r:id="rId3"/>
              </a:rPr>
              <a:t>Wendy Bahr</a:t>
            </a:r>
            <a:endParaRPr lang="en-US" dirty="0" smtClean="0"/>
          </a:p>
          <a:p>
            <a:r>
              <a:rPr lang="en-US" dirty="0" smtClean="0">
                <a:hlinkClick r:id="rId4"/>
              </a:rPr>
              <a:t>Karen Walker</a:t>
            </a:r>
            <a:endParaRPr lang="en-US" dirty="0" smtClean="0"/>
          </a:p>
          <a:p>
            <a:r>
              <a:rPr lang="en-US" dirty="0" smtClean="0">
                <a:hlinkClick r:id="rId5"/>
              </a:rPr>
              <a:t>Hilton </a:t>
            </a:r>
            <a:r>
              <a:rPr lang="en-US" dirty="0" err="1" smtClean="0">
                <a:hlinkClick r:id="rId5"/>
              </a:rPr>
              <a:t>Romanski</a:t>
            </a:r>
            <a:endParaRPr lang="en-US" dirty="0"/>
          </a:p>
        </p:txBody>
      </p:sp>
      <p:pic>
        <p:nvPicPr>
          <p:cNvPr id="1026" name="Picture 2" descr="Image result for john chambers cisco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175" y="1946253"/>
            <a:ext cx="4706200" cy="411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93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1119999" y="1825625"/>
            <a:ext cx="10833103" cy="4351338"/>
          </a:xfrm>
        </p:spPr>
        <p:txBody>
          <a:bodyPr/>
          <a:lstStyle/>
          <a:p>
            <a:pPr marL="0" indent="0">
              <a:buNone/>
            </a:pPr>
            <a:r>
              <a:rPr lang="en-US" dirty="0" smtClean="0"/>
              <a:t>1. What are you passionate about?</a:t>
            </a:r>
          </a:p>
          <a:p>
            <a:pPr marL="0" indent="0">
              <a:buNone/>
            </a:pPr>
            <a:r>
              <a:rPr lang="en-US" dirty="0" smtClean="0"/>
              <a:t>2. What three leadership characteristics are most important?</a:t>
            </a:r>
          </a:p>
          <a:p>
            <a:pPr marL="0" indent="0">
              <a:buNone/>
            </a:pPr>
            <a:r>
              <a:rPr lang="en-US" dirty="0" smtClean="0"/>
              <a:t>3. What keeps you up at night?</a:t>
            </a:r>
          </a:p>
          <a:p>
            <a:pPr marL="0" indent="0">
              <a:buNone/>
            </a:pPr>
            <a:r>
              <a:rPr lang="en-US" dirty="0"/>
              <a:t>4</a:t>
            </a:r>
            <a:r>
              <a:rPr lang="en-US" dirty="0" smtClean="0"/>
              <a:t>. What will Snow College look like in the future?</a:t>
            </a:r>
            <a:endParaRPr lang="en-US" dirty="0"/>
          </a:p>
        </p:txBody>
      </p:sp>
      <p:pic>
        <p:nvPicPr>
          <p:cNvPr id="2052" name="Picture 4" descr="Image result for women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213" y="3259824"/>
            <a:ext cx="2768857" cy="276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928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people make the difference!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2171" t="7057" r="16854" b="10180"/>
          <a:stretch/>
        </p:blipFill>
        <p:spPr>
          <a:xfrm rot="5202830">
            <a:off x="4112685" y="1933013"/>
            <a:ext cx="3238837" cy="3297077"/>
          </a:xfrm>
        </p:spPr>
      </p:pic>
      <p:sp>
        <p:nvSpPr>
          <p:cNvPr id="3" name="TextBox 2"/>
          <p:cNvSpPr txBox="1"/>
          <p:nvPr/>
        </p:nvSpPr>
        <p:spPr>
          <a:xfrm>
            <a:off x="6730312" y="4794422"/>
            <a:ext cx="963827"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403076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Old Chinese Poem</a:t>
            </a:r>
            <a:r>
              <a:rPr lang="en-US" smtClean="0"/>
              <a:t/>
            </a:r>
            <a:br>
              <a:rPr lang="en-US" smtClean="0"/>
            </a:br>
            <a:r>
              <a:rPr lang="en-US" sz="1600" smtClean="0"/>
              <a:t>From: </a:t>
            </a:r>
            <a:r>
              <a:rPr lang="en-US" sz="1600" i="1" dirty="0" smtClean="0"/>
              <a:t>You Can’t Take a Duck to </a:t>
            </a:r>
            <a:r>
              <a:rPr lang="en-US" sz="1600" i="1" smtClean="0"/>
              <a:t>Eagle School</a:t>
            </a:r>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GO to the people</a:t>
            </a:r>
          </a:p>
          <a:p>
            <a:pPr marL="0" indent="0">
              <a:buNone/>
            </a:pPr>
            <a:r>
              <a:rPr lang="en-US" dirty="0" smtClean="0"/>
              <a:t>LIVE among the people</a:t>
            </a:r>
          </a:p>
          <a:p>
            <a:pPr marL="0" indent="0">
              <a:buNone/>
            </a:pPr>
            <a:r>
              <a:rPr lang="en-US" dirty="0" smtClean="0"/>
              <a:t>LEARN from them.</a:t>
            </a:r>
          </a:p>
          <a:p>
            <a:pPr marL="0" indent="0">
              <a:buNone/>
            </a:pPr>
            <a:r>
              <a:rPr lang="en-US" dirty="0" smtClean="0"/>
              <a:t>START with what they know,</a:t>
            </a:r>
          </a:p>
          <a:p>
            <a:pPr marL="0" indent="0">
              <a:buNone/>
            </a:pPr>
            <a:r>
              <a:rPr lang="en-US" dirty="0" smtClean="0"/>
              <a:t>BUILD on what they have,</a:t>
            </a:r>
          </a:p>
          <a:p>
            <a:pPr marL="0" indent="0">
              <a:buNone/>
            </a:pPr>
            <a:r>
              <a:rPr lang="en-US" dirty="0" smtClean="0"/>
              <a:t>But of the BEST leaders,</a:t>
            </a:r>
          </a:p>
          <a:p>
            <a:pPr marL="0" indent="0">
              <a:buNone/>
            </a:pPr>
            <a:r>
              <a:rPr lang="en-US" dirty="0" smtClean="0"/>
              <a:t>When their TASK is done, </a:t>
            </a:r>
          </a:p>
          <a:p>
            <a:pPr marL="0" indent="0">
              <a:buNone/>
            </a:pPr>
            <a:r>
              <a:rPr lang="en-US" dirty="0" smtClean="0"/>
              <a:t>The PEOPLE will remark,</a:t>
            </a:r>
          </a:p>
          <a:p>
            <a:pPr marL="0" indent="0">
              <a:buNone/>
            </a:pPr>
            <a:r>
              <a:rPr lang="en-US" dirty="0" smtClean="0"/>
              <a:t>“WE HAVE DONE IT OURSELVES.”</a:t>
            </a:r>
          </a:p>
        </p:txBody>
      </p:sp>
    </p:spTree>
    <p:extLst>
      <p:ext uri="{BB962C8B-B14F-4D97-AF65-F5344CB8AC3E}">
        <p14:creationId xmlns:p14="http://schemas.microsoft.com/office/powerpoint/2010/main" val="77550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1744" y="1956205"/>
            <a:ext cx="9144000" cy="2442574"/>
          </a:xfrm>
        </p:spPr>
        <p:txBody>
          <a:bodyPr>
            <a:normAutofit/>
          </a:bodyPr>
          <a:lstStyle/>
          <a:p>
            <a:r>
              <a:rPr lang="en-US" b="1" dirty="0" smtClean="0">
                <a:solidFill>
                  <a:schemeClr val="tx1"/>
                </a:solidFill>
              </a:rPr>
              <a:t>“Nurturing yourself is not selfish—it is essential to your survival and your well being.”</a:t>
            </a:r>
          </a:p>
          <a:p>
            <a:r>
              <a:rPr lang="en-US" sz="1600" b="1" dirty="0" smtClean="0">
                <a:solidFill>
                  <a:schemeClr val="tx1"/>
                </a:solidFill>
              </a:rPr>
              <a:t>Renee Peterson Trudeau</a:t>
            </a:r>
            <a:endParaRPr lang="en-US" sz="1600" b="1" dirty="0">
              <a:solidFill>
                <a:schemeClr val="tx1"/>
              </a:solidFill>
            </a:endParaRPr>
          </a:p>
        </p:txBody>
      </p:sp>
    </p:spTree>
    <p:extLst>
      <p:ext uri="{BB962C8B-B14F-4D97-AF65-F5344CB8AC3E}">
        <p14:creationId xmlns:p14="http://schemas.microsoft.com/office/powerpoint/2010/main" val="174689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is About People</a:t>
            </a:r>
            <a:endParaRPr lang="en-US" dirty="0"/>
          </a:p>
        </p:txBody>
      </p:sp>
      <p:sp>
        <p:nvSpPr>
          <p:cNvPr id="3" name="Content Placeholder 2"/>
          <p:cNvSpPr>
            <a:spLocks noGrp="1"/>
          </p:cNvSpPr>
          <p:nvPr>
            <p:ph idx="1"/>
          </p:nvPr>
        </p:nvSpPr>
        <p:spPr>
          <a:xfrm>
            <a:off x="1120000" y="1466334"/>
            <a:ext cx="10233800" cy="5033319"/>
          </a:xfrm>
        </p:spPr>
        <p:txBody>
          <a:bodyPr>
            <a:normAutofit/>
          </a:bodyPr>
          <a:lstStyle/>
          <a:p>
            <a:r>
              <a:rPr lang="en-US" sz="2000" b="1" i="1" dirty="0" smtClean="0"/>
              <a:t>“Great customer service is only delivered by nice, passionate, caring employees.  There is no other way it can happen.”</a:t>
            </a:r>
          </a:p>
          <a:p>
            <a:pPr marL="0" indent="0">
              <a:buNone/>
            </a:pPr>
            <a:endParaRPr lang="en-US" sz="2000" b="1" i="1" dirty="0"/>
          </a:p>
          <a:p>
            <a:r>
              <a:rPr lang="en-US" sz="2000" b="1" i="1" dirty="0" smtClean="0"/>
              <a:t>“Customer service is not a department…it’s an attitude.</a:t>
            </a:r>
          </a:p>
          <a:p>
            <a:endParaRPr lang="en-US" sz="2000" b="1" i="1" dirty="0"/>
          </a:p>
          <a:p>
            <a:r>
              <a:rPr lang="en-US" sz="2000" b="1" i="1" dirty="0" smtClean="0"/>
              <a:t>“NOTHING IS AS FAST AS THE SPEED OF TRUST.”</a:t>
            </a:r>
            <a:br>
              <a:rPr lang="en-US" sz="2000" b="1" i="1" dirty="0" smtClean="0"/>
            </a:br>
            <a:endParaRPr lang="en-US" sz="2000" b="1" i="1" dirty="0" smtClean="0"/>
          </a:p>
          <a:p>
            <a:r>
              <a:rPr lang="en-US" sz="2000" b="1" i="1" dirty="0" smtClean="0"/>
              <a:t>“</a:t>
            </a:r>
            <a:r>
              <a:rPr lang="en-US" sz="2000" b="1" dirty="0" smtClean="0"/>
              <a:t>Know the magic of  </a:t>
            </a:r>
            <a:r>
              <a:rPr lang="en-US" sz="2000" b="1" i="1" dirty="0" smtClean="0"/>
              <a:t>PULLING TOGETHER.”</a:t>
            </a:r>
            <a:br>
              <a:rPr lang="en-US" sz="2000" b="1" i="1" dirty="0" smtClean="0"/>
            </a:br>
            <a:endParaRPr lang="en-US" sz="2000" b="1" i="1" dirty="0" smtClean="0"/>
          </a:p>
          <a:p>
            <a:r>
              <a:rPr lang="en-US" sz="2000" b="1" i="1" dirty="0" smtClean="0"/>
              <a:t>Recognition is a need we all crave, and there are no exceptions.” (Maslow)</a:t>
            </a:r>
          </a:p>
          <a:p>
            <a:endParaRPr lang="en-US" sz="2000" b="1" i="1" dirty="0"/>
          </a:p>
          <a:p>
            <a:endParaRPr lang="en-US" sz="2000" b="1" i="1" dirty="0" smtClean="0"/>
          </a:p>
          <a:p>
            <a:pPr marL="0" indent="0">
              <a:buNone/>
            </a:pPr>
            <a:r>
              <a:rPr lang="en-US" sz="2000" dirty="0" smtClean="0"/>
              <a:t>Quotations from: </a:t>
            </a:r>
            <a:r>
              <a:rPr lang="en-US" sz="2000" i="1" dirty="0" smtClean="0"/>
              <a:t>You Can’t Send a Duck to Eagle School</a:t>
            </a:r>
          </a:p>
          <a:p>
            <a:endParaRPr lang="en-US" b="1" i="1" dirty="0"/>
          </a:p>
        </p:txBody>
      </p:sp>
    </p:spTree>
    <p:extLst>
      <p:ext uri="{BB962C8B-B14F-4D97-AF65-F5344CB8AC3E}">
        <p14:creationId xmlns:p14="http://schemas.microsoft.com/office/powerpoint/2010/main" val="3086536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the Spirit of Snow College</a:t>
            </a:r>
            <a:endParaRPr lang="en-US" dirty="0"/>
          </a:p>
        </p:txBody>
      </p:sp>
      <p:sp>
        <p:nvSpPr>
          <p:cNvPr id="3" name="Content Placeholder 2"/>
          <p:cNvSpPr>
            <a:spLocks noGrp="1"/>
          </p:cNvSpPr>
          <p:nvPr>
            <p:ph idx="1"/>
          </p:nvPr>
        </p:nvSpPr>
        <p:spPr/>
        <p:txBody>
          <a:bodyPr/>
          <a:lstStyle/>
          <a:p>
            <a:r>
              <a:rPr lang="en-US" dirty="0" smtClean="0"/>
              <a:t>Together we make a difference—Leadership and teamwork</a:t>
            </a:r>
          </a:p>
          <a:p>
            <a:endParaRPr lang="en-US" dirty="0" smtClean="0"/>
          </a:p>
          <a:p>
            <a:r>
              <a:rPr lang="en-US" dirty="0" smtClean="0"/>
              <a:t>Promoting a collaborative campus </a:t>
            </a:r>
            <a:r>
              <a:rPr lang="en-US" dirty="0"/>
              <a:t>c</a:t>
            </a:r>
            <a:r>
              <a:rPr lang="en-US" dirty="0" smtClean="0"/>
              <a:t>ommunity—Strengthen communication, breaking down silos, sharing a common purpose</a:t>
            </a:r>
          </a:p>
          <a:p>
            <a:pPr marL="0" indent="0">
              <a:buNone/>
            </a:pPr>
            <a:endParaRPr lang="en-US" dirty="0" smtClean="0"/>
          </a:p>
          <a:p>
            <a:r>
              <a:rPr lang="en-US" dirty="0" smtClean="0"/>
              <a:t>Strengthen professional relationships—confidence, trust, and encouragement</a:t>
            </a:r>
            <a:endParaRPr lang="en-US" dirty="0"/>
          </a:p>
        </p:txBody>
      </p:sp>
    </p:spTree>
    <p:extLst>
      <p:ext uri="{BB962C8B-B14F-4D97-AF65-F5344CB8AC3E}">
        <p14:creationId xmlns:p14="http://schemas.microsoft.com/office/powerpoint/2010/main" val="118176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eadership introsp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02" y="1308412"/>
            <a:ext cx="6114537" cy="39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3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a:t>
            </a:r>
            <a:endParaRPr lang="en-US" dirty="0"/>
          </a:p>
        </p:txBody>
      </p:sp>
      <p:sp>
        <p:nvSpPr>
          <p:cNvPr id="5" name="Title 1"/>
          <p:cNvSpPr txBox="1">
            <a:spLocks/>
          </p:cNvSpPr>
          <p:nvPr/>
        </p:nvSpPr>
        <p:spPr>
          <a:xfrm>
            <a:off x="1089454" y="2642887"/>
            <a:ext cx="10515600" cy="2085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t>The </a:t>
            </a:r>
            <a:r>
              <a:rPr lang="en-US" dirty="0" smtClean="0">
                <a:solidFill>
                  <a:schemeClr val="accent6"/>
                </a:solidFill>
              </a:rPr>
              <a:t>relationships</a:t>
            </a:r>
            <a:r>
              <a:rPr lang="en-US" dirty="0" smtClean="0"/>
              <a:t> between </a:t>
            </a:r>
            <a:br>
              <a:rPr lang="en-US" dirty="0" smtClean="0"/>
            </a:br>
            <a:r>
              <a:rPr lang="en-US" dirty="0" smtClean="0">
                <a:solidFill>
                  <a:schemeClr val="accent6"/>
                </a:solidFill>
              </a:rPr>
              <a:t>leaders</a:t>
            </a:r>
            <a:r>
              <a:rPr lang="en-US" dirty="0" smtClean="0"/>
              <a:t> and </a:t>
            </a:r>
            <a:r>
              <a:rPr lang="en-US" dirty="0" smtClean="0">
                <a:solidFill>
                  <a:schemeClr val="accent6"/>
                </a:solidFill>
              </a:rPr>
              <a:t>followers</a:t>
            </a:r>
            <a:endParaRPr lang="en-US" dirty="0">
              <a:solidFill>
                <a:schemeClr val="accent6"/>
              </a:solidFill>
            </a:endParaRPr>
          </a:p>
        </p:txBody>
      </p:sp>
    </p:spTree>
    <p:extLst>
      <p:ext uri="{BB962C8B-B14F-4D97-AF65-F5344CB8AC3E}">
        <p14:creationId xmlns:p14="http://schemas.microsoft.com/office/powerpoint/2010/main" val="2829325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5" y="142703"/>
            <a:ext cx="11106665" cy="1325563"/>
          </a:xfrm>
        </p:spPr>
        <p:txBody>
          <a:bodyPr>
            <a:noAutofit/>
          </a:bodyPr>
          <a:lstStyle/>
          <a:p>
            <a:r>
              <a:rPr lang="en-US" sz="4400" dirty="0" smtClean="0"/>
              <a:t>The Goleman Theory of Situational Leadership</a:t>
            </a:r>
            <a:endParaRPr lang="en-US" sz="4400" dirty="0"/>
          </a:p>
        </p:txBody>
      </p:sp>
      <p:sp>
        <p:nvSpPr>
          <p:cNvPr id="3" name="Content Placeholder 2"/>
          <p:cNvSpPr>
            <a:spLocks noGrp="1"/>
          </p:cNvSpPr>
          <p:nvPr>
            <p:ph idx="1"/>
          </p:nvPr>
        </p:nvSpPr>
        <p:spPr>
          <a:xfrm>
            <a:off x="700216" y="1336461"/>
            <a:ext cx="10653584" cy="5006674"/>
          </a:xfrm>
        </p:spPr>
        <p:txBody>
          <a:bodyPr>
            <a:normAutofit fontScale="70000" lnSpcReduction="20000"/>
          </a:bodyPr>
          <a:lstStyle/>
          <a:p>
            <a:pPr marL="0" indent="0">
              <a:buNone/>
            </a:pPr>
            <a:r>
              <a:rPr lang="en-US" dirty="0" smtClean="0"/>
              <a:t>Daniel </a:t>
            </a:r>
            <a:r>
              <a:rPr lang="en-US" dirty="0"/>
              <a:t>Goleman, the author of “Emotional Intelligence,” defines six styles within situational leadership.</a:t>
            </a:r>
          </a:p>
          <a:p>
            <a:r>
              <a:rPr lang="en-US" b="1" u="sng" dirty="0">
                <a:solidFill>
                  <a:schemeClr val="accent6"/>
                </a:solidFill>
              </a:rPr>
              <a:t>Coaching </a:t>
            </a:r>
            <a:r>
              <a:rPr lang="en-US" b="1" u="sng" dirty="0" smtClean="0">
                <a:solidFill>
                  <a:schemeClr val="accent6"/>
                </a:solidFill>
              </a:rPr>
              <a:t>leaders</a:t>
            </a:r>
            <a:r>
              <a:rPr lang="en-US" dirty="0" smtClean="0"/>
              <a:t> </a:t>
            </a:r>
            <a:r>
              <a:rPr lang="en-US" dirty="0"/>
              <a:t>who work on an individual’s personal development as well as job-related skills. This style works best with people who know their limitations and are open to change.</a:t>
            </a:r>
          </a:p>
          <a:p>
            <a:r>
              <a:rPr lang="en-US" b="1" u="sng" dirty="0">
                <a:solidFill>
                  <a:schemeClr val="accent6"/>
                </a:solidFill>
              </a:rPr>
              <a:t>Pacesetting </a:t>
            </a:r>
            <a:r>
              <a:rPr lang="en-US" b="1" u="sng" dirty="0" smtClean="0">
                <a:solidFill>
                  <a:schemeClr val="accent6"/>
                </a:solidFill>
              </a:rPr>
              <a:t>leaders</a:t>
            </a:r>
            <a:r>
              <a:rPr lang="en-US" dirty="0" smtClean="0"/>
              <a:t> </a:t>
            </a:r>
            <a:r>
              <a:rPr lang="en-US" dirty="0"/>
              <a:t>who set very high expectations for their followers. This style works best with self-starters who are highly motivated. The leader leads by example. This style is used sparingly since it can lead to follower burnout.</a:t>
            </a:r>
          </a:p>
          <a:p>
            <a:r>
              <a:rPr lang="en-US" b="1" u="sng" dirty="0">
                <a:solidFill>
                  <a:schemeClr val="accent6"/>
                </a:solidFill>
              </a:rPr>
              <a:t>Democratic </a:t>
            </a:r>
            <a:r>
              <a:rPr lang="en-US" b="1" u="sng" dirty="0" smtClean="0">
                <a:solidFill>
                  <a:schemeClr val="accent6"/>
                </a:solidFill>
              </a:rPr>
              <a:t>leaders</a:t>
            </a:r>
            <a:r>
              <a:rPr lang="en-US" dirty="0" smtClean="0"/>
              <a:t> </a:t>
            </a:r>
            <a:r>
              <a:rPr lang="en-US" dirty="0"/>
              <a:t>who give followers a vote in almost all decisions. When used in optimal conditions, it can build flexibility and responsibility within the group. This style is, however, time consuming and is not the best style if deadlines are looming.</a:t>
            </a:r>
          </a:p>
          <a:p>
            <a:r>
              <a:rPr lang="en-US" b="1" u="sng" dirty="0">
                <a:solidFill>
                  <a:schemeClr val="accent6"/>
                </a:solidFill>
              </a:rPr>
              <a:t>Affiliative </a:t>
            </a:r>
            <a:r>
              <a:rPr lang="en-US" b="1" u="sng" dirty="0" smtClean="0">
                <a:solidFill>
                  <a:schemeClr val="accent6"/>
                </a:solidFill>
              </a:rPr>
              <a:t>leaders</a:t>
            </a:r>
            <a:r>
              <a:rPr lang="en-US" dirty="0" smtClean="0"/>
              <a:t> </a:t>
            </a:r>
            <a:r>
              <a:rPr lang="en-US" dirty="0"/>
              <a:t>who put employees first. This style is used when morale is very low. The leader uses praise and </a:t>
            </a:r>
            <a:r>
              <a:rPr lang="en-US" dirty="0" smtClean="0"/>
              <a:t>helpfulness </a:t>
            </a:r>
            <a:r>
              <a:rPr lang="en-US" dirty="0"/>
              <a:t>to build up the team’s confidence. This style may risk poor performance when team building is happening.</a:t>
            </a:r>
          </a:p>
          <a:p>
            <a:r>
              <a:rPr lang="en-US" b="1" u="sng" dirty="0">
                <a:solidFill>
                  <a:schemeClr val="accent6"/>
                </a:solidFill>
              </a:rPr>
              <a:t>Authoritative </a:t>
            </a:r>
            <a:r>
              <a:rPr lang="en-US" b="1" u="sng" dirty="0" smtClean="0">
                <a:solidFill>
                  <a:schemeClr val="accent6"/>
                </a:solidFill>
              </a:rPr>
              <a:t>leaders</a:t>
            </a:r>
            <a:r>
              <a:rPr lang="en-US" dirty="0" smtClean="0"/>
              <a:t> </a:t>
            </a:r>
            <a:r>
              <a:rPr lang="en-US" dirty="0"/>
              <a:t>who are very good at analyzing problems and identifying challenges. This style is good in an organization that is drifting aimlessly. This leader will allow his or her followers to help figure out how to solve a problem.</a:t>
            </a:r>
          </a:p>
          <a:p>
            <a:r>
              <a:rPr lang="en-US" b="1" u="sng" dirty="0">
                <a:solidFill>
                  <a:schemeClr val="accent6"/>
                </a:solidFill>
              </a:rPr>
              <a:t>Coercive </a:t>
            </a:r>
            <a:r>
              <a:rPr lang="en-US" b="1" u="sng" dirty="0" smtClean="0">
                <a:solidFill>
                  <a:schemeClr val="accent6"/>
                </a:solidFill>
              </a:rPr>
              <a:t>leaders</a:t>
            </a:r>
            <a:r>
              <a:rPr lang="en-US" dirty="0" smtClean="0"/>
              <a:t> </a:t>
            </a:r>
            <a:r>
              <a:rPr lang="en-US" dirty="0"/>
              <a:t>who tell their subordinates what to do. They have a very clear vision of the endgame and how to reach it. This style is good in disasters or if an organization requires a total overhaul.</a:t>
            </a:r>
          </a:p>
          <a:p>
            <a:endParaRPr lang="en-US" dirty="0"/>
          </a:p>
        </p:txBody>
      </p:sp>
    </p:spTree>
    <p:extLst>
      <p:ext uri="{BB962C8B-B14F-4D97-AF65-F5344CB8AC3E}">
        <p14:creationId xmlns:p14="http://schemas.microsoft.com/office/powerpoint/2010/main" val="400365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67768" cy="1325563"/>
          </a:xfrm>
        </p:spPr>
        <p:txBody>
          <a:bodyPr>
            <a:noAutofit/>
          </a:bodyPr>
          <a:lstStyle/>
          <a:p>
            <a:r>
              <a:rPr lang="en-US" sz="4600" dirty="0" smtClean="0"/>
              <a:t>Blanchard &amp; Hersey’s Situational Leadership </a:t>
            </a:r>
            <a:endParaRPr lang="en-US" sz="4600" dirty="0"/>
          </a:p>
        </p:txBody>
      </p:sp>
      <p:sp>
        <p:nvSpPr>
          <p:cNvPr id="3" name="Content Placeholder 2"/>
          <p:cNvSpPr>
            <a:spLocks noGrp="1"/>
          </p:cNvSpPr>
          <p:nvPr>
            <p:ph idx="1"/>
          </p:nvPr>
        </p:nvSpPr>
        <p:spPr>
          <a:xfrm>
            <a:off x="543697" y="1392195"/>
            <a:ext cx="10810103" cy="4722137"/>
          </a:xfrm>
        </p:spPr>
        <p:txBody>
          <a:bodyPr>
            <a:normAutofit fontScale="85000" lnSpcReduction="20000"/>
          </a:bodyPr>
          <a:lstStyle/>
          <a:p>
            <a:pPr marL="0" indent="0">
              <a:buNone/>
            </a:pPr>
            <a:r>
              <a:rPr lang="en-US" dirty="0" smtClean="0"/>
              <a:t>Based </a:t>
            </a:r>
            <a:r>
              <a:rPr lang="en-US" dirty="0"/>
              <a:t>on two concepts: leadership itself, and the developmental level of the follower. </a:t>
            </a:r>
          </a:p>
          <a:p>
            <a:r>
              <a:rPr lang="en-US" b="1" u="sng" dirty="0">
                <a:solidFill>
                  <a:schemeClr val="accent6"/>
                </a:solidFill>
              </a:rPr>
              <a:t>Telling </a:t>
            </a:r>
            <a:r>
              <a:rPr lang="en-US" b="1" u="sng" dirty="0" smtClean="0">
                <a:solidFill>
                  <a:schemeClr val="accent6"/>
                </a:solidFill>
              </a:rPr>
              <a:t>leaders</a:t>
            </a:r>
            <a:r>
              <a:rPr lang="en-US" dirty="0"/>
              <a:t> </a:t>
            </a:r>
            <a:r>
              <a:rPr lang="en-US" dirty="0" smtClean="0"/>
              <a:t>(</a:t>
            </a:r>
            <a:r>
              <a:rPr lang="en-US" b="1" dirty="0" smtClean="0"/>
              <a:t>S1, </a:t>
            </a:r>
            <a:r>
              <a:rPr lang="en-US" dirty="0" smtClean="0"/>
              <a:t>specific </a:t>
            </a:r>
            <a:r>
              <a:rPr lang="en-US" dirty="0"/>
              <a:t>guidance and close supervision): These leaders make decisions and communicate them to others. They create the roles and objectives and expect others to accept them. Communication is usually one way. This style is most effective in a disaster or when repetitive results are required.</a:t>
            </a:r>
          </a:p>
          <a:p>
            <a:r>
              <a:rPr lang="en-US" b="1" u="sng" dirty="0" smtClean="0">
                <a:solidFill>
                  <a:schemeClr val="accent6"/>
                </a:solidFill>
              </a:rPr>
              <a:t>Selling</a:t>
            </a:r>
            <a:r>
              <a:rPr lang="en-US" dirty="0" smtClean="0"/>
              <a:t> (</a:t>
            </a:r>
            <a:r>
              <a:rPr lang="en-US" b="1" dirty="0" smtClean="0"/>
              <a:t>S2, </a:t>
            </a:r>
            <a:r>
              <a:rPr lang="en-US" dirty="0" smtClean="0"/>
              <a:t>explaining </a:t>
            </a:r>
            <a:r>
              <a:rPr lang="en-US" dirty="0"/>
              <a:t>and persuading): These leaders may create the roles and objectives for others, but they are also open to suggestions and opinions. They “sell” their ideas to others in order to gain cooperation.</a:t>
            </a:r>
          </a:p>
          <a:p>
            <a:r>
              <a:rPr lang="en-US" b="1" u="sng" dirty="0">
                <a:solidFill>
                  <a:schemeClr val="accent6"/>
                </a:solidFill>
              </a:rPr>
              <a:t>Participating</a:t>
            </a:r>
            <a:r>
              <a:rPr lang="en-US" b="1" dirty="0"/>
              <a:t> </a:t>
            </a:r>
            <a:r>
              <a:rPr lang="en-US" dirty="0" smtClean="0"/>
              <a:t>(</a:t>
            </a:r>
            <a:r>
              <a:rPr lang="en-US" b="1" dirty="0" smtClean="0"/>
              <a:t>S3,</a:t>
            </a:r>
            <a:r>
              <a:rPr lang="en-US" dirty="0" smtClean="0"/>
              <a:t>sharing </a:t>
            </a:r>
            <a:r>
              <a:rPr lang="en-US" dirty="0"/>
              <a:t>and facilitating): These leaders leave decisions to their followers. Although they may participate in the decision-making process, the ultimate choice is left to employees.</a:t>
            </a:r>
          </a:p>
          <a:p>
            <a:r>
              <a:rPr lang="en-US" b="1" u="sng" dirty="0">
                <a:solidFill>
                  <a:schemeClr val="accent6"/>
                </a:solidFill>
              </a:rPr>
              <a:t>Delegating</a:t>
            </a:r>
            <a:r>
              <a:rPr lang="en-US" b="1" dirty="0"/>
              <a:t> </a:t>
            </a:r>
            <a:r>
              <a:rPr lang="en-US" dirty="0" smtClean="0"/>
              <a:t>(</a:t>
            </a:r>
            <a:r>
              <a:rPr lang="en-US" b="1" dirty="0" smtClean="0"/>
              <a:t>S4, </a:t>
            </a:r>
            <a:r>
              <a:rPr lang="en-US" dirty="0" smtClean="0"/>
              <a:t>letting </a:t>
            </a:r>
            <a:r>
              <a:rPr lang="en-US" dirty="0"/>
              <a:t>others do it): These leaders are responsible for their teams, but provide minimum guidance to workers or help to solve problems. They may be asked from time to time to help with decision-making.</a:t>
            </a:r>
          </a:p>
          <a:p>
            <a:endParaRPr lang="en-US" dirty="0"/>
          </a:p>
        </p:txBody>
      </p:sp>
    </p:spTree>
    <p:extLst>
      <p:ext uri="{BB962C8B-B14F-4D97-AF65-F5344CB8AC3E}">
        <p14:creationId xmlns:p14="http://schemas.microsoft.com/office/powerpoint/2010/main" val="302693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257" y="906011"/>
            <a:ext cx="10515600" cy="3858936"/>
          </a:xfrm>
        </p:spPr>
        <p:txBody>
          <a:bodyPr>
            <a:normAutofit/>
          </a:bodyPr>
          <a:lstStyle/>
          <a:p>
            <a:r>
              <a:rPr lang="en-US" dirty="0" smtClean="0"/>
              <a:t>Situational leadership is not something you do </a:t>
            </a:r>
            <a:r>
              <a:rPr lang="en-US" b="1" dirty="0" smtClean="0">
                <a:solidFill>
                  <a:schemeClr val="accent6"/>
                </a:solidFill>
              </a:rPr>
              <a:t>TO</a:t>
            </a:r>
            <a:r>
              <a:rPr lang="en-US" dirty="0" smtClean="0"/>
              <a:t> people, but something you do </a:t>
            </a:r>
            <a:r>
              <a:rPr lang="en-US" b="1" dirty="0" smtClean="0">
                <a:solidFill>
                  <a:schemeClr val="accent6"/>
                </a:solidFill>
              </a:rPr>
              <a:t>WITH</a:t>
            </a:r>
            <a:r>
              <a:rPr lang="en-US" dirty="0" smtClean="0"/>
              <a:t> people.</a:t>
            </a:r>
            <a:endParaRPr lang="en-US" dirty="0"/>
          </a:p>
        </p:txBody>
      </p:sp>
    </p:spTree>
    <p:extLst>
      <p:ext uri="{BB962C8B-B14F-4D97-AF65-F5344CB8AC3E}">
        <p14:creationId xmlns:p14="http://schemas.microsoft.com/office/powerpoint/2010/main" val="116307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Situation Leadership</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568"/>
          <a:stretch/>
        </p:blipFill>
        <p:spPr>
          <a:xfrm>
            <a:off x="2114652" y="1476462"/>
            <a:ext cx="7057083" cy="4574666"/>
          </a:xfrm>
        </p:spPr>
      </p:pic>
    </p:spTree>
    <p:extLst>
      <p:ext uri="{BB962C8B-B14F-4D97-AF65-F5344CB8AC3E}">
        <p14:creationId xmlns:p14="http://schemas.microsoft.com/office/powerpoint/2010/main" val="111878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1423</TotalTime>
  <Words>736</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Depth</vt:lpstr>
      <vt:lpstr>Leadership</vt:lpstr>
      <vt:lpstr>Leadership is About People</vt:lpstr>
      <vt:lpstr>Enhancing the Spirit of Snow College</vt:lpstr>
      <vt:lpstr>PowerPoint Presentation</vt:lpstr>
      <vt:lpstr>Situational Leadership</vt:lpstr>
      <vt:lpstr>The Goleman Theory of Situational Leadership</vt:lpstr>
      <vt:lpstr>Blanchard &amp; Hersey’s Situational Leadership </vt:lpstr>
      <vt:lpstr>Situational leadership is not something you do TO people, but something you do WITH people.</vt:lpstr>
      <vt:lpstr>Components of Situation Leadership</vt:lpstr>
      <vt:lpstr>PowerPoint Presentation</vt:lpstr>
      <vt:lpstr>Leadership Continuum Diagram</vt:lpstr>
      <vt:lpstr>John Chambers’ Video</vt:lpstr>
      <vt:lpstr>Leadership@Cisco</vt:lpstr>
      <vt:lpstr>Reflection</vt:lpstr>
      <vt:lpstr>Our people make the difference!</vt:lpstr>
      <vt:lpstr>Old Chinese Poem From: You Can’t Take a Duck to Eagle School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MarciLarsen</dc:creator>
  <cp:lastModifiedBy>Marci Larsen</cp:lastModifiedBy>
  <cp:revision>39</cp:revision>
  <dcterms:created xsi:type="dcterms:W3CDTF">2017-06-07T21:09:18Z</dcterms:created>
  <dcterms:modified xsi:type="dcterms:W3CDTF">2017-08-08T20:57:29Z</dcterms:modified>
</cp:coreProperties>
</file>