
<file path=[Content_Types].xml><?xml version="1.0" encoding="utf-8"?>
<Types xmlns="http://schemas.openxmlformats.org/package/2006/content-types">
  <Default Extension="jpg" ContentType="image/jpeg"/>
  <Default Extension="wmv" ContentType="video/unknown"/>
  <Default Extension="jpeg" ContentType="image/jpeg"/>
  <Default Extension="xml" ContentType="application/xml"/>
  <Default Extension="wma" ContentType="audio/unknown"/>
  <Default Extension="bin" ContentType="application/vnd.openxmlformats-officedocument.presentationml.printerSettings"/>
  <Default Extension="wdp" ContentType="image/vnd.ms-photo"/>
  <Default Extension="png" ContentType="image/png"/>
  <Default Extension="wav" ContentType="audio/wav"/>
  <Default Extension="wmf" ContentType="image/x-wmf"/>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1.xml" ContentType="application/vnd.openxmlformats-officedocument.presentationml.tags+xml"/>
  <Override PartName="/ppt/notesSlides/notesSlide27.xml" ContentType="application/vnd.openxmlformats-officedocument.presentationml.notesSlide+xml"/>
  <Override PartName="/ppt/tags/tag2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48"/>
  </p:notesMasterIdLst>
  <p:handoutMasterIdLst>
    <p:handoutMasterId r:id="rId49"/>
  </p:handoutMasterIdLst>
  <p:sldIdLst>
    <p:sldId id="256" r:id="rId2"/>
    <p:sldId id="257" r:id="rId3"/>
    <p:sldId id="263" r:id="rId4"/>
    <p:sldId id="260" r:id="rId5"/>
    <p:sldId id="259" r:id="rId6"/>
    <p:sldId id="265" r:id="rId7"/>
    <p:sldId id="313" r:id="rId8"/>
    <p:sldId id="268" r:id="rId9"/>
    <p:sldId id="266" r:id="rId10"/>
    <p:sldId id="269" r:id="rId11"/>
    <p:sldId id="298" r:id="rId12"/>
    <p:sldId id="270" r:id="rId13"/>
    <p:sldId id="299" r:id="rId14"/>
    <p:sldId id="267" r:id="rId15"/>
    <p:sldId id="279" r:id="rId16"/>
    <p:sldId id="286" r:id="rId17"/>
    <p:sldId id="287" r:id="rId18"/>
    <p:sldId id="300" r:id="rId19"/>
    <p:sldId id="301" r:id="rId20"/>
    <p:sldId id="302" r:id="rId21"/>
    <p:sldId id="303" r:id="rId22"/>
    <p:sldId id="304" r:id="rId23"/>
    <p:sldId id="305" r:id="rId24"/>
    <p:sldId id="306" r:id="rId25"/>
    <p:sldId id="289" r:id="rId26"/>
    <p:sldId id="293" r:id="rId27"/>
    <p:sldId id="294" r:id="rId28"/>
    <p:sldId id="291" r:id="rId29"/>
    <p:sldId id="295" r:id="rId30"/>
    <p:sldId id="292" r:id="rId31"/>
    <p:sldId id="309" r:id="rId32"/>
    <p:sldId id="310" r:id="rId33"/>
    <p:sldId id="311" r:id="rId34"/>
    <p:sldId id="284" r:id="rId35"/>
    <p:sldId id="307" r:id="rId36"/>
    <p:sldId id="312" r:id="rId37"/>
    <p:sldId id="258" r:id="rId38"/>
    <p:sldId id="261" r:id="rId39"/>
    <p:sldId id="262" r:id="rId40"/>
    <p:sldId id="316" r:id="rId41"/>
    <p:sldId id="264" r:id="rId42"/>
    <p:sldId id="297" r:id="rId43"/>
    <p:sldId id="308" r:id="rId44"/>
    <p:sldId id="314" r:id="rId45"/>
    <p:sldId id="315" r:id="rId46"/>
    <p:sldId id="317" r:id="rId47"/>
  </p:sldIdLst>
  <p:sldSz cx="9144000" cy="6858000" type="screen4x3"/>
  <p:notesSz cx="7315200" cy="96012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DBC0"/>
    <a:srgbClr val="F8A45E"/>
    <a:srgbClr val="EEDC90"/>
    <a:srgbClr val="7F7F7F"/>
    <a:srgbClr val="376092"/>
    <a:srgbClr val="FFF5EE"/>
    <a:srgbClr val="7B7B7B"/>
    <a:srgbClr val="154461"/>
    <a:srgbClr val="062970"/>
    <a:srgbClr val="3B3B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4" autoAdjust="0"/>
    <p:restoredTop sz="74668" autoAdjust="0"/>
  </p:normalViewPr>
  <p:slideViewPr>
    <p:cSldViewPr snapToGrid="0">
      <p:cViewPr>
        <p:scale>
          <a:sx n="94" d="100"/>
          <a:sy n="94" d="100"/>
        </p:scale>
        <p:origin x="-1888" y="216"/>
      </p:cViewPr>
      <p:guideLst>
        <p:guide orient="horz" pos="2160"/>
        <p:guide pos="288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0"/>
    </p:cViewPr>
  </p:sorterViewPr>
  <p:notesViewPr>
    <p:cSldViewPr snapToGrid="0" snapToObjects="1">
      <p:cViewPr varScale="1">
        <p:scale>
          <a:sx n="71" d="100"/>
          <a:sy n="71" d="100"/>
        </p:scale>
        <p:origin x="-3880" y="-11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tags" Target="tags/tag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564DEF03-4A62-462E-8260-7EC5E0FCD435}" type="datetimeFigureOut">
              <a:rPr lang="en-US" smtClean="0"/>
              <a:t>2/16/13</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7C0D2838-00D5-448E-881D-3C0A4363C6FD}" type="slidenum">
              <a:rPr lang="en-US" smtClean="0"/>
              <a:t>‹#›</a:t>
            </a:fld>
            <a:endParaRPr lang="en-US"/>
          </a:p>
        </p:txBody>
      </p:sp>
    </p:spTree>
    <p:extLst>
      <p:ext uri="{BB962C8B-B14F-4D97-AF65-F5344CB8AC3E}">
        <p14:creationId xmlns:p14="http://schemas.microsoft.com/office/powerpoint/2010/main" val="1006435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B4128932-70AC-459F-8278-D851A84DECFB}" type="datetimeFigureOut">
              <a:rPr lang="en-US" smtClean="0"/>
              <a:t>2/16/13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3E69E940-36C7-405D-A891-ED1AE68ABCD4}" type="slidenum">
              <a:rPr lang="en-US" smtClean="0"/>
              <a:t>‹#›</a:t>
            </a:fld>
            <a:endParaRPr lang="en-US"/>
          </a:p>
        </p:txBody>
      </p:sp>
    </p:spTree>
    <p:extLst>
      <p:ext uri="{BB962C8B-B14F-4D97-AF65-F5344CB8AC3E}">
        <p14:creationId xmlns:p14="http://schemas.microsoft.com/office/powerpoint/2010/main" val="3885363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youtu.be/Mirxkzkxuf4"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“Digital game-based</a:t>
            </a:r>
            <a:r>
              <a:rPr lang="en-US" baseline="0" dirty="0" smtClean="0"/>
              <a:t> learning in mathematics: Active student learning through gaming and immersive learning environments”</a:t>
            </a:r>
          </a:p>
          <a:p>
            <a:r>
              <a:rPr lang="en-US" baseline="0" dirty="0" smtClean="0"/>
              <a:t>“Presented by:  Steven Zollinger”</a:t>
            </a:r>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1</a:t>
            </a:fld>
            <a:endParaRPr lang="en-US"/>
          </a:p>
        </p:txBody>
      </p:sp>
    </p:spTree>
    <p:extLst>
      <p:ext uri="{BB962C8B-B14F-4D97-AF65-F5344CB8AC3E}">
        <p14:creationId xmlns:p14="http://schemas.microsoft.com/office/powerpoint/2010/main" val="1124848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a:t>
            </a:r>
            <a:r>
              <a:rPr lang="en-US" baseline="0" dirty="0" smtClean="0"/>
              <a:t> to the Entertainment Software Association (2012), unit game sales have increased by 1700% over the past 11 years, reaching an astounding 4.5 billion units sold in 2012.</a:t>
            </a:r>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10</a:t>
            </a:fld>
            <a:endParaRPr lang="en-US"/>
          </a:p>
        </p:txBody>
      </p:sp>
    </p:spTree>
    <p:extLst>
      <p:ext uri="{BB962C8B-B14F-4D97-AF65-F5344CB8AC3E}">
        <p14:creationId xmlns:p14="http://schemas.microsoft.com/office/powerpoint/2010/main" val="169276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Furthermore, according to the Entertainment Software Rating Board (2010), </a:t>
            </a:r>
            <a:r>
              <a:rPr lang="en-US" i="1" dirty="0" smtClean="0"/>
              <a:t>(click) </a:t>
            </a:r>
            <a:r>
              <a:rPr lang="en-US" dirty="0" smtClean="0"/>
              <a:t>67 percent</a:t>
            </a:r>
            <a:r>
              <a:rPr lang="en-US" baseline="0" dirty="0" smtClean="0"/>
              <a:t> of U.S. households were playing video games in 2010.  In addition </a:t>
            </a:r>
            <a:r>
              <a:rPr lang="en-US" i="1" baseline="0" dirty="0" smtClean="0"/>
              <a:t>(click) </a:t>
            </a:r>
            <a:r>
              <a:rPr lang="en-US" baseline="0" dirty="0" smtClean="0"/>
              <a:t>the average gamers were devoting about 8 hours each week to playing video games, and although many believe the gaming market mainly attracts male gamers, statistics show that </a:t>
            </a:r>
            <a:r>
              <a:rPr lang="en-US" i="1" baseline="0" dirty="0" smtClean="0"/>
              <a:t>(click)</a:t>
            </a:r>
            <a:r>
              <a:rPr lang="en-US" baseline="0" dirty="0" smtClean="0"/>
              <a:t> 40 percent of the all gamers in 2010 were females.  In the two years since these statistics were calculated, these numbers are likely to have increased substantially.</a:t>
            </a:r>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11</a:t>
            </a:fld>
            <a:endParaRPr lang="en-US"/>
          </a:p>
        </p:txBody>
      </p:sp>
    </p:spTree>
    <p:extLst>
      <p:ext uri="{BB962C8B-B14F-4D97-AF65-F5344CB8AC3E}">
        <p14:creationId xmlns:p14="http://schemas.microsoft.com/office/powerpoint/2010/main" val="169276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Educational</a:t>
            </a:r>
            <a:r>
              <a:rPr lang="en-US" baseline="0" dirty="0" smtClean="0"/>
              <a:t> gaming has been on the crest of the gaming industry from the beginning.  The key innovators were the game designers themselves who had a vision of a new world where education and entertainment were one and the same.  Some of the first among these inspired innovators included Steve Russell and a group of MIT students who developed one of the first war games known in the early 1960s as </a:t>
            </a:r>
            <a:r>
              <a:rPr lang="en-US" i="1" baseline="0" dirty="0" smtClean="0"/>
              <a:t>Space Wars.  </a:t>
            </a:r>
            <a:r>
              <a:rPr lang="en-US" i="0" baseline="0" dirty="0" smtClean="0"/>
              <a:t>Though an ingenious breakthrough at the time, these early game designers were very limited by the available technology.  Most of these early games ran exclusively on university mainframes and had very limited availability to the public.  Other war games like </a:t>
            </a:r>
            <a:r>
              <a:rPr lang="en-US" i="1" baseline="0" dirty="0" smtClean="0"/>
              <a:t>Scorched Earth</a:t>
            </a:r>
            <a:r>
              <a:rPr lang="en-US" i="0" baseline="0" dirty="0" smtClean="0"/>
              <a:t> and its successor </a:t>
            </a:r>
            <a:r>
              <a:rPr lang="en-US" i="1" baseline="0" dirty="0" smtClean="0"/>
              <a:t>Scorched 3D </a:t>
            </a:r>
            <a:r>
              <a:rPr lang="en-US" i="0" baseline="0" dirty="0" smtClean="0"/>
              <a:t>were later developed using much more advanced technology which made them readily accessible.  These war games inspired computer simulations which would revolutionize training in the armed services and in industries throughout the world.  Microsoft’s </a:t>
            </a:r>
            <a:r>
              <a:rPr lang="en-US" i="1" baseline="0" dirty="0" smtClean="0"/>
              <a:t>Flight Simulator 1.0 </a:t>
            </a:r>
            <a:r>
              <a:rPr lang="en-US" i="0" baseline="0" dirty="0" smtClean="0"/>
              <a:t>hit commercial shelves in 1982 and has since brought the intricacies and exhilaration of flight to front doors of gamers all over the world.  Other simulations like </a:t>
            </a:r>
            <a:r>
              <a:rPr lang="en-US" i="1" baseline="0" dirty="0" smtClean="0"/>
              <a:t>Lemonade Stand </a:t>
            </a:r>
            <a:r>
              <a:rPr lang="en-US" i="0" baseline="0" dirty="0" smtClean="0"/>
              <a:t>and </a:t>
            </a:r>
            <a:r>
              <a:rPr lang="en-US" i="1" baseline="0" dirty="0" smtClean="0"/>
              <a:t>SimCity</a:t>
            </a:r>
            <a:r>
              <a:rPr lang="en-US" i="0" baseline="0" dirty="0" smtClean="0"/>
              <a:t> were also developed to teach gamers the subtleties of economics, commerce, management, and resource allocation.  In the world of computer engineering and programming, games were developed to teach logic and programming skills by soldering circuits in virtual robots in the Learning Company’s </a:t>
            </a:r>
            <a:r>
              <a:rPr lang="en-US" i="1" baseline="0" dirty="0" smtClean="0"/>
              <a:t>Robot Odyssey </a:t>
            </a:r>
            <a:r>
              <a:rPr lang="en-US" i="0" baseline="0" dirty="0" smtClean="0"/>
              <a:t> and by wiring robotic cars in </a:t>
            </a:r>
            <a:r>
              <a:rPr lang="en-US" i="0" baseline="0" dirty="0" err="1" smtClean="0"/>
              <a:t>Cognitoy’s</a:t>
            </a:r>
            <a:r>
              <a:rPr lang="en-US" i="0" baseline="0" dirty="0" smtClean="0"/>
              <a:t> </a:t>
            </a:r>
            <a:r>
              <a:rPr lang="en-US" i="1" baseline="0" dirty="0" err="1" smtClean="0"/>
              <a:t>MindRover</a:t>
            </a:r>
            <a:r>
              <a:rPr lang="en-US" i="0" baseline="0" dirty="0" smtClean="0"/>
              <a:t>.  Educational games would also enter in to engage students with history, reading, math, criminology, and creative problem solving.  </a:t>
            </a:r>
          </a:p>
          <a:p>
            <a:endParaRPr lang="en-US" i="0" baseline="0" dirty="0" smtClean="0"/>
          </a:p>
          <a:p>
            <a:r>
              <a:rPr lang="en-US" i="0" baseline="0" dirty="0" smtClean="0"/>
              <a:t>Though many of these games were designed for entertainment purposes only and then repurposed for educational settings, many of these games were designed specifically for educational applications to help the gamers achieve desired learning outcomes and content knowledge.  With the emerging technologies of the 21</a:t>
            </a:r>
            <a:r>
              <a:rPr lang="en-US" i="0" baseline="30000" dirty="0" smtClean="0"/>
              <a:t>st</a:t>
            </a:r>
            <a:r>
              <a:rPr lang="en-US" i="0" baseline="0" dirty="0" smtClean="0"/>
              <a:t> century at our disposal, these games are now widely available and affordable with virtually unlimited potential for integration into the classroom.</a:t>
            </a:r>
            <a:endParaRPr lang="en-US" i="1" dirty="0"/>
          </a:p>
        </p:txBody>
      </p:sp>
      <p:sp>
        <p:nvSpPr>
          <p:cNvPr id="4" name="Slide Number Placeholder 3"/>
          <p:cNvSpPr>
            <a:spLocks noGrp="1"/>
          </p:cNvSpPr>
          <p:nvPr>
            <p:ph type="sldNum" sz="quarter" idx="10"/>
          </p:nvPr>
        </p:nvSpPr>
        <p:spPr/>
        <p:txBody>
          <a:bodyPr/>
          <a:lstStyle/>
          <a:p>
            <a:fld id="{3E69E940-36C7-405D-A891-ED1AE68ABCD4}" type="slidenum">
              <a:rPr lang="en-US" smtClean="0"/>
              <a:t>12</a:t>
            </a:fld>
            <a:endParaRPr lang="en-US"/>
          </a:p>
        </p:txBody>
      </p:sp>
    </p:spTree>
    <p:extLst>
      <p:ext uri="{BB962C8B-B14F-4D97-AF65-F5344CB8AC3E}">
        <p14:creationId xmlns:p14="http://schemas.microsoft.com/office/powerpoint/2010/main" val="2972022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aseline="0" dirty="0" smtClean="0"/>
              <a:t>Immersive gaming environments like the one shown in the following clip open the minds of students to worlds of breathtaking action and intense adventure and fully engage them in dynamic learning experiences (Second Life, 2012).  </a:t>
            </a:r>
          </a:p>
          <a:p>
            <a:pPr defTabSz="966612">
              <a:defRPr/>
            </a:pPr>
            <a:endParaRPr lang="en-US" i="1" baseline="0" dirty="0" smtClean="0"/>
          </a:p>
          <a:p>
            <a:r>
              <a:rPr lang="en-US" i="1" baseline="0" dirty="0" smtClean="0"/>
              <a:t>(A video by Second Life (2012) will be played to shows some of the amazing virtual worlds that can be created to house a game-based learning curriculum)</a:t>
            </a:r>
          </a:p>
          <a:p>
            <a:endParaRPr lang="en-US" i="1" baseline="0" dirty="0" smtClean="0"/>
          </a:p>
          <a:p>
            <a:endParaRPr lang="en-US" baseline="0" dirty="0" smtClean="0"/>
          </a:p>
        </p:txBody>
      </p:sp>
      <p:sp>
        <p:nvSpPr>
          <p:cNvPr id="4" name="Slide Number Placeholder 3"/>
          <p:cNvSpPr>
            <a:spLocks noGrp="1"/>
          </p:cNvSpPr>
          <p:nvPr>
            <p:ph type="sldNum" sz="quarter" idx="10"/>
          </p:nvPr>
        </p:nvSpPr>
        <p:spPr/>
        <p:txBody>
          <a:bodyPr/>
          <a:lstStyle/>
          <a:p>
            <a:fld id="{3E69E940-36C7-405D-A891-ED1AE68ABCD4}" type="slidenum">
              <a:rPr lang="en-US" smtClean="0"/>
              <a:t>13</a:t>
            </a:fld>
            <a:endParaRPr lang="en-US"/>
          </a:p>
        </p:txBody>
      </p:sp>
    </p:spTree>
    <p:extLst>
      <p:ext uri="{BB962C8B-B14F-4D97-AF65-F5344CB8AC3E}">
        <p14:creationId xmlns:p14="http://schemas.microsoft.com/office/powerpoint/2010/main" val="2572178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immersive gaming</a:t>
            </a:r>
            <a:r>
              <a:rPr lang="en-US" baseline="0" dirty="0" smtClean="0"/>
              <a:t> environments like the one depicted in the previous clip.  obvious benefits include the potential of the gaming interface to motivate and actively engage students in the learning.  Once this engagement is achieved, students can tackle increasingly challenging problems successfully.  Students will also be encouraged to explore their surroundings and to find personalized and creative solutions to the problems they encounter.  Their ultimate success stems from embracing failure as an opportunity to learn and to achieve goals.  </a:t>
            </a:r>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14</a:t>
            </a:fld>
            <a:endParaRPr lang="en-US"/>
          </a:p>
        </p:txBody>
      </p:sp>
    </p:spTree>
    <p:extLst>
      <p:ext uri="{BB962C8B-B14F-4D97-AF65-F5344CB8AC3E}">
        <p14:creationId xmlns:p14="http://schemas.microsoft.com/office/powerpoint/2010/main" val="156425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attributes of game-based learning that strongly appeal to many educators include a plethora of </a:t>
            </a:r>
            <a:r>
              <a:rPr lang="en-US" baseline="0" dirty="0" smtClean="0"/>
              <a:t>opportunities for collaboration, competition, and creative problem solving.  Then to top it all off, the games allow students to experience real-world environments with interactions that are meaningful, instructive, and safe.  </a:t>
            </a:r>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15</a:t>
            </a:fld>
            <a:endParaRPr lang="en-US"/>
          </a:p>
        </p:txBody>
      </p:sp>
    </p:spTree>
    <p:extLst>
      <p:ext uri="{BB962C8B-B14F-4D97-AF65-F5344CB8AC3E}">
        <p14:creationId xmlns:p14="http://schemas.microsoft.com/office/powerpoint/2010/main" val="2572178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many factors and concerns must</a:t>
            </a:r>
            <a:r>
              <a:rPr lang="en-US" baseline="0" dirty="0" smtClean="0"/>
              <a:t> be adequately addressed in order to build a game-based educational program that is effective, efficient, and engaging.  First we must realize that all games are not created equal.  The choice of which games and gaming environments to use in the curriculum is the most crucial element of a successful program.    Once this decision has been made, the games and/or immersive environment must be developed so that engaging gameplay is appropriately balanced with the the achievement of key learning outcomes.  </a:t>
            </a:r>
          </a:p>
          <a:p>
            <a:endParaRPr lang="en-US" baseline="0" dirty="0" smtClean="0"/>
          </a:p>
          <a:p>
            <a:r>
              <a:rPr lang="en-US" baseline="0" dirty="0" smtClean="0"/>
              <a:t>This process will involve a very dynamic approach to curriculum planning, careful classroom organization, comprehensive training, and collaboration among teachers and supporting staff.  Also since proper implementation depends a great deal on the technological abilities of both the teachers and the learners, these trainings should also emphasize and teach these important skills.</a:t>
            </a:r>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16</a:t>
            </a:fld>
            <a:endParaRPr lang="en-US"/>
          </a:p>
        </p:txBody>
      </p:sp>
    </p:spTree>
    <p:extLst>
      <p:ext uri="{BB962C8B-B14F-4D97-AF65-F5344CB8AC3E}">
        <p14:creationId xmlns:p14="http://schemas.microsoft.com/office/powerpoint/2010/main" val="4270147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a:t>
            </a:r>
            <a:r>
              <a:rPr lang="en-US" baseline="0" dirty="0" smtClean="0"/>
              <a:t> even with the perfect game-based learning program in place, success will be completely dependent upon the buy-in of the participating teachers and students.  Significant resources and effort must be dedicated to earning the support of these key stakeholders.  </a:t>
            </a:r>
          </a:p>
          <a:p>
            <a:endParaRPr lang="en-US" baseline="0" dirty="0" smtClean="0"/>
          </a:p>
          <a:p>
            <a:r>
              <a:rPr lang="en-US" baseline="0" dirty="0" smtClean="0"/>
              <a:t>Lastly, care must be taken to accommodate for any socioeconomic issues that may hinder teacher implementation and students performance.  </a:t>
            </a:r>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17</a:t>
            </a:fld>
            <a:endParaRPr lang="en-US"/>
          </a:p>
        </p:txBody>
      </p:sp>
    </p:spTree>
    <p:extLst>
      <p:ext uri="{BB962C8B-B14F-4D97-AF65-F5344CB8AC3E}">
        <p14:creationId xmlns:p14="http://schemas.microsoft.com/office/powerpoint/2010/main" val="2907365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a:t>
            </a:r>
            <a:r>
              <a:rPr lang="en-US" smtClean="0"/>
              <a:t>you may </a:t>
            </a:r>
            <a:r>
              <a:rPr lang="en-US" dirty="0" smtClean="0"/>
              <a:t>be asking why should we </a:t>
            </a:r>
            <a:r>
              <a:rPr lang="en-US" baseline="0" dirty="0" smtClean="0"/>
              <a:t>adopt game-based learning for our department and college?  </a:t>
            </a:r>
            <a:br>
              <a:rPr lang="en-US" baseline="0" dirty="0" smtClean="0"/>
            </a:br>
            <a:r>
              <a:rPr lang="en-US" baseline="0" dirty="0" smtClean="0"/>
              <a:t>What will GBL offer that we don’t already have?</a:t>
            </a:r>
          </a:p>
          <a:p>
            <a:endParaRPr lang="en-US" baseline="0" dirty="0" smtClean="0"/>
          </a:p>
          <a:p>
            <a:r>
              <a:rPr lang="en-US" baseline="0" dirty="0" smtClean="0"/>
              <a:t>First, once the game-based learning units are developed, classroom management, interactions, and support will be much more efficient than our current traditional courses.  In addition, Students will be increasingly self-motivated and actively engaged in learning. </a:t>
            </a:r>
          </a:p>
        </p:txBody>
      </p:sp>
      <p:sp>
        <p:nvSpPr>
          <p:cNvPr id="4" name="Slide Number Placeholder 3"/>
          <p:cNvSpPr>
            <a:spLocks noGrp="1"/>
          </p:cNvSpPr>
          <p:nvPr>
            <p:ph type="sldNum" sz="quarter" idx="10"/>
          </p:nvPr>
        </p:nvSpPr>
        <p:spPr/>
        <p:txBody>
          <a:bodyPr/>
          <a:lstStyle/>
          <a:p>
            <a:fld id="{3E69E940-36C7-405D-A891-ED1AE68ABCD4}" type="slidenum">
              <a:rPr lang="en-US" smtClean="0"/>
              <a:t>18</a:t>
            </a:fld>
            <a:endParaRPr lang="en-US"/>
          </a:p>
        </p:txBody>
      </p:sp>
    </p:spTree>
    <p:extLst>
      <p:ext uri="{BB962C8B-B14F-4D97-AF65-F5344CB8AC3E}">
        <p14:creationId xmlns:p14="http://schemas.microsoft.com/office/powerpoint/2010/main" val="1569547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Moreover, the game-based learning program will fall directly in-line with our college mission to seek out innovations that will engage students in learning within a vibrant, dynamic learning environment.</a:t>
            </a:r>
          </a:p>
          <a:p>
            <a:endParaRPr lang="en-US" baseline="0" dirty="0" smtClean="0"/>
          </a:p>
          <a:p>
            <a:r>
              <a:rPr lang="en-US" baseline="0" dirty="0" smtClean="0"/>
              <a:t>Cost effective game packages will also help to alleviate issues which stem from the socioeconomic situations of many of our students.</a:t>
            </a:r>
          </a:p>
          <a:p>
            <a:endParaRPr lang="en-US" baseline="0" dirty="0" smtClean="0"/>
          </a:p>
          <a:p>
            <a:r>
              <a:rPr lang="en-US" baseline="0" dirty="0" smtClean="0"/>
              <a:t>Our effective implementation of game-based learning using cutting edge technology will also give us an edge over other colleges in our state.  As a result we will be able to attract a new class of students who are seeking an immersive and challenging educational experience.</a:t>
            </a:r>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19</a:t>
            </a:fld>
            <a:endParaRPr lang="en-US" dirty="0"/>
          </a:p>
        </p:txBody>
      </p:sp>
    </p:spTree>
    <p:extLst>
      <p:ext uri="{BB962C8B-B14F-4D97-AF65-F5344CB8AC3E}">
        <p14:creationId xmlns:p14="http://schemas.microsoft.com/office/powerpoint/2010/main" val="1569547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i="1" dirty="0" smtClean="0"/>
              <a:t>(A video by</a:t>
            </a:r>
            <a:r>
              <a:rPr lang="en-US" i="1" baseline="0" dirty="0" smtClean="0"/>
              <a:t> </a:t>
            </a:r>
            <a:r>
              <a:rPr lang="en-US" sz="1300" i="1" dirty="0"/>
              <a:t>Meyers (2009) is shown which depicts the vision of learning in the 21</a:t>
            </a:r>
            <a:r>
              <a:rPr lang="en-US" sz="1300" i="1" baseline="30000" dirty="0"/>
              <a:t>st</a:t>
            </a:r>
            <a:r>
              <a:rPr lang="en-US" sz="1300" i="1" dirty="0"/>
              <a:t> century.  The clip can also be viewed on </a:t>
            </a:r>
            <a:r>
              <a:rPr lang="en-US" sz="1300" i="1" dirty="0" err="1"/>
              <a:t>Youtube</a:t>
            </a:r>
            <a:r>
              <a:rPr lang="en-US" sz="1300" i="1" dirty="0"/>
              <a:t> at </a:t>
            </a:r>
            <a:r>
              <a:rPr lang="en-US" sz="1300" i="1" dirty="0">
                <a:hlinkClick r:id="rId3"/>
              </a:rPr>
              <a:t>http://youtu.be/Mirxkzkxuf4</a:t>
            </a:r>
            <a:r>
              <a:rPr lang="en-US" sz="1300" i="1" dirty="0"/>
              <a:t>)</a:t>
            </a:r>
            <a:endParaRPr lang="en-US" sz="1300" dirty="0"/>
          </a:p>
          <a:p>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2</a:t>
            </a:fld>
            <a:endParaRPr lang="en-US"/>
          </a:p>
        </p:txBody>
      </p:sp>
    </p:spTree>
    <p:extLst>
      <p:ext uri="{BB962C8B-B14F-4D97-AF65-F5344CB8AC3E}">
        <p14:creationId xmlns:p14="http://schemas.microsoft.com/office/powerpoint/2010/main" val="963118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make our</a:t>
            </a:r>
            <a:r>
              <a:rPr lang="en-US" baseline="0" dirty="0" smtClean="0"/>
              <a:t> game-based learning program as easy to implement as possible, our college and department GBL experts will first develop a comprehensive GBL curriculum package which other participating teachers will be able to use as-is even with a limited computer and gaming background.  These ready-to-use immersive gaming packages will also have built-in summative and formative assessments which automatically log learning statistics for each student.  </a:t>
            </a:r>
          </a:p>
          <a:p>
            <a:endParaRPr lang="en-US" baseline="0" dirty="0" smtClean="0"/>
          </a:p>
          <a:p>
            <a:r>
              <a:rPr lang="en-US" baseline="0" dirty="0" smtClean="0"/>
              <a:t>To further ease the stress held by hesitant teachers and students, regular online and face-to-face tutorials, webinars, and support resources will be readily available to all participants.</a:t>
            </a:r>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20</a:t>
            </a:fld>
            <a:endParaRPr lang="en-US"/>
          </a:p>
        </p:txBody>
      </p:sp>
    </p:spTree>
    <p:extLst>
      <p:ext uri="{BB962C8B-B14F-4D97-AF65-F5344CB8AC3E}">
        <p14:creationId xmlns:p14="http://schemas.microsoft.com/office/powerpoint/2010/main" val="1569547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order to test and fine-tune our new GBL program, our curriculum will first be implemented in a small-scale pilot lead by our most enthusiastic teachers.  Their early adoption and testing of the program will allow them to act as key opinion leaders when presenting their findings to the rest of the department and to our college administrators.  Based on their recommendations and efforts, the others in the department will be able to see its success and will have reliable mentors to offer support.</a:t>
            </a:r>
          </a:p>
          <a:p>
            <a:endParaRPr lang="en-US" baseline="0" dirty="0" smtClean="0"/>
          </a:p>
          <a:p>
            <a:r>
              <a:rPr lang="en-US" baseline="0" dirty="0" smtClean="0"/>
              <a:t>Since there will still be a small group of students and teachers which will likely remain very uncomfortable with the technologically intensive GBL curriculum, a limited number of traditional course sections will still be offered for at least the first two years after full-scale implementation is underway.  </a:t>
            </a:r>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21</a:t>
            </a:fld>
            <a:endParaRPr lang="en-US"/>
          </a:p>
        </p:txBody>
      </p:sp>
    </p:spTree>
    <p:extLst>
      <p:ext uri="{BB962C8B-B14F-4D97-AF65-F5344CB8AC3E}">
        <p14:creationId xmlns:p14="http://schemas.microsoft.com/office/powerpoint/2010/main" val="1569547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the conclusion of each semester of implementation, our department experts will collect and analyze student performance and affect data and then share their findings and conclusions with all interested parties in a open forum.  Also in an effort to increase the transparency of our program, w</a:t>
            </a:r>
            <a:r>
              <a:rPr lang="en-US" dirty="0" smtClean="0"/>
              <a:t>e</a:t>
            </a:r>
            <a:r>
              <a:rPr lang="en-US" baseline="0" dirty="0" smtClean="0"/>
              <a:t> will encourage everyone to observe and interact with our GBL students and teachers.   Furthermore, all interested individuals outside of our school will also be encouraged to visit and observe our GBL classrooms in action.  In a similar manner, our faculty members will be encouraged to visit and observe GBL programs at other colleges and institutions.  As a result, we will gain a comprehensive knowledge and experience base upon which we can make the most informed decisions possible pertaining to our GBL program and its future.</a:t>
            </a:r>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22</a:t>
            </a:fld>
            <a:endParaRPr lang="en-US"/>
          </a:p>
        </p:txBody>
      </p:sp>
    </p:spTree>
    <p:extLst>
      <p:ext uri="{BB962C8B-B14F-4D97-AF65-F5344CB8AC3E}">
        <p14:creationId xmlns:p14="http://schemas.microsoft.com/office/powerpoint/2010/main" val="1569547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centralized diffusion strategy</a:t>
            </a:r>
            <a:r>
              <a:rPr lang="en-US" baseline="0" dirty="0" smtClean="0"/>
              <a:t> will likely be t</a:t>
            </a:r>
            <a:r>
              <a:rPr lang="en-US" dirty="0" smtClean="0"/>
              <a:t>he</a:t>
            </a:r>
            <a:r>
              <a:rPr lang="en-US" baseline="0" dirty="0" smtClean="0"/>
              <a:t> most effective and organized approach for developing and implementing our GBL program.  This approach allows GBL experts at the department and college levels to lead the charge in adopting this groundbreaking innovation.  This small body of change agents will make many of the decision pertaining to successful operation of the GBL program while seeking regular guidance and feedback from the participating faculty members and students.  Centralized diffusion also will provide a more systematic, organized, and efficient control structure for the GBL program.</a:t>
            </a:r>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23</a:t>
            </a:fld>
            <a:endParaRPr lang="en-US"/>
          </a:p>
        </p:txBody>
      </p:sp>
    </p:spTree>
    <p:extLst>
      <p:ext uri="{BB962C8B-B14F-4D97-AF65-F5344CB8AC3E}">
        <p14:creationId xmlns:p14="http://schemas.microsoft.com/office/powerpoint/2010/main" val="1569547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Since</a:t>
            </a:r>
            <a:r>
              <a:rPr lang="en-US" sz="1200" baseline="0" dirty="0" smtClean="0"/>
              <a:t> effective and regular communication is crucial to the implementation of any program, a collection of online resources, tutorials, and workshops will be made available to instruct teachers on best practices and semantics of the GBL program.   </a:t>
            </a:r>
          </a:p>
          <a:p>
            <a:endParaRPr lang="en-US" sz="1200" baseline="0" dirty="0" smtClean="0"/>
          </a:p>
          <a:p>
            <a:r>
              <a:rPr lang="en-US" sz="1200" baseline="0" dirty="0" smtClean="0"/>
              <a:t>Face-to-face support groups will also be formed where teachers can routinely share ideas and resolve concerns.</a:t>
            </a:r>
          </a:p>
          <a:p>
            <a:endParaRPr lang="en-US" sz="1200" baseline="0" dirty="0"/>
          </a:p>
          <a:p>
            <a:r>
              <a:rPr lang="en-US" sz="1200" baseline="0" dirty="0" smtClean="0"/>
              <a:t>Teacher partnerships will also be utilized, pairing less experienced and more experienced GBL teachers together.  This will provide a mentor for teachers who lack the confidence, ability, and experience often required for effective implementation of the GBL curriculum.</a:t>
            </a:r>
          </a:p>
        </p:txBody>
      </p:sp>
      <p:sp>
        <p:nvSpPr>
          <p:cNvPr id="4" name="Slide Number Placeholder 3"/>
          <p:cNvSpPr>
            <a:spLocks noGrp="1"/>
          </p:cNvSpPr>
          <p:nvPr>
            <p:ph type="sldNum" sz="quarter" idx="10"/>
          </p:nvPr>
        </p:nvSpPr>
        <p:spPr/>
        <p:txBody>
          <a:bodyPr/>
          <a:lstStyle/>
          <a:p>
            <a:fld id="{3E69E940-36C7-405D-A891-ED1AE68ABCD4}" type="slidenum">
              <a:rPr lang="en-US" smtClean="0"/>
              <a:t>24</a:t>
            </a:fld>
            <a:endParaRPr lang="en-US"/>
          </a:p>
        </p:txBody>
      </p:sp>
    </p:spTree>
    <p:extLst>
      <p:ext uri="{BB962C8B-B14F-4D97-AF65-F5344CB8AC3E}">
        <p14:creationId xmlns:p14="http://schemas.microsoft.com/office/powerpoint/2010/main" val="1569547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day and age, there is a very real need for the educational system to adapt to this new wave of tech savvy learners who are hungry for opportunity to engage in an immersive, enlightening world.   We must now take the advise of </a:t>
            </a:r>
            <a:r>
              <a:rPr lang="en-US" baseline="0" dirty="0" err="1" smtClean="0"/>
              <a:t>Bidweld</a:t>
            </a:r>
            <a:r>
              <a:rPr lang="en-US" baseline="0" dirty="0" smtClean="0"/>
              <a:t> for the popular film </a:t>
            </a:r>
            <a:r>
              <a:rPr lang="en-US" i="1" baseline="0" dirty="0" smtClean="0"/>
              <a:t>Robots</a:t>
            </a:r>
            <a:r>
              <a:rPr lang="en-US" i="0" baseline="0" dirty="0" smtClean="0"/>
              <a:t>…”See a need, fill a need.”  GBL will fill this need.  This initiative will improve student engagement and will make our institution a shining example to the world of innovation.  </a:t>
            </a:r>
          </a:p>
          <a:p>
            <a:endParaRPr lang="en-US" i="0" baseline="0" dirty="0" smtClean="0"/>
          </a:p>
          <a:p>
            <a:r>
              <a:rPr lang="en-US" i="1" baseline="0" dirty="0" smtClean="0"/>
              <a:t>(click)</a:t>
            </a:r>
          </a:p>
          <a:p>
            <a:endParaRPr lang="en-US" i="0" baseline="0" dirty="0" smtClean="0"/>
          </a:p>
          <a:p>
            <a:r>
              <a:rPr lang="en-US" i="0" baseline="0" dirty="0" smtClean="0"/>
              <a:t>Let’s begin this incredible journey today!   </a:t>
            </a:r>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25</a:t>
            </a:fld>
            <a:endParaRPr lang="en-US"/>
          </a:p>
        </p:txBody>
      </p:sp>
    </p:spTree>
    <p:extLst>
      <p:ext uri="{BB962C8B-B14F-4D97-AF65-F5344CB8AC3E}">
        <p14:creationId xmlns:p14="http://schemas.microsoft.com/office/powerpoint/2010/main" val="1337335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i="0" baseline="0" dirty="0" smtClean="0"/>
              <a:t>If the following clip, Professor James Gee of Arizona State University explains that an educational revolution is upon us, and those institutions that embrace the ensuing changes with open arms will effectually lead academia to a promising future.  We have an opportunity now to be on the front lines of this charge.</a:t>
            </a:r>
            <a:endParaRPr lang="en-US" i="0" dirty="0" smtClean="0"/>
          </a:p>
          <a:p>
            <a:endParaRPr lang="en-US" i="1" dirty="0" smtClean="0"/>
          </a:p>
          <a:p>
            <a:pPr defTabSz="966612"/>
            <a:r>
              <a:rPr lang="en-US" i="1" baseline="0" dirty="0" smtClean="0"/>
              <a:t>(click)</a:t>
            </a:r>
            <a:endParaRPr lang="en-US" i="1" dirty="0" smtClean="0"/>
          </a:p>
          <a:p>
            <a:endParaRPr lang="en-US" i="1" dirty="0" smtClean="0"/>
          </a:p>
          <a:p>
            <a:r>
              <a:rPr lang="en-US" i="1" dirty="0" smtClean="0"/>
              <a:t>(This </a:t>
            </a:r>
            <a:r>
              <a:rPr lang="en-US" i="1" baseline="0" dirty="0" smtClean="0"/>
              <a:t> slide begins with a video of Professor James Gee  of Arizona State University  as he comments on the evolution of learning and the building pressure for traditional schools to adapt and change to meet the needs of the rising generation of  learners)</a:t>
            </a:r>
          </a:p>
          <a:p>
            <a:endParaRPr lang="en-US" i="1" baseline="0" dirty="0" smtClean="0"/>
          </a:p>
          <a:p>
            <a:endParaRPr lang="en-US" i="1" baseline="0" dirty="0" smtClean="0"/>
          </a:p>
        </p:txBody>
      </p:sp>
      <p:sp>
        <p:nvSpPr>
          <p:cNvPr id="4" name="Slide Number Placeholder 3"/>
          <p:cNvSpPr>
            <a:spLocks noGrp="1"/>
          </p:cNvSpPr>
          <p:nvPr>
            <p:ph type="sldNum" sz="quarter" idx="10"/>
          </p:nvPr>
        </p:nvSpPr>
        <p:spPr/>
        <p:txBody>
          <a:bodyPr/>
          <a:lstStyle/>
          <a:p>
            <a:fld id="{3E69E940-36C7-405D-A891-ED1AE68ABCD4}" type="slidenum">
              <a:rPr lang="en-US" smtClean="0"/>
              <a:t>26</a:t>
            </a:fld>
            <a:endParaRPr lang="en-US"/>
          </a:p>
        </p:txBody>
      </p:sp>
    </p:spTree>
    <p:extLst>
      <p:ext uri="{BB962C8B-B14F-4D97-AF65-F5344CB8AC3E}">
        <p14:creationId xmlns:p14="http://schemas.microsoft.com/office/powerpoint/2010/main" val="3881619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experts agree that the adoption</a:t>
            </a:r>
            <a:r>
              <a:rPr lang="en-US" baseline="0" dirty="0" smtClean="0"/>
              <a:t> process for game-based learning curricula typically takes two to three years (</a:t>
            </a:r>
            <a:r>
              <a:rPr lang="en-US" baseline="0" dirty="0" err="1" smtClean="0"/>
              <a:t>Epper</a:t>
            </a:r>
            <a:r>
              <a:rPr lang="en-US" baseline="0" dirty="0" smtClean="0"/>
              <a:t>, </a:t>
            </a:r>
            <a:r>
              <a:rPr lang="en-US" baseline="0" dirty="0" err="1" smtClean="0"/>
              <a:t>Derryberry</a:t>
            </a:r>
            <a:r>
              <a:rPr lang="en-US" baseline="0" dirty="0" smtClean="0"/>
              <a:t>, &amp; Jackson, 2012).  In accordance with this suggested plan, we can start training our core group of department GBL experts and teachers during the summer of 2013.  Then we can begin our small-scale GBL pilot in the Fall semester of 2013 and Spring semester of 2014.  At the conclusion of the Spring semester of 2014, the department innovation team and experts will lead a presentation and discussion of the pilot results.  At the conclusion of this discussion, any recommended revisions will be made to the program, and the decision for full-scale department adoption of the GBL program will be made.</a:t>
            </a:r>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27</a:t>
            </a:fld>
            <a:endParaRPr lang="en-US"/>
          </a:p>
        </p:txBody>
      </p:sp>
    </p:spTree>
    <p:extLst>
      <p:ext uri="{BB962C8B-B14F-4D97-AF65-F5344CB8AC3E}">
        <p14:creationId xmlns:p14="http://schemas.microsoft.com/office/powerpoint/2010/main" val="2040317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the summer following the decision to adopt GBL department-wide, all participating teachers will take part in online and face-to-face workshops focused on helping them to design and use the GBL curriculum.  Potential development opportunities could include the 3D Game Lab sponsored by Boise State University in Idaho and various other labs, workshops and conferences sponsored by other colleges and institutions who have developed strong GBL programs.</a:t>
            </a:r>
          </a:p>
          <a:p>
            <a:endParaRPr lang="en-US" baseline="0" dirty="0" smtClean="0"/>
          </a:p>
          <a:p>
            <a:r>
              <a:rPr lang="en-US" baseline="0" dirty="0" smtClean="0"/>
              <a:t>Following this training full implementation can begin in the Fall of 2014 and continue for two successive school years.  </a:t>
            </a:r>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28</a:t>
            </a:fld>
            <a:endParaRPr lang="en-US"/>
          </a:p>
        </p:txBody>
      </p:sp>
    </p:spTree>
    <p:extLst>
      <p:ext uri="{BB962C8B-B14F-4D97-AF65-F5344CB8AC3E}">
        <p14:creationId xmlns:p14="http://schemas.microsoft.com/office/powerpoint/2010/main" val="2203758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clip of the Progenitor</a:t>
            </a:r>
            <a:r>
              <a:rPr lang="en-US" baseline="0" dirty="0" smtClean="0"/>
              <a:t> X Project is one example of some GBL programs that other institutions have developed.  In this game, the user is working with an elite team of scientists on a quest to find a cure for the zombie epidemic sweeping the land.  The core content is focused on biology science and real-world problem solving.</a:t>
            </a:r>
          </a:p>
          <a:p>
            <a:endParaRPr lang="en-US" baseline="0" dirty="0" smtClean="0"/>
          </a:p>
          <a:p>
            <a:r>
              <a:rPr lang="en-US" i="1" baseline="0" dirty="0" smtClean="0"/>
              <a:t>(c lick)</a:t>
            </a:r>
          </a:p>
          <a:p>
            <a:endParaRPr lang="en-US" i="1" baseline="0" dirty="0" smtClean="0"/>
          </a:p>
          <a:p>
            <a:r>
              <a:rPr lang="en-US" i="1" baseline="0" dirty="0" smtClean="0"/>
              <a:t>(Play video)</a:t>
            </a:r>
            <a:endParaRPr lang="en-US" i="1" dirty="0"/>
          </a:p>
        </p:txBody>
      </p:sp>
      <p:sp>
        <p:nvSpPr>
          <p:cNvPr id="4" name="Slide Number Placeholder 3"/>
          <p:cNvSpPr>
            <a:spLocks noGrp="1"/>
          </p:cNvSpPr>
          <p:nvPr>
            <p:ph type="sldNum" sz="quarter" idx="10"/>
          </p:nvPr>
        </p:nvSpPr>
        <p:spPr/>
        <p:txBody>
          <a:bodyPr/>
          <a:lstStyle/>
          <a:p>
            <a:fld id="{3E69E940-36C7-405D-A891-ED1AE68ABCD4}" type="slidenum">
              <a:rPr lang="en-US" smtClean="0"/>
              <a:t>29</a:t>
            </a:fld>
            <a:endParaRPr lang="en-US"/>
          </a:p>
        </p:txBody>
      </p:sp>
    </p:spTree>
    <p:extLst>
      <p:ext uri="{BB962C8B-B14F-4D97-AF65-F5344CB8AC3E}">
        <p14:creationId xmlns:p14="http://schemas.microsoft.com/office/powerpoint/2010/main" val="2680920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In</a:t>
            </a:r>
            <a:r>
              <a:rPr lang="en-US" baseline="0" dirty="0" smtClean="0"/>
              <a:t> this new age of learning, the needs and expectations of our students </a:t>
            </a:r>
            <a:r>
              <a:rPr lang="en-US" i="1" baseline="0" dirty="0" smtClean="0"/>
              <a:t>(click) </a:t>
            </a:r>
            <a:r>
              <a:rPr lang="en-US" baseline="0" dirty="0" smtClean="0"/>
              <a:t>are fundamentally changing (</a:t>
            </a:r>
            <a:r>
              <a:rPr lang="en-US" baseline="0" dirty="0" err="1" smtClean="0"/>
              <a:t>Prensky</a:t>
            </a:r>
            <a:r>
              <a:rPr lang="en-US" baseline="0" dirty="0" smtClean="0"/>
              <a:t>, 2001). The traditional lecture and passive learning </a:t>
            </a:r>
            <a:r>
              <a:rPr lang="en-US" i="1" baseline="0" dirty="0" smtClean="0"/>
              <a:t>(click) </a:t>
            </a:r>
            <a:r>
              <a:rPr lang="en-US" baseline="0" dirty="0" smtClean="0"/>
              <a:t>of yesterday are no longer a sufficient means of holding the attention and interest of our students.  They need to be </a:t>
            </a:r>
            <a:r>
              <a:rPr lang="en-US" i="1" baseline="0" smtClean="0"/>
              <a:t>(click) </a:t>
            </a:r>
            <a:r>
              <a:rPr lang="en-US" baseline="0" smtClean="0"/>
              <a:t>engaged </a:t>
            </a:r>
            <a:r>
              <a:rPr lang="en-US" baseline="0" dirty="0" smtClean="0"/>
              <a:t>and immersed in a learning environment that effectively harnesses the full power of modern and emerging technologies.  </a:t>
            </a:r>
            <a:endParaRPr lang="en-US" dirty="0" smtClean="0"/>
          </a:p>
          <a:p>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3</a:t>
            </a:fld>
            <a:endParaRPr lang="en-US"/>
          </a:p>
        </p:txBody>
      </p:sp>
    </p:spTree>
    <p:extLst>
      <p:ext uri="{BB962C8B-B14F-4D97-AF65-F5344CB8AC3E}">
        <p14:creationId xmlns:p14="http://schemas.microsoft.com/office/powerpoint/2010/main" val="2898292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the end of each semester of implementation, data will be analyzed and shared with all stakeholders (i.e. students, teachers, staff, and the college administration).  This data sharing will be conducted in an open forum to ensure program quality and to revise the program as necessary.</a:t>
            </a:r>
          </a:p>
          <a:p>
            <a:endParaRPr lang="en-US" baseline="0" dirty="0" smtClean="0"/>
          </a:p>
          <a:p>
            <a:r>
              <a:rPr lang="en-US" baseline="0" dirty="0" smtClean="0"/>
              <a:t>Following the first two years of full-scale implementation (i.e. April 2016), the program will once again undergo a comprehensive evaluation to determine its effectiveness and potential for future success.  At the program evaluation, decisions will be made based on answers to the following questions:</a:t>
            </a:r>
          </a:p>
          <a:p>
            <a:endParaRPr lang="en-US" baseline="0" dirty="0" smtClean="0"/>
          </a:p>
          <a:p>
            <a:pPr marL="1449918" lvl="1" indent="-483306">
              <a:buClr>
                <a:schemeClr val="bg2"/>
              </a:buClr>
              <a:buFont typeface="Wingdings" pitchFamily="2" charset="2"/>
              <a:buChar char="v"/>
              <a:tabLst>
                <a:tab pos="3258960" algn="l"/>
              </a:tabLst>
            </a:pPr>
            <a:r>
              <a:rPr lang="en-US" i="1" dirty="0" smtClean="0">
                <a:effectLst>
                  <a:outerShdw blurRad="63500" dir="2700000" algn="tl" rotWithShape="0">
                    <a:schemeClr val="tx1">
                      <a:alpha val="40000"/>
                    </a:schemeClr>
                  </a:outerShdw>
                </a:effectLst>
              </a:rPr>
              <a:t>Is GBL achieving desired outcomes?  </a:t>
            </a:r>
          </a:p>
          <a:p>
            <a:pPr marL="1449918" lvl="1" indent="-483306">
              <a:buClr>
                <a:schemeClr val="bg2"/>
              </a:buClr>
              <a:buFont typeface="Wingdings" pitchFamily="2" charset="2"/>
              <a:buChar char="v"/>
              <a:tabLst>
                <a:tab pos="3258960" algn="l"/>
              </a:tabLst>
            </a:pPr>
            <a:r>
              <a:rPr lang="en-US" i="1" dirty="0" smtClean="0">
                <a:effectLst>
                  <a:outerShdw blurRad="63500" dir="2700000" algn="tl" rotWithShape="0">
                    <a:schemeClr val="tx1">
                      <a:alpha val="40000"/>
                    </a:schemeClr>
                  </a:outerShdw>
                </a:effectLst>
              </a:rPr>
              <a:t>How can GBL achieve outcomes more effectively?  </a:t>
            </a:r>
          </a:p>
          <a:p>
            <a:pPr marL="1449918" lvl="1" indent="-483306">
              <a:buClr>
                <a:schemeClr val="bg2"/>
              </a:buClr>
              <a:buFont typeface="Wingdings" pitchFamily="2" charset="2"/>
              <a:buChar char="v"/>
              <a:tabLst>
                <a:tab pos="3258960" algn="l"/>
              </a:tabLst>
            </a:pPr>
            <a:r>
              <a:rPr lang="en-US" i="1" dirty="0" smtClean="0">
                <a:effectLst>
                  <a:outerShdw blurRad="63500" dir="2700000" algn="tl" rotWithShape="0">
                    <a:schemeClr val="tx1">
                      <a:alpha val="40000"/>
                    </a:schemeClr>
                  </a:outerShdw>
                </a:effectLst>
              </a:rPr>
              <a:t>Are there alternatives to GBL that would work better at our institution?</a:t>
            </a:r>
          </a:p>
          <a:p>
            <a:pPr marL="1449918" lvl="1" indent="-483306">
              <a:buClr>
                <a:schemeClr val="bg2"/>
              </a:buClr>
              <a:buFont typeface="Wingdings" pitchFamily="2" charset="2"/>
              <a:buChar char="v"/>
              <a:tabLst>
                <a:tab pos="3258960" algn="l"/>
              </a:tabLst>
            </a:pPr>
            <a:endParaRPr lang="en-US" sz="3200" i="1" dirty="0">
              <a:effectLst>
                <a:outerShdw blurRad="63500" dir="2700000" algn="tl" rotWithShape="0">
                  <a:schemeClr val="tx1">
                    <a:alpha val="40000"/>
                  </a:schemeClr>
                </a:outerShdw>
              </a:effectLst>
            </a:endParaRPr>
          </a:p>
          <a:p>
            <a:pPr marL="966612" lvl="1">
              <a:buClr>
                <a:schemeClr val="bg2"/>
              </a:buClr>
              <a:tabLst>
                <a:tab pos="3258960" algn="l"/>
              </a:tabLst>
            </a:pPr>
            <a:endParaRPr lang="en-US" sz="3200" i="1" dirty="0">
              <a:effectLst>
                <a:glow rad="101600">
                  <a:schemeClr val="tx1">
                    <a:alpha val="75000"/>
                  </a:schemeClr>
                </a:glow>
                <a:outerShdw blurRad="63500" dir="2700000" algn="tl" rotWithShape="0">
                  <a:schemeClr val="tx1">
                    <a:alpha val="40000"/>
                  </a:schemeClr>
                </a:outerShdw>
              </a:effectLst>
            </a:endParaRPr>
          </a:p>
          <a:p>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30</a:t>
            </a:fld>
            <a:endParaRPr lang="en-US"/>
          </a:p>
        </p:txBody>
      </p:sp>
    </p:spTree>
    <p:extLst>
      <p:ext uri="{BB962C8B-B14F-4D97-AF65-F5344CB8AC3E}">
        <p14:creationId xmlns:p14="http://schemas.microsoft.com/office/powerpoint/2010/main" val="898653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100" dirty="0"/>
              <a:t>Let’s review our suggested timeline for our GBL program development, implementation, and evaluation.</a:t>
            </a:r>
          </a:p>
          <a:p>
            <a:pPr rtl="0" eaLnBrk="1" fontAlgn="ctr" latinLnBrk="0" hangingPunct="1"/>
            <a:endParaRPr lang="en-US" sz="1100" b="1" i="1" dirty="0"/>
          </a:p>
          <a:p>
            <a:pPr rtl="0" eaLnBrk="1" fontAlgn="ctr" latinLnBrk="0" hangingPunct="1"/>
            <a:r>
              <a:rPr lang="en-US" sz="1100" b="1" i="1" dirty="0"/>
              <a:t>Date:  </a:t>
            </a:r>
            <a:r>
              <a:rPr lang="en-US" sz="1100" dirty="0"/>
              <a:t>April 2013  </a:t>
            </a:r>
            <a:r>
              <a:rPr lang="en-US" sz="1100" b="1" i="1" dirty="0"/>
              <a:t>Adoption Phase:  </a:t>
            </a:r>
            <a:r>
              <a:rPr lang="en-US" sz="1100" dirty="0"/>
              <a:t>KNOWLEDGE  </a:t>
            </a:r>
            <a:r>
              <a:rPr lang="en-US" sz="1100" b="1" i="1" dirty="0"/>
              <a:t>Target Audience:  </a:t>
            </a:r>
            <a:r>
              <a:rPr lang="en-US" sz="1100" dirty="0"/>
              <a:t>GBL Experts, Early Adopters</a:t>
            </a:r>
          </a:p>
          <a:p>
            <a:pPr rtl="0" eaLnBrk="1" fontAlgn="ctr" latinLnBrk="0" hangingPunct="1"/>
            <a:r>
              <a:rPr lang="en-US" sz="1100" b="1" i="1" dirty="0"/>
              <a:t>Description:</a:t>
            </a:r>
            <a:r>
              <a:rPr lang="en-US" sz="1100" dirty="0"/>
              <a:t>  The adoption process will begin as GBL experts and early adopters learn about GBL and its potential applications in education.   GBL experts and early adopters will include a small core group of math department teachers and college administrators who are enthusiastic about technology enhanced teaching and learning and who are willing to sacrifice time and effort to give the GBL program its best possible chance of success.</a:t>
            </a:r>
          </a:p>
          <a:p>
            <a:pPr rtl="0" eaLnBrk="1" fontAlgn="ctr" latinLnBrk="0" hangingPunct="1"/>
            <a:endParaRPr lang="en-US" sz="1100" dirty="0"/>
          </a:p>
          <a:p>
            <a:pPr rtl="0" eaLnBrk="1" fontAlgn="ctr" latinLnBrk="0" hangingPunct="1"/>
            <a:r>
              <a:rPr lang="en-US" sz="1100" b="1" i="1" dirty="0"/>
              <a:t>Date:  </a:t>
            </a:r>
            <a:r>
              <a:rPr lang="en-US" sz="1100" dirty="0"/>
              <a:t>May 2013  </a:t>
            </a:r>
            <a:r>
              <a:rPr lang="en-US" sz="1100" b="1" i="1" dirty="0"/>
              <a:t>Adoption Phase:  </a:t>
            </a:r>
            <a:r>
              <a:rPr lang="en-US" sz="1100" dirty="0"/>
              <a:t>PERSUASION  </a:t>
            </a:r>
            <a:r>
              <a:rPr lang="en-US" sz="1100" b="1" i="1" dirty="0"/>
              <a:t>Target Audience:  </a:t>
            </a:r>
            <a:r>
              <a:rPr lang="en-US" sz="1100" dirty="0"/>
              <a:t>GBL Experts, Early Adopters</a:t>
            </a:r>
          </a:p>
          <a:p>
            <a:pPr rtl="0" eaLnBrk="1" fontAlgn="ctr" latinLnBrk="0" hangingPunct="1"/>
            <a:r>
              <a:rPr lang="en-US" sz="1100" b="1" i="1" dirty="0"/>
              <a:t>Description:  </a:t>
            </a:r>
            <a:r>
              <a:rPr lang="en-US" sz="1100" dirty="0"/>
              <a:t>GBL experts and early adopters will be invited to participate in a hands-on workshop focused on promoting a positive attitude towards GBL.  In this workshop participants will be immersed in virtual GBL worlds and projects that other colleges and innovators have already designed and implemented successfully.</a:t>
            </a:r>
          </a:p>
          <a:p>
            <a:pPr rtl="0" eaLnBrk="1" fontAlgn="ctr" latinLnBrk="0" hangingPunct="1"/>
            <a:endParaRPr lang="en-US" sz="1100" dirty="0"/>
          </a:p>
          <a:p>
            <a:pPr rtl="0" eaLnBrk="1" fontAlgn="ctr" latinLnBrk="0" hangingPunct="1"/>
            <a:r>
              <a:rPr lang="en-US" sz="1100" b="1" i="1" dirty="0"/>
              <a:t>Date:  </a:t>
            </a:r>
            <a:r>
              <a:rPr lang="en-US" sz="1100" dirty="0"/>
              <a:t>Summer 2013  </a:t>
            </a:r>
            <a:r>
              <a:rPr lang="en-US" sz="1100" b="1" i="1" dirty="0"/>
              <a:t>Adoption Phase:  </a:t>
            </a:r>
            <a:r>
              <a:rPr lang="en-US" sz="1100" dirty="0"/>
              <a:t>COMMUNICATION &amp; SUPPORT  </a:t>
            </a:r>
            <a:r>
              <a:rPr lang="en-US" sz="1100" b="1" i="1" dirty="0"/>
              <a:t>Target Audience:  </a:t>
            </a:r>
            <a:r>
              <a:rPr lang="en-US" sz="1100" dirty="0"/>
              <a:t>GBL Experts, Early Adopters</a:t>
            </a:r>
          </a:p>
          <a:p>
            <a:pPr rtl="0" eaLnBrk="1" fontAlgn="ctr" latinLnBrk="0" hangingPunct="1"/>
            <a:r>
              <a:rPr lang="en-US" sz="1100" b="1" i="1" dirty="0"/>
              <a:t>Description:  </a:t>
            </a:r>
            <a:r>
              <a:rPr lang="en-US" sz="1100" dirty="0"/>
              <a:t>Participants will engage in additional online and face-to-face training and curriculum development workshops.</a:t>
            </a:r>
          </a:p>
          <a:p>
            <a:pPr rtl="0" eaLnBrk="1" fontAlgn="ctr" latinLnBrk="0" hangingPunct="1"/>
            <a:endParaRPr lang="en-US" sz="1100" dirty="0"/>
          </a:p>
          <a:p>
            <a:pPr rtl="0" eaLnBrk="1" fontAlgn="ctr" latinLnBrk="0" hangingPunct="1"/>
            <a:r>
              <a:rPr lang="en-US" sz="1100" b="1" i="1" dirty="0"/>
              <a:t>Date:  </a:t>
            </a:r>
            <a:r>
              <a:rPr lang="en-US" sz="1100" dirty="0"/>
              <a:t>Fall 2013 - Spring 2014  </a:t>
            </a:r>
            <a:r>
              <a:rPr lang="en-US" sz="1100" b="1" i="1" dirty="0"/>
              <a:t>Adoption Phase:  </a:t>
            </a:r>
            <a:r>
              <a:rPr lang="en-US" sz="1100" dirty="0"/>
              <a:t>IMPLEMENTATION  </a:t>
            </a:r>
            <a:r>
              <a:rPr lang="en-US" sz="1100" b="1" i="1" dirty="0"/>
              <a:t>Target Audience:  </a:t>
            </a:r>
            <a:r>
              <a:rPr lang="en-US" sz="1100" dirty="0"/>
              <a:t>GBL Experts, Early Adopters</a:t>
            </a:r>
          </a:p>
          <a:p>
            <a:pPr rtl="0" eaLnBrk="1" fontAlgn="ctr" latinLnBrk="0" hangingPunct="1"/>
            <a:r>
              <a:rPr lang="en-US" sz="1100" b="1" i="1" dirty="0"/>
              <a:t>Description:  </a:t>
            </a:r>
            <a:r>
              <a:rPr lang="en-US" sz="1100" dirty="0"/>
              <a:t>The pilot GBL program will be initiated.</a:t>
            </a:r>
          </a:p>
          <a:p>
            <a:endParaRPr lang="en-US" sz="1100" dirty="0"/>
          </a:p>
        </p:txBody>
      </p:sp>
      <p:sp>
        <p:nvSpPr>
          <p:cNvPr id="4" name="Slide Number Placeholder 3"/>
          <p:cNvSpPr>
            <a:spLocks noGrp="1"/>
          </p:cNvSpPr>
          <p:nvPr>
            <p:ph type="sldNum" sz="quarter" idx="10"/>
          </p:nvPr>
        </p:nvSpPr>
        <p:spPr/>
        <p:txBody>
          <a:bodyPr/>
          <a:lstStyle/>
          <a:p>
            <a:fld id="{3E69E940-36C7-405D-A891-ED1AE68ABCD4}" type="slidenum">
              <a:rPr lang="en-US" smtClean="0"/>
              <a:t>31</a:t>
            </a:fld>
            <a:endParaRPr lang="en-US"/>
          </a:p>
        </p:txBody>
      </p:sp>
    </p:spTree>
    <p:extLst>
      <p:ext uri="{BB962C8B-B14F-4D97-AF65-F5344CB8AC3E}">
        <p14:creationId xmlns:p14="http://schemas.microsoft.com/office/powerpoint/2010/main" val="898653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300" b="1" i="1" dirty="0"/>
              <a:t>Date:  </a:t>
            </a:r>
            <a:r>
              <a:rPr lang="en-US" sz="1300" dirty="0"/>
              <a:t>April 2014  </a:t>
            </a:r>
            <a:r>
              <a:rPr lang="en-US" sz="1300" b="1" i="1" dirty="0"/>
              <a:t>Adoption Phase:  </a:t>
            </a:r>
            <a:r>
              <a:rPr lang="en-US" sz="1300" dirty="0"/>
              <a:t>DECISION  </a:t>
            </a:r>
            <a:r>
              <a:rPr lang="en-US" sz="1300" b="1" i="1" dirty="0"/>
              <a:t>Target Audience:  </a:t>
            </a:r>
            <a:r>
              <a:rPr lang="en-US" sz="1300" dirty="0"/>
              <a:t>All Stakeholders (i.e. GBL Experts, Early Adopters, Early Majority, Late Majority, Laggards, and College Administration)</a:t>
            </a:r>
          </a:p>
          <a:p>
            <a:pPr rtl="0" eaLnBrk="1" fontAlgn="ctr" latinLnBrk="0" hangingPunct="1"/>
            <a:r>
              <a:rPr lang="en-US" sz="1300" b="1" i="1" dirty="0"/>
              <a:t>Description:  </a:t>
            </a:r>
            <a:r>
              <a:rPr lang="en-US" sz="1300" dirty="0"/>
              <a:t>All stakeholders will participate in the pilot program evaluation,  and a department-wide adoption decision will be made.</a:t>
            </a:r>
          </a:p>
          <a:p>
            <a:pPr rtl="0" eaLnBrk="1" fontAlgn="ctr" latinLnBrk="0" hangingPunct="1"/>
            <a:endParaRPr lang="en-US" sz="1300" dirty="0"/>
          </a:p>
          <a:p>
            <a:pPr rtl="0" eaLnBrk="1" fontAlgn="ctr" latinLnBrk="0" hangingPunct="1"/>
            <a:r>
              <a:rPr lang="en-US" sz="1300" b="1" i="1" dirty="0"/>
              <a:t>Date:  </a:t>
            </a:r>
            <a:r>
              <a:rPr lang="en-US" sz="1300" dirty="0"/>
              <a:t>Summer 2014  </a:t>
            </a:r>
            <a:r>
              <a:rPr lang="en-US" sz="1300" b="1" i="1" dirty="0"/>
              <a:t>Adoption Phase:  </a:t>
            </a:r>
            <a:r>
              <a:rPr lang="en-US" sz="1300" dirty="0"/>
              <a:t>COMMUNICATION &amp; SUPPORT  </a:t>
            </a:r>
            <a:r>
              <a:rPr lang="en-US" sz="1300" b="1" i="1" dirty="0"/>
              <a:t>Target Audience:  </a:t>
            </a:r>
            <a:r>
              <a:rPr lang="en-US" sz="1300" dirty="0"/>
              <a:t>All Stakeholders</a:t>
            </a:r>
          </a:p>
          <a:p>
            <a:pPr rtl="0" eaLnBrk="1" fontAlgn="ctr" latinLnBrk="0" hangingPunct="1"/>
            <a:r>
              <a:rPr lang="en-US" sz="1300" b="1" i="1" dirty="0"/>
              <a:t>Description:  </a:t>
            </a:r>
            <a:r>
              <a:rPr lang="en-US" sz="1300" dirty="0"/>
              <a:t>Participants will engage in additional online and face-to-face training and curriculum development workshops.</a:t>
            </a:r>
          </a:p>
          <a:p>
            <a:pPr rtl="0" eaLnBrk="1" fontAlgn="ctr" latinLnBrk="0" hangingPunct="1"/>
            <a:endParaRPr lang="en-US" sz="1300" dirty="0"/>
          </a:p>
          <a:p>
            <a:pPr rtl="0" eaLnBrk="1" fontAlgn="ctr" latinLnBrk="0" hangingPunct="1"/>
            <a:r>
              <a:rPr lang="en-US" sz="1300" b="1" i="1" dirty="0"/>
              <a:t>Date:  </a:t>
            </a:r>
            <a:r>
              <a:rPr lang="en-US" sz="1300" dirty="0"/>
              <a:t>August 2014  </a:t>
            </a:r>
            <a:r>
              <a:rPr lang="en-US" sz="1300" b="1" i="1" dirty="0"/>
              <a:t>Adoption Phase:  </a:t>
            </a:r>
            <a:r>
              <a:rPr lang="en-US" sz="1300" dirty="0"/>
              <a:t>COMMUNICATION &amp; SUPPORT  </a:t>
            </a:r>
            <a:r>
              <a:rPr lang="en-US" sz="1300" b="1" i="1" dirty="0"/>
              <a:t>Target Audience:  </a:t>
            </a:r>
            <a:r>
              <a:rPr lang="en-US" sz="1300" dirty="0"/>
              <a:t>All Stakeholders</a:t>
            </a:r>
          </a:p>
          <a:p>
            <a:pPr rtl="0" eaLnBrk="1" fontAlgn="ctr" latinLnBrk="0" hangingPunct="1"/>
            <a:r>
              <a:rPr lang="en-US" sz="1300" b="1" i="1" dirty="0"/>
              <a:t>Description:  </a:t>
            </a:r>
            <a:r>
              <a:rPr lang="en-US" sz="1300" dirty="0"/>
              <a:t>GBL support groups and teaching partnerships will be initiated.</a:t>
            </a:r>
          </a:p>
          <a:p>
            <a:pPr rtl="0" eaLnBrk="1" fontAlgn="ctr" latinLnBrk="0" hangingPunct="1"/>
            <a:endParaRPr lang="en-US" sz="1300" dirty="0"/>
          </a:p>
          <a:p>
            <a:pPr rtl="0" eaLnBrk="1" fontAlgn="ctr" latinLnBrk="0" hangingPunct="1"/>
            <a:r>
              <a:rPr lang="en-US" sz="1300" b="1" i="1" dirty="0"/>
              <a:t>Date:  </a:t>
            </a:r>
            <a:r>
              <a:rPr lang="en-US" sz="1300" dirty="0"/>
              <a:t>Fall 2014 - Spring 2016  </a:t>
            </a:r>
            <a:r>
              <a:rPr lang="en-US" sz="1300" b="1" i="1" dirty="0"/>
              <a:t>Adoption Phase:  </a:t>
            </a:r>
            <a:r>
              <a:rPr lang="en-US" sz="1300" dirty="0"/>
              <a:t>IMPLEMENTATION  </a:t>
            </a:r>
            <a:r>
              <a:rPr lang="en-US" sz="1300" b="1" i="1" dirty="0"/>
              <a:t>Target Audience:  </a:t>
            </a:r>
            <a:r>
              <a:rPr lang="en-US" sz="1300" dirty="0"/>
              <a:t>All Stakeholders (except laggards)</a:t>
            </a:r>
          </a:p>
          <a:p>
            <a:pPr rtl="0" eaLnBrk="1" fontAlgn="ctr" latinLnBrk="0" hangingPunct="1"/>
            <a:r>
              <a:rPr lang="en-US" sz="1300" b="1" i="1" dirty="0"/>
              <a:t>Description:  </a:t>
            </a:r>
            <a:r>
              <a:rPr lang="en-US" sz="1300" dirty="0"/>
              <a:t>Department-wide GBL program implementation will begin.</a:t>
            </a:r>
          </a:p>
          <a:p>
            <a:endParaRPr lang="en-US" b="0" dirty="0"/>
          </a:p>
        </p:txBody>
      </p:sp>
      <p:sp>
        <p:nvSpPr>
          <p:cNvPr id="4" name="Slide Number Placeholder 3"/>
          <p:cNvSpPr>
            <a:spLocks noGrp="1"/>
          </p:cNvSpPr>
          <p:nvPr>
            <p:ph type="sldNum" sz="quarter" idx="10"/>
          </p:nvPr>
        </p:nvSpPr>
        <p:spPr/>
        <p:txBody>
          <a:bodyPr/>
          <a:lstStyle/>
          <a:p>
            <a:fld id="{3E69E940-36C7-405D-A891-ED1AE68ABCD4}" type="slidenum">
              <a:rPr lang="en-US" smtClean="0"/>
              <a:t>32</a:t>
            </a:fld>
            <a:endParaRPr lang="en-US"/>
          </a:p>
        </p:txBody>
      </p:sp>
    </p:spTree>
    <p:extLst>
      <p:ext uri="{BB962C8B-B14F-4D97-AF65-F5344CB8AC3E}">
        <p14:creationId xmlns:p14="http://schemas.microsoft.com/office/powerpoint/2010/main" val="898653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300" b="1" i="1" dirty="0"/>
              <a:t>Date:  </a:t>
            </a:r>
            <a:r>
              <a:rPr lang="en-US" sz="1300" dirty="0"/>
              <a:t>2014-2016  </a:t>
            </a:r>
            <a:r>
              <a:rPr lang="en-US" sz="1300" b="1" i="1" dirty="0"/>
              <a:t>Adoption Phase:  </a:t>
            </a:r>
            <a:r>
              <a:rPr lang="en-US" sz="1300" dirty="0"/>
              <a:t>CONFIRMATION  </a:t>
            </a:r>
            <a:r>
              <a:rPr lang="en-US" sz="1300" b="1" i="1" dirty="0"/>
              <a:t>Target Audience:  </a:t>
            </a:r>
            <a:r>
              <a:rPr lang="en-US" sz="1300" dirty="0"/>
              <a:t>All Stakeholders</a:t>
            </a:r>
          </a:p>
          <a:p>
            <a:pPr rtl="0" eaLnBrk="1" fontAlgn="ctr" latinLnBrk="0" hangingPunct="1"/>
            <a:r>
              <a:rPr lang="en-US" sz="1300" b="1" i="1" dirty="0"/>
              <a:t>Description:  </a:t>
            </a:r>
            <a:r>
              <a:rPr lang="en-US" sz="1300" dirty="0"/>
              <a:t>At the conclusion of each semester of implementation, program data will be analyzed and shared with all stakeholders.</a:t>
            </a:r>
          </a:p>
          <a:p>
            <a:pPr rtl="0" eaLnBrk="1" fontAlgn="ctr" latinLnBrk="0" hangingPunct="1"/>
            <a:endParaRPr lang="en-US" sz="1300" dirty="0"/>
          </a:p>
          <a:p>
            <a:pPr rtl="0" eaLnBrk="1" fontAlgn="ctr" latinLnBrk="0" hangingPunct="1"/>
            <a:r>
              <a:rPr lang="en-US" sz="1300" b="1" i="1" dirty="0"/>
              <a:t>Date:  </a:t>
            </a:r>
            <a:r>
              <a:rPr lang="en-US" sz="1300" dirty="0"/>
              <a:t>April 2016  </a:t>
            </a:r>
            <a:r>
              <a:rPr lang="en-US" sz="1300" b="1" i="1" dirty="0"/>
              <a:t>Adoption Phase:  </a:t>
            </a:r>
            <a:r>
              <a:rPr lang="en-US" sz="1300" dirty="0"/>
              <a:t>CONFIRMATION &amp; DECISION  </a:t>
            </a:r>
            <a:r>
              <a:rPr lang="en-US" sz="1300" b="1" i="1" dirty="0"/>
              <a:t>Target Audience:  </a:t>
            </a:r>
            <a:r>
              <a:rPr lang="en-US" sz="1300" dirty="0"/>
              <a:t>All Stakeholders</a:t>
            </a:r>
          </a:p>
          <a:p>
            <a:pPr rtl="0" eaLnBrk="1" fontAlgn="ctr" latinLnBrk="0" hangingPunct="1"/>
            <a:r>
              <a:rPr lang="en-US" sz="1300" b="1" i="1" dirty="0"/>
              <a:t>Description:  </a:t>
            </a:r>
            <a:r>
              <a:rPr lang="en-US" sz="1300" dirty="0"/>
              <a:t>Full GBL program evaluation and review will be conducted and continuance decisions will be made.</a:t>
            </a:r>
          </a:p>
          <a:p>
            <a:pPr rtl="0" eaLnBrk="1" fontAlgn="ctr" latinLnBrk="0" hangingPunct="1"/>
            <a:endParaRPr lang="en-US" sz="1300" dirty="0"/>
          </a:p>
          <a:p>
            <a:pPr rtl="0" eaLnBrk="1" fontAlgn="ctr" latinLnBrk="0" hangingPunct="1"/>
            <a:r>
              <a:rPr lang="en-US" sz="1300" b="1" i="1" dirty="0"/>
              <a:t>Date:  </a:t>
            </a:r>
            <a:r>
              <a:rPr lang="en-US" sz="1300" dirty="0"/>
              <a:t>Post April 2016  </a:t>
            </a:r>
            <a:r>
              <a:rPr lang="en-US" sz="1300" b="1" i="1" dirty="0"/>
              <a:t>Adoption Phase:  </a:t>
            </a:r>
            <a:r>
              <a:rPr lang="en-US" sz="1300" dirty="0"/>
              <a:t>IMPLEMENTATION  </a:t>
            </a:r>
            <a:r>
              <a:rPr lang="en-US" sz="1300" b="1" i="1" dirty="0"/>
              <a:t>Target Audience:  </a:t>
            </a:r>
            <a:r>
              <a:rPr lang="en-US" sz="1300" dirty="0"/>
              <a:t>Laggards</a:t>
            </a:r>
          </a:p>
          <a:p>
            <a:pPr rtl="0" eaLnBrk="1" fontAlgn="ctr" latinLnBrk="0" hangingPunct="1"/>
            <a:r>
              <a:rPr lang="en-US" sz="1300" b="1" i="1" dirty="0"/>
              <a:t>Description:  </a:t>
            </a:r>
            <a:r>
              <a:rPr lang="en-US" sz="1300" dirty="0"/>
              <a:t>At this point, laggards will be required to begin using the GBL program dependent upon the continuance decision.</a:t>
            </a:r>
          </a:p>
          <a:p>
            <a:endParaRPr lang="en-US" b="0" dirty="0"/>
          </a:p>
        </p:txBody>
      </p:sp>
      <p:sp>
        <p:nvSpPr>
          <p:cNvPr id="4" name="Slide Number Placeholder 3"/>
          <p:cNvSpPr>
            <a:spLocks noGrp="1"/>
          </p:cNvSpPr>
          <p:nvPr>
            <p:ph type="sldNum" sz="quarter" idx="10"/>
          </p:nvPr>
        </p:nvSpPr>
        <p:spPr/>
        <p:txBody>
          <a:bodyPr/>
          <a:lstStyle/>
          <a:p>
            <a:fld id="{3E69E940-36C7-405D-A891-ED1AE68ABCD4}" type="slidenum">
              <a:rPr lang="en-US" smtClean="0"/>
              <a:t>33</a:t>
            </a:fld>
            <a:endParaRPr lang="en-US"/>
          </a:p>
        </p:txBody>
      </p:sp>
    </p:spTree>
    <p:extLst>
      <p:ext uri="{BB962C8B-B14F-4D97-AF65-F5344CB8AC3E}">
        <p14:creationId xmlns:p14="http://schemas.microsoft.com/office/powerpoint/2010/main" val="898653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choice today to adopt and implement the proposed game-based</a:t>
            </a:r>
            <a:r>
              <a:rPr lang="en-US" baseline="0" dirty="0" smtClean="0"/>
              <a:t> learning program will have a far-reaching impact far beyond the walls of our institution.  Students will take their unforgettable experiences with them to future homes, businesses, and communities, and they will show the world that they will not back down from a challenge.  They will tackle problems head-on and will work successfully with a global network of colleagues to find creative, innovative solutions.  They will also pass on the respect they have gained for people of all walks life and will integrate multicultural perspectives into everything they do.</a:t>
            </a:r>
          </a:p>
          <a:p>
            <a:endParaRPr lang="en-US" baseline="0" dirty="0" smtClean="0"/>
          </a:p>
          <a:p>
            <a:r>
              <a:rPr lang="en-US" i="1" baseline="0" dirty="0" smtClean="0"/>
              <a:t>(click)</a:t>
            </a:r>
          </a:p>
          <a:p>
            <a:endParaRPr lang="en-US" baseline="0" dirty="0" smtClean="0"/>
          </a:p>
          <a:p>
            <a:r>
              <a:rPr lang="en-US" baseline="0" dirty="0" smtClean="0"/>
              <a:t>The train of educational innovation and change is here.  Let’s choose to climb onboard and begin our journey to a bright future filled with engagement, imagination, and endless wonder…</a:t>
            </a:r>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34</a:t>
            </a:fld>
            <a:endParaRPr lang="en-US"/>
          </a:p>
        </p:txBody>
      </p:sp>
    </p:spTree>
    <p:extLst>
      <p:ext uri="{BB962C8B-B14F-4D97-AF65-F5344CB8AC3E}">
        <p14:creationId xmlns:p14="http://schemas.microsoft.com/office/powerpoint/2010/main" val="105641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time for action is NOW!</a:t>
            </a:r>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35</a:t>
            </a:fld>
            <a:endParaRPr lang="en-US"/>
          </a:p>
        </p:txBody>
      </p:sp>
    </p:spTree>
    <p:extLst>
      <p:ext uri="{BB962C8B-B14F-4D97-AF65-F5344CB8AC3E}">
        <p14:creationId xmlns:p14="http://schemas.microsoft.com/office/powerpoint/2010/main" val="105641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69E940-36C7-405D-A891-ED1AE68ABCD4}" type="slidenum">
              <a:rPr lang="en-US" smtClean="0"/>
              <a:t>36</a:t>
            </a:fld>
            <a:endParaRPr lang="en-US"/>
          </a:p>
        </p:txBody>
      </p:sp>
    </p:spTree>
    <p:extLst>
      <p:ext uri="{BB962C8B-B14F-4D97-AF65-F5344CB8AC3E}">
        <p14:creationId xmlns:p14="http://schemas.microsoft.com/office/powerpoint/2010/main" val="2537268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69E940-36C7-405D-A891-ED1AE68ABCD4}" type="slidenum">
              <a:rPr lang="en-US" smtClean="0"/>
              <a:t>37</a:t>
            </a:fld>
            <a:endParaRPr lang="en-US"/>
          </a:p>
        </p:txBody>
      </p:sp>
    </p:spTree>
    <p:extLst>
      <p:ext uri="{BB962C8B-B14F-4D97-AF65-F5344CB8AC3E}">
        <p14:creationId xmlns:p14="http://schemas.microsoft.com/office/powerpoint/2010/main" val="41558269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69E940-36C7-405D-A891-ED1AE68ABCD4}" type="slidenum">
              <a:rPr lang="en-US" smtClean="0"/>
              <a:t>38</a:t>
            </a:fld>
            <a:endParaRPr lang="en-US"/>
          </a:p>
        </p:txBody>
      </p:sp>
    </p:spTree>
    <p:extLst>
      <p:ext uri="{BB962C8B-B14F-4D97-AF65-F5344CB8AC3E}">
        <p14:creationId xmlns:p14="http://schemas.microsoft.com/office/powerpoint/2010/main" val="17325613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69E940-36C7-405D-A891-ED1AE68ABCD4}" type="slidenum">
              <a:rPr lang="en-US" smtClean="0"/>
              <a:t>39</a:t>
            </a:fld>
            <a:endParaRPr lang="en-US"/>
          </a:p>
        </p:txBody>
      </p:sp>
    </p:spTree>
    <p:extLst>
      <p:ext uri="{BB962C8B-B14F-4D97-AF65-F5344CB8AC3E}">
        <p14:creationId xmlns:p14="http://schemas.microsoft.com/office/powerpoint/2010/main" val="368080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Old teaching tools are becoming less effective at reaching today’s students (</a:t>
            </a:r>
            <a:r>
              <a:rPr lang="en-US" baseline="0" dirty="0" err="1" smtClean="0"/>
              <a:t>Prensky</a:t>
            </a:r>
            <a:r>
              <a:rPr lang="en-US" baseline="0" dirty="0" smtClean="0"/>
              <a:t>, 2001).  </a:t>
            </a:r>
          </a:p>
          <a:p>
            <a:endParaRPr lang="en-US" baseline="0" dirty="0" smtClean="0"/>
          </a:p>
          <a:p>
            <a:pPr defTabSz="966612">
              <a:defRPr/>
            </a:pPr>
            <a:r>
              <a:rPr lang="en-US" i="1" baseline="0" dirty="0" smtClean="0"/>
              <a:t>(click) </a:t>
            </a:r>
            <a:endParaRPr lang="en-US" baseline="0" dirty="0" smtClean="0"/>
          </a:p>
          <a:p>
            <a:endParaRPr lang="en-US" baseline="0" dirty="0" smtClean="0"/>
          </a:p>
          <a:p>
            <a:r>
              <a:rPr lang="en-US" baseline="0" dirty="0" smtClean="0"/>
              <a:t>In order to truly immerse the students in the modern educational experience, radical innovations are imperative (</a:t>
            </a:r>
            <a:r>
              <a:rPr lang="en-US" baseline="0" dirty="0" err="1" smtClean="0"/>
              <a:t>Prensky</a:t>
            </a:r>
            <a:r>
              <a:rPr lang="en-US" baseline="0" dirty="0" smtClean="0"/>
              <a:t>, 2001).  Students need to experience learning at a whole new level.  </a:t>
            </a:r>
          </a:p>
          <a:p>
            <a:endParaRPr lang="en-US" baseline="0" dirty="0" smtClean="0"/>
          </a:p>
          <a:p>
            <a:r>
              <a:rPr lang="en-US" i="1" baseline="0" dirty="0" smtClean="0"/>
              <a:t>(Click)</a:t>
            </a:r>
          </a:p>
          <a:p>
            <a:endParaRPr lang="en-US" baseline="0" dirty="0" smtClean="0"/>
          </a:p>
          <a:p>
            <a:r>
              <a:rPr lang="en-US" baseline="0" dirty="0" smtClean="0"/>
              <a:t>Picture an environment where each student becomes entranced in a personalized learning experience where they control the outcome.</a:t>
            </a:r>
          </a:p>
          <a:p>
            <a:endParaRPr lang="en-US" baseline="0" dirty="0" smtClean="0"/>
          </a:p>
          <a:p>
            <a:r>
              <a:rPr lang="en-US" baseline="0" dirty="0" smtClean="0"/>
              <a:t>Is this type of immersive experience even possible?  The answer is </a:t>
            </a:r>
            <a:r>
              <a:rPr lang="en-US" i="1" baseline="0" dirty="0" smtClean="0"/>
              <a:t>(click) </a:t>
            </a:r>
            <a:r>
              <a:rPr lang="en-US" baseline="0" dirty="0" smtClean="0"/>
              <a:t>…  “YES!  Of course it’s possible!” </a:t>
            </a:r>
          </a:p>
          <a:p>
            <a:endParaRPr lang="en-US" baseline="0" dirty="0" smtClean="0"/>
          </a:p>
          <a:p>
            <a:r>
              <a:rPr lang="en-US" baseline="0" dirty="0" smtClean="0"/>
              <a:t>But the question is “how can we bring these experiences into our classrooms?”.</a:t>
            </a:r>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4</a:t>
            </a:fld>
            <a:endParaRPr lang="en-US"/>
          </a:p>
        </p:txBody>
      </p:sp>
    </p:spTree>
    <p:extLst>
      <p:ext uri="{BB962C8B-B14F-4D97-AF65-F5344CB8AC3E}">
        <p14:creationId xmlns:p14="http://schemas.microsoft.com/office/powerpoint/2010/main" val="5778851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69E940-36C7-405D-A891-ED1AE68ABCD4}" type="slidenum">
              <a:rPr lang="en-US" smtClean="0"/>
              <a:t>40</a:t>
            </a:fld>
            <a:endParaRPr lang="en-US"/>
          </a:p>
        </p:txBody>
      </p:sp>
    </p:spTree>
    <p:extLst>
      <p:ext uri="{BB962C8B-B14F-4D97-AF65-F5344CB8AC3E}">
        <p14:creationId xmlns:p14="http://schemas.microsoft.com/office/powerpoint/2010/main" val="3680803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69E940-36C7-405D-A891-ED1AE68ABCD4}" type="slidenum">
              <a:rPr lang="en-US" smtClean="0"/>
              <a:t>41</a:t>
            </a:fld>
            <a:endParaRPr lang="en-US"/>
          </a:p>
        </p:txBody>
      </p:sp>
    </p:spTree>
    <p:extLst>
      <p:ext uri="{BB962C8B-B14F-4D97-AF65-F5344CB8AC3E}">
        <p14:creationId xmlns:p14="http://schemas.microsoft.com/office/powerpoint/2010/main" val="33836199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69E940-36C7-405D-A891-ED1AE68ABCD4}" type="slidenum">
              <a:rPr lang="en-US" smtClean="0"/>
              <a:t>42</a:t>
            </a:fld>
            <a:endParaRPr lang="en-US"/>
          </a:p>
        </p:txBody>
      </p:sp>
    </p:spTree>
    <p:extLst>
      <p:ext uri="{BB962C8B-B14F-4D97-AF65-F5344CB8AC3E}">
        <p14:creationId xmlns:p14="http://schemas.microsoft.com/office/powerpoint/2010/main" val="7639551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69E940-36C7-405D-A891-ED1AE68ABCD4}" type="slidenum">
              <a:rPr lang="en-US" smtClean="0"/>
              <a:t>43</a:t>
            </a:fld>
            <a:endParaRPr lang="en-US"/>
          </a:p>
        </p:txBody>
      </p:sp>
    </p:spTree>
    <p:extLst>
      <p:ext uri="{BB962C8B-B14F-4D97-AF65-F5344CB8AC3E}">
        <p14:creationId xmlns:p14="http://schemas.microsoft.com/office/powerpoint/2010/main" val="15087712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69E940-36C7-405D-A891-ED1AE68ABCD4}" type="slidenum">
              <a:rPr lang="en-US" smtClean="0"/>
              <a:t>44</a:t>
            </a:fld>
            <a:endParaRPr lang="en-US"/>
          </a:p>
        </p:txBody>
      </p:sp>
    </p:spTree>
    <p:extLst>
      <p:ext uri="{BB962C8B-B14F-4D97-AF65-F5344CB8AC3E}">
        <p14:creationId xmlns:p14="http://schemas.microsoft.com/office/powerpoint/2010/main" val="15087712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69E940-36C7-405D-A891-ED1AE68ABCD4}" type="slidenum">
              <a:rPr lang="en-US" smtClean="0"/>
              <a:t>45</a:t>
            </a:fld>
            <a:endParaRPr lang="en-US"/>
          </a:p>
        </p:txBody>
      </p:sp>
    </p:spTree>
    <p:extLst>
      <p:ext uri="{BB962C8B-B14F-4D97-AF65-F5344CB8AC3E}">
        <p14:creationId xmlns:p14="http://schemas.microsoft.com/office/powerpoint/2010/main" val="15087712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69E940-36C7-405D-A891-ED1AE68ABCD4}" type="slidenum">
              <a:rPr lang="en-US" smtClean="0"/>
              <a:t>46</a:t>
            </a:fld>
            <a:endParaRPr lang="en-US"/>
          </a:p>
        </p:txBody>
      </p:sp>
    </p:spTree>
    <p:extLst>
      <p:ext uri="{BB962C8B-B14F-4D97-AF65-F5344CB8AC3E}">
        <p14:creationId xmlns:p14="http://schemas.microsoft.com/office/powerpoint/2010/main" val="1508771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Games</a:t>
            </a:r>
            <a:r>
              <a:rPr lang="en-US" b="0" i="0" baseline="0" dirty="0" smtClean="0"/>
              <a:t> are the answer!  Can you imagine students getting home from school and rushing to do their homework because they are so excited to continue the adventures they began at school?!  This is the future of education!</a:t>
            </a:r>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5</a:t>
            </a:fld>
            <a:endParaRPr lang="en-US"/>
          </a:p>
        </p:txBody>
      </p:sp>
    </p:spTree>
    <p:extLst>
      <p:ext uri="{BB962C8B-B14F-4D97-AF65-F5344CB8AC3E}">
        <p14:creationId xmlns:p14="http://schemas.microsoft.com/office/powerpoint/2010/main" val="874731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education industry would be wise to harness the power of gaming to engage, enlighten, and excite students.  </a:t>
            </a:r>
          </a:p>
          <a:p>
            <a:endParaRPr lang="en-US" baseline="0" dirty="0" smtClean="0"/>
          </a:p>
          <a:p>
            <a:r>
              <a:rPr lang="en-US" i="1" baseline="0" dirty="0" smtClean="0"/>
              <a:t>(Click)</a:t>
            </a:r>
            <a:r>
              <a:rPr lang="en-US" baseline="0" dirty="0" smtClean="0"/>
              <a:t> Game-based learning is the key to transforming education in this way.</a:t>
            </a:r>
          </a:p>
          <a:p>
            <a:endParaRPr lang="en-US" baseline="0" dirty="0" smtClean="0"/>
          </a:p>
          <a:p>
            <a:r>
              <a:rPr lang="en-US" baseline="0" dirty="0" smtClean="0"/>
              <a:t>Game-based learning is centered around the utilization of commercial, educational, and simulation games in order to engage learners and to achieve specific learning outcomes.  To effectively implement game-based learning, we must understand that games, in general, </a:t>
            </a:r>
          </a:p>
          <a:p>
            <a:endParaRPr lang="en-US" baseline="0" dirty="0" smtClean="0"/>
          </a:p>
          <a:p>
            <a:r>
              <a:rPr lang="en-US" baseline="0" dirty="0" smtClean="0"/>
              <a:t>(</a:t>
            </a:r>
            <a:r>
              <a:rPr lang="en-US" i="1" baseline="0" dirty="0" smtClean="0"/>
              <a:t>click) </a:t>
            </a:r>
            <a:r>
              <a:rPr lang="en-US" baseline="0" dirty="0" smtClean="0"/>
              <a:t>are fundamentally about learning (Bouchard, 2011).  Typically, the gamers dedicate their efforts to learn about the virtual world, rules, and interactions inherent with the given game.  However, if educators can design equally engaging virtual worlds where the rules and interactions require the use of important content knowledge to solve real-world problems, the classroom will be forever changed as will the students’ views of education.  </a:t>
            </a:r>
          </a:p>
        </p:txBody>
      </p:sp>
      <p:sp>
        <p:nvSpPr>
          <p:cNvPr id="4" name="Slide Number Placeholder 3"/>
          <p:cNvSpPr>
            <a:spLocks noGrp="1"/>
          </p:cNvSpPr>
          <p:nvPr>
            <p:ph type="sldNum" sz="quarter" idx="10"/>
          </p:nvPr>
        </p:nvSpPr>
        <p:spPr/>
        <p:txBody>
          <a:bodyPr/>
          <a:lstStyle/>
          <a:p>
            <a:fld id="{3E69E940-36C7-405D-A891-ED1AE68ABCD4}" type="slidenum">
              <a:rPr lang="en-US" smtClean="0"/>
              <a:t>6</a:t>
            </a:fld>
            <a:endParaRPr lang="en-US"/>
          </a:p>
        </p:txBody>
      </p:sp>
    </p:spTree>
    <p:extLst>
      <p:ext uri="{BB962C8B-B14F-4D97-AF65-F5344CB8AC3E}">
        <p14:creationId xmlns:p14="http://schemas.microsoft.com/office/powerpoint/2010/main" val="3213221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the following slides, I will describe </a:t>
            </a:r>
            <a:r>
              <a:rPr lang="en-US" i="1" baseline="0" dirty="0" smtClean="0"/>
              <a:t>(click) </a:t>
            </a:r>
            <a:r>
              <a:rPr lang="en-US" baseline="0" dirty="0" smtClean="0"/>
              <a:t>why gaming is such an excellent tool for active engagement in the classroom, </a:t>
            </a:r>
            <a:r>
              <a:rPr lang="en-US" i="1" baseline="0" dirty="0" smtClean="0"/>
              <a:t>(click) </a:t>
            </a:r>
            <a:r>
              <a:rPr lang="en-US" baseline="0" dirty="0" smtClean="0"/>
              <a:t>what key concerns must be addressed for effective implementation of GBL, </a:t>
            </a:r>
            <a:r>
              <a:rPr lang="en-US" i="1" baseline="0" dirty="0" smtClean="0"/>
              <a:t>(click) </a:t>
            </a:r>
            <a:r>
              <a:rPr lang="en-US" baseline="0" dirty="0" smtClean="0"/>
              <a:t> and how our implementation of GBL will be most successfully executed.</a:t>
            </a:r>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7</a:t>
            </a:fld>
            <a:endParaRPr lang="en-US"/>
          </a:p>
        </p:txBody>
      </p:sp>
    </p:spTree>
    <p:extLst>
      <p:ext uri="{BB962C8B-B14F-4D97-AF65-F5344CB8AC3E}">
        <p14:creationId xmlns:p14="http://schemas.microsoft.com/office/powerpoint/2010/main" val="3213221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very humble beginnings,</a:t>
            </a:r>
            <a:r>
              <a:rPr lang="en-US" baseline="0" dirty="0" smtClean="0"/>
              <a:t> inspired innovators have designed games which were truly magical as they transported the gamer into worlds filled with imagination and wonder.  In the 1970s and 1980s, the first of these games appeared on gaming systems by companies like Atari, Nintendo, and Sega.  Popular arcade games like Pac-Man, Donkey Kong, and Space Invaders captivated global audiences.  As technology advanced, these systems were updated or replaced with even more powerful systems which in turn gave birth to gaming icons like Mario, Sonic the Hedgehog, and Link.  </a:t>
            </a:r>
          </a:p>
          <a:p>
            <a:endParaRPr lang="en-US" baseline="0" dirty="0" smtClean="0"/>
          </a:p>
          <a:p>
            <a:r>
              <a:rPr lang="en-US" baseline="0" dirty="0" smtClean="0"/>
              <a:t>Then handheld gaming systems further revolutionized the gaming experience by adding portability.  In more recent years gaming systems have even been incorporating motion sensitive interfaces to further engage players in incredible virtual worlds.  Today the possibilities for harnessing the power of these games are truly endless. </a:t>
            </a:r>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8</a:t>
            </a:fld>
            <a:endParaRPr lang="en-US"/>
          </a:p>
        </p:txBody>
      </p:sp>
    </p:spTree>
    <p:extLst>
      <p:ext uri="{BB962C8B-B14F-4D97-AF65-F5344CB8AC3E}">
        <p14:creationId xmlns:p14="http://schemas.microsoft.com/office/powerpoint/2010/main" val="60360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video games and the requisite technology have advanced, their sales and use have been growing exponentially for the past decade.  In fact gaming has reached critical mass in our global society.  According to Rogers (2003), this means that the innovation has been adopted by enough individuals so that further adoption is self-sustaining.   </a:t>
            </a:r>
            <a:endParaRPr lang="en-US" dirty="0"/>
          </a:p>
        </p:txBody>
      </p:sp>
      <p:sp>
        <p:nvSpPr>
          <p:cNvPr id="4" name="Slide Number Placeholder 3"/>
          <p:cNvSpPr>
            <a:spLocks noGrp="1"/>
          </p:cNvSpPr>
          <p:nvPr>
            <p:ph type="sldNum" sz="quarter" idx="10"/>
          </p:nvPr>
        </p:nvSpPr>
        <p:spPr/>
        <p:txBody>
          <a:bodyPr/>
          <a:lstStyle/>
          <a:p>
            <a:fld id="{3E69E940-36C7-405D-A891-ED1AE68ABCD4}" type="slidenum">
              <a:rPr lang="en-US" smtClean="0"/>
              <a:t>9</a:t>
            </a:fld>
            <a:endParaRPr lang="en-US"/>
          </a:p>
        </p:txBody>
      </p:sp>
    </p:spTree>
    <p:extLst>
      <p:ext uri="{BB962C8B-B14F-4D97-AF65-F5344CB8AC3E}">
        <p14:creationId xmlns:p14="http://schemas.microsoft.com/office/powerpoint/2010/main" val="15690645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1.png"/><Relationship Id="rId1" Type="http://schemas.microsoft.com/office/2007/relationships/media" Target="../media/media1.wmv"/><Relationship Id="rId2" Type="http://schemas.openxmlformats.org/officeDocument/2006/relationships/video" Target="../media/media1.wmv"/></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1.png"/><Relationship Id="rId1" Type="http://schemas.microsoft.com/office/2007/relationships/media" Target="../media/media1.wmv"/><Relationship Id="rId2" Type="http://schemas.openxmlformats.org/officeDocument/2006/relationships/video" Target="../media/media1.wm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climbing_emission_lg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2205"/>
          <a:stretch/>
        </p:blipFill>
        <p:spPr>
          <a:xfrm>
            <a:off x="0" y="0"/>
            <a:ext cx="9144000" cy="3860800"/>
          </a:xfrm>
          <a:prstGeom prst="rect">
            <a:avLst/>
          </a:prstGeom>
          <a:effectLst>
            <a:reflection blurRad="6350" stA="50000" endA="300" endPos="55000" dir="5400000" sy="-100000" algn="bl" rotWithShape="0"/>
          </a:effectLst>
        </p:spPr>
      </p:pic>
      <p:sp>
        <p:nvSpPr>
          <p:cNvPr id="2" name="Title 1"/>
          <p:cNvSpPr>
            <a:spLocks noGrp="1"/>
          </p:cNvSpPr>
          <p:nvPr>
            <p:ph type="ctrTitle"/>
          </p:nvPr>
        </p:nvSpPr>
        <p:spPr>
          <a:xfrm>
            <a:off x="685800" y="4063314"/>
            <a:ext cx="7772400" cy="1143000"/>
          </a:xfrm>
        </p:spPr>
        <p:txBody>
          <a:bodyPr/>
          <a:lstStyle>
            <a:lvl1pPr algn="ctr">
              <a:defRPr>
                <a:solidFill>
                  <a:schemeClr val="tx2">
                    <a:lumMod val="50000"/>
                  </a:schemeClr>
                </a:solidFill>
                <a:effectLst>
                  <a:reflection blurRad="6350" stA="25000" endPos="45500" dir="5400000" sy="-100000" algn="bl" rotWithShape="0"/>
                </a:effectLst>
              </a:defRPr>
            </a:lvl1pPr>
          </a:lstStyle>
          <a:p>
            <a:r>
              <a:rPr lang="en-US" smtClean="0"/>
              <a:t>Click to edit Master title style</a:t>
            </a:r>
            <a:endParaRPr lang="en-US"/>
          </a:p>
        </p:txBody>
      </p:sp>
      <p:sp>
        <p:nvSpPr>
          <p:cNvPr id="3" name="Subtitle 2"/>
          <p:cNvSpPr>
            <a:spLocks noGrp="1"/>
          </p:cNvSpPr>
          <p:nvPr>
            <p:ph type="subTitle" idx="1"/>
          </p:nvPr>
        </p:nvSpPr>
        <p:spPr>
          <a:xfrm>
            <a:off x="1371600" y="5206314"/>
            <a:ext cx="6400800" cy="1143000"/>
          </a:xfrm>
        </p:spPr>
        <p:txBody>
          <a:bodyPr/>
          <a:lstStyle>
            <a:lvl1pPr marL="0" indent="0" algn="ctr">
              <a:buNone/>
              <a:defRPr>
                <a:solidFill>
                  <a:schemeClr val="tx2">
                    <a:lumMod val="50000"/>
                  </a:schemeClr>
                </a:solidFill>
                <a:effectLst>
                  <a:reflection blurRad="6350" stA="250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5AC8A2-C63C-49A4-89E9-2E4420D2ECA8}" type="datetimeFigureOut">
              <a:rPr lang="en-US" smtClean="0"/>
              <a:t>2/16/13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extLst>
      <p:ext uri="{BB962C8B-B14F-4D97-AF65-F5344CB8AC3E}">
        <p14:creationId xmlns:p14="http://schemas.microsoft.com/office/powerpoint/2010/main" val="3035028169"/>
      </p:ext>
    </p:extLst>
  </p:cSld>
  <p:clrMapOvr>
    <a:masterClrMapping/>
  </p:clrMapOvr>
  <mc:AlternateContent xmlns:mc="http://schemas.openxmlformats.org/markup-compatibility/2006" xmlns:p14="http://schemas.microsoft.com/office/powerpoint/2010/main">
    <mc:Choice Requires="p14">
      <p:transition spd="slow" advTm="13050">
        <p14:prism/>
      </p:transition>
    </mc:Choice>
    <mc:Fallback xmlns="">
      <p:transition spd="slow" advTm="1305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2">
                    <a:lumMod val="5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5AC8A2-C63C-49A4-89E9-2E4420D2ECA8}" type="datetimeFigureOut">
              <a:rPr lang="en-US" smtClean="0"/>
              <a:t>2/16/13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7E049-B585-4EE6-96C0-EEB30EAA14FD}" type="slidenum">
              <a:rPr lang="en-US" smtClean="0"/>
              <a:t>‹#›</a:t>
            </a:fld>
            <a:endParaRPr lang="en-US"/>
          </a:p>
        </p:txBody>
      </p:sp>
    </p:spTree>
    <p:extLst>
      <p:ext uri="{BB962C8B-B14F-4D97-AF65-F5344CB8AC3E}">
        <p14:creationId xmlns:p14="http://schemas.microsoft.com/office/powerpoint/2010/main" val="2707847835"/>
      </p:ext>
    </p:extLst>
  </p:cSld>
  <p:clrMapOvr>
    <a:masterClrMapping/>
  </p:clrMapOvr>
  <mc:AlternateContent xmlns:mc="http://schemas.openxmlformats.org/markup-compatibility/2006" xmlns:p14="http://schemas.microsoft.com/office/powerpoint/2010/main">
    <mc:Choice Requires="p14">
      <p:transition spd="slow" advTm="13050">
        <p14:prism/>
      </p:transition>
    </mc:Choice>
    <mc:Fallback xmlns="">
      <p:transition spd="slow" advTm="13050">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5AC8A2-C63C-49A4-89E9-2E4420D2ECA8}" type="datetimeFigureOut">
              <a:rPr lang="en-US" smtClean="0"/>
              <a:t>2/16/13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extLst>
      <p:ext uri="{BB962C8B-B14F-4D97-AF65-F5344CB8AC3E}">
        <p14:creationId xmlns:p14="http://schemas.microsoft.com/office/powerpoint/2010/main" val="4059983185"/>
      </p:ext>
    </p:extLst>
  </p:cSld>
  <p:clrMapOvr>
    <a:masterClrMapping/>
  </p:clrMapOvr>
  <mc:AlternateContent xmlns:mc="http://schemas.openxmlformats.org/markup-compatibility/2006" xmlns:p14="http://schemas.microsoft.com/office/powerpoint/2010/main">
    <mc:Choice Requires="p14">
      <p:transition spd="slow" advTm="13050">
        <p14:prism/>
      </p:transition>
    </mc:Choice>
    <mc:Fallback xmlns="">
      <p:transition spd="slow" advTm="13050">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1371600"/>
            <a:ext cx="1524000" cy="4953000"/>
          </a:xfrm>
        </p:spPr>
        <p:txBody>
          <a:bodyPr vert="eaVert"/>
          <a:lstStyle>
            <a:lvl1pPr>
              <a:defRPr>
                <a:solidFill>
                  <a:schemeClr val="tx2">
                    <a:lumMod val="50000"/>
                  </a:schemeClr>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371600"/>
            <a:ext cx="67056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5AC8A2-C63C-49A4-89E9-2E4420D2ECA8}" type="datetimeFigureOut">
              <a:rPr lang="en-US" smtClean="0"/>
              <a:t>2/16/13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extLst>
      <p:ext uri="{BB962C8B-B14F-4D97-AF65-F5344CB8AC3E}">
        <p14:creationId xmlns:p14="http://schemas.microsoft.com/office/powerpoint/2010/main" val="93499"/>
      </p:ext>
    </p:extLst>
  </p:cSld>
  <p:clrMapOvr>
    <a:masterClrMapping/>
  </p:clrMapOvr>
  <mc:AlternateContent xmlns:mc="http://schemas.openxmlformats.org/markup-compatibility/2006" xmlns:p14="http://schemas.microsoft.com/office/powerpoint/2010/main">
    <mc:Choice Requires="p14">
      <p:transition spd="slow" advTm="13050">
        <p14:prism/>
      </p:transition>
    </mc:Choice>
    <mc:Fallback xmlns="">
      <p:transition spd="slow" advTm="13050">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2041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advTm="13050">
        <p14:prism/>
      </p:transition>
    </mc:Choice>
    <mc:Fallback xmlns="">
      <p:transition spd="slow" advTm="13050">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lvl1pPr algn="l">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5AC8A2-C63C-49A4-89E9-2E4420D2ECA8}" type="datetimeFigureOut">
              <a:rPr lang="en-US" smtClean="0"/>
              <a:t>2/16/13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extLst>
      <p:ext uri="{BB962C8B-B14F-4D97-AF65-F5344CB8AC3E}">
        <p14:creationId xmlns:p14="http://schemas.microsoft.com/office/powerpoint/2010/main" val="3146514654"/>
      </p:ext>
    </p:extLst>
  </p:cSld>
  <p:clrMapOvr>
    <a:masterClrMapping/>
  </p:clrMapOvr>
  <mc:AlternateContent xmlns:mc="http://schemas.openxmlformats.org/markup-compatibility/2006" xmlns:p14="http://schemas.microsoft.com/office/powerpoint/2010/main">
    <mc:Choice Requires="p14">
      <p:transition spd="slow" advTm="13050">
        <p14:prism/>
      </p:transition>
    </mc:Choice>
    <mc:Fallback xmlns="">
      <p:transition spd="slow" advTm="13050">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climbing_emission_lg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60456" b="20219"/>
          <a:stretch/>
        </p:blipFill>
        <p:spPr>
          <a:xfrm>
            <a:off x="0" y="0"/>
            <a:ext cx="9144000" cy="1290918"/>
          </a:xfrm>
          <a:prstGeom prst="rect">
            <a:avLst/>
          </a:prstGeom>
          <a:effectLst>
            <a:reflection blurRad="6350" stA="15000" endPos="75000" dir="5400000" sy="-100000" algn="bl" rotWithShape="0"/>
          </a:effectLst>
        </p:spPr>
      </p:pic>
      <p:sp>
        <p:nvSpPr>
          <p:cNvPr id="2" name="Title 1"/>
          <p:cNvSpPr>
            <a:spLocks noGrp="1"/>
          </p:cNvSpPr>
          <p:nvPr>
            <p:ph type="title"/>
          </p:nvPr>
        </p:nvSpPr>
        <p:spPr>
          <a:xfrm>
            <a:off x="457200" y="76200"/>
            <a:ext cx="8229600" cy="1143000"/>
          </a:xfrm>
        </p:spPr>
        <p:txBody>
          <a:bodyPr/>
          <a:lstStyle>
            <a:lvl1pPr algn="l">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5AC8A2-C63C-49A4-89E9-2E4420D2ECA8}" type="datetimeFigureOut">
              <a:rPr lang="en-US" smtClean="0"/>
              <a:t>2/16/13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extLst>
      <p:ext uri="{BB962C8B-B14F-4D97-AF65-F5344CB8AC3E}">
        <p14:creationId xmlns:p14="http://schemas.microsoft.com/office/powerpoint/2010/main" val="2643132284"/>
      </p:ext>
    </p:extLst>
  </p:cSld>
  <p:clrMapOvr>
    <a:masterClrMapping/>
  </p:clrMapOvr>
  <mc:AlternateContent xmlns:mc="http://schemas.openxmlformats.org/markup-compatibility/2006" xmlns:p14="http://schemas.microsoft.com/office/powerpoint/2010/main">
    <mc:Choice Requires="p14">
      <p:transition spd="slow" advTm="13050">
        <p14:prism/>
      </p:transition>
    </mc:Choice>
    <mc:Fallback xmlns="">
      <p:transition spd="slow" advTm="1305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590925"/>
            <a:ext cx="7772400" cy="1362075"/>
          </a:xfrm>
        </p:spPr>
        <p:txBody>
          <a:bodyPr anchor="t"/>
          <a:lstStyle>
            <a:lvl1pPr algn="l">
              <a:defRPr sz="4000" b="1" cap="all">
                <a:solidFill>
                  <a:schemeClr val="tx2">
                    <a:lumMod val="50000"/>
                  </a:schemeClr>
                </a:solidFill>
                <a:effectLst>
                  <a:reflection blurRad="6350" stA="25000" endPos="45500" dir="5400000" sy="-100000" algn="bl" rotWithShape="0"/>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2090738"/>
            <a:ext cx="7772400" cy="1500187"/>
          </a:xfrm>
        </p:spPr>
        <p:txBody>
          <a:bodyPr anchor="b"/>
          <a:lstStyle>
            <a:lvl1pPr marL="0" indent="0">
              <a:buNone/>
              <a:defRPr sz="2000">
                <a:solidFill>
                  <a:schemeClr val="tx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5AC8A2-C63C-49A4-89E9-2E4420D2ECA8}" type="datetimeFigureOut">
              <a:rPr lang="en-US" smtClean="0"/>
              <a:t>2/16/13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extLst>
      <p:ext uri="{BB962C8B-B14F-4D97-AF65-F5344CB8AC3E}">
        <p14:creationId xmlns:p14="http://schemas.microsoft.com/office/powerpoint/2010/main" val="1495369431"/>
      </p:ext>
    </p:extLst>
  </p:cSld>
  <p:clrMapOvr>
    <a:masterClrMapping/>
  </p:clrMapOvr>
  <mc:AlternateContent xmlns:mc="http://schemas.openxmlformats.org/markup-compatibility/2006" xmlns:p14="http://schemas.microsoft.com/office/powerpoint/2010/main">
    <mc:Choice Requires="p14">
      <p:transition spd="slow" advTm="13050">
        <p14:prism/>
      </p:transition>
    </mc:Choice>
    <mc:Fallback xmlns="">
      <p:transition spd="slow" advTm="13050">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5AC8A2-C63C-49A4-89E9-2E4420D2ECA8}" type="datetimeFigureOut">
              <a:rPr lang="en-US" smtClean="0"/>
              <a:t>2/16/13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7E049-B585-4EE6-96C0-EEB30EAA14FD}" type="slidenum">
              <a:rPr lang="en-US" smtClean="0"/>
              <a:t>‹#›</a:t>
            </a:fld>
            <a:endParaRPr lang="en-US"/>
          </a:p>
        </p:txBody>
      </p:sp>
    </p:spTree>
    <p:extLst>
      <p:ext uri="{BB962C8B-B14F-4D97-AF65-F5344CB8AC3E}">
        <p14:creationId xmlns:p14="http://schemas.microsoft.com/office/powerpoint/2010/main" val="2316800602"/>
      </p:ext>
    </p:extLst>
  </p:cSld>
  <p:clrMapOvr>
    <a:masterClrMapping/>
  </p:clrMapOvr>
  <mc:AlternateContent xmlns:mc="http://schemas.openxmlformats.org/markup-compatibility/2006" xmlns:p14="http://schemas.microsoft.com/office/powerpoint/2010/main">
    <mc:Choice Requires="p14">
      <p:transition spd="slow" advTm="13050">
        <p14:prism/>
      </p:transition>
    </mc:Choice>
    <mc:Fallback xmlns="">
      <p:transition spd="slow" advTm="13050">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71600"/>
            <a:ext cx="4040188"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71600"/>
            <a:ext cx="4041775"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5AC8A2-C63C-49A4-89E9-2E4420D2ECA8}" type="datetimeFigureOut">
              <a:rPr lang="en-US" smtClean="0"/>
              <a:t>2/16/13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C7E049-B585-4EE6-96C0-EEB30EAA14FD}" type="slidenum">
              <a:rPr lang="en-US" smtClean="0"/>
              <a:t>‹#›</a:t>
            </a:fld>
            <a:endParaRPr lang="en-US"/>
          </a:p>
        </p:txBody>
      </p:sp>
    </p:spTree>
    <p:extLst>
      <p:ext uri="{BB962C8B-B14F-4D97-AF65-F5344CB8AC3E}">
        <p14:creationId xmlns:p14="http://schemas.microsoft.com/office/powerpoint/2010/main" val="1566188953"/>
      </p:ext>
    </p:extLst>
  </p:cSld>
  <p:clrMapOvr>
    <a:masterClrMapping/>
  </p:clrMapOvr>
  <mc:AlternateContent xmlns:mc="http://schemas.openxmlformats.org/markup-compatibility/2006" xmlns:p14="http://schemas.microsoft.com/office/powerpoint/2010/main">
    <mc:Choice Requires="p14">
      <p:transition spd="slow" advTm="13050">
        <p14:prism/>
      </p:transition>
    </mc:Choice>
    <mc:Fallback xmlns="">
      <p:transition spd="slow" advTm="13050">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5AC8A2-C63C-49A4-89E9-2E4420D2ECA8}" type="datetimeFigureOut">
              <a:rPr lang="en-US" smtClean="0"/>
              <a:t>2/16/13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C7E049-B585-4EE6-96C0-EEB30EAA14FD}" type="slidenum">
              <a:rPr lang="en-US" smtClean="0"/>
              <a:t>‹#›</a:t>
            </a:fld>
            <a:endParaRPr lang="en-US"/>
          </a:p>
        </p:txBody>
      </p:sp>
    </p:spTree>
    <p:extLst>
      <p:ext uri="{BB962C8B-B14F-4D97-AF65-F5344CB8AC3E}">
        <p14:creationId xmlns:p14="http://schemas.microsoft.com/office/powerpoint/2010/main" val="249611721"/>
      </p:ext>
    </p:extLst>
  </p:cSld>
  <p:clrMapOvr>
    <a:masterClrMapping/>
  </p:clrMapOvr>
  <mc:AlternateContent xmlns:mc="http://schemas.openxmlformats.org/markup-compatibility/2006" xmlns:p14="http://schemas.microsoft.com/office/powerpoint/2010/main">
    <mc:Choice Requires="p14">
      <p:transition spd="slow" advTm="13050">
        <p14:prism/>
      </p:transition>
    </mc:Choice>
    <mc:Fallback xmlns="">
      <p:transition spd="slow" advTm="13050">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5AC8A2-C63C-49A4-89E9-2E4420D2ECA8}" type="datetimeFigureOut">
              <a:rPr lang="en-US" smtClean="0"/>
              <a:t>2/16/13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C7E049-B585-4EE6-96C0-EEB30EAA14FD}" type="slidenum">
              <a:rPr lang="en-US" smtClean="0"/>
              <a:t>‹#›</a:t>
            </a:fld>
            <a:endParaRPr lang="en-US"/>
          </a:p>
        </p:txBody>
      </p:sp>
    </p:spTree>
    <p:extLst>
      <p:ext uri="{BB962C8B-B14F-4D97-AF65-F5344CB8AC3E}">
        <p14:creationId xmlns:p14="http://schemas.microsoft.com/office/powerpoint/2010/main" val="3918988453"/>
      </p:ext>
    </p:extLst>
  </p:cSld>
  <p:clrMapOvr>
    <a:masterClrMapping/>
  </p:clrMapOvr>
  <mc:AlternateContent xmlns:mc="http://schemas.openxmlformats.org/markup-compatibility/2006" xmlns:p14="http://schemas.microsoft.com/office/powerpoint/2010/main">
    <mc:Choice Requires="p14">
      <p:transition spd="slow" advTm="13050">
        <p14:prism/>
      </p:transition>
    </mc:Choice>
    <mc:Fallback xmlns="">
      <p:transition spd="slow" advTm="13050">
        <p:fad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3008313" cy="1162050"/>
          </a:xfrm>
        </p:spPr>
        <p:txBody>
          <a:bodyPr anchor="b"/>
          <a:lstStyle>
            <a:lvl1pPr algn="l">
              <a:defRPr sz="2000" b="1">
                <a:solidFill>
                  <a:schemeClr val="tx2">
                    <a:lumMod val="5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575050" y="1371601"/>
            <a:ext cx="5111750" cy="49529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533651"/>
            <a:ext cx="3008313" cy="37909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5AC8A2-C63C-49A4-89E9-2E4420D2ECA8}" type="datetimeFigureOut">
              <a:rPr lang="en-US" smtClean="0"/>
              <a:t>2/16/13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7E049-B585-4EE6-96C0-EEB30EAA14FD}" type="slidenum">
              <a:rPr lang="en-US" smtClean="0"/>
              <a:t>‹#›</a:t>
            </a:fld>
            <a:endParaRPr lang="en-US"/>
          </a:p>
        </p:txBody>
      </p:sp>
    </p:spTree>
    <p:extLst>
      <p:ext uri="{BB962C8B-B14F-4D97-AF65-F5344CB8AC3E}">
        <p14:creationId xmlns:p14="http://schemas.microsoft.com/office/powerpoint/2010/main" val="3391290810"/>
      </p:ext>
    </p:extLst>
  </p:cSld>
  <p:clrMapOvr>
    <a:masterClrMapping/>
  </p:clrMapOvr>
  <mc:AlternateContent xmlns:mc="http://schemas.openxmlformats.org/markup-compatibility/2006" xmlns:p14="http://schemas.microsoft.com/office/powerpoint/2010/main">
    <mc:Choice Requires="p14">
      <p:transition spd="slow" advTm="13050">
        <p14:prism/>
      </p:transition>
    </mc:Choice>
    <mc:Fallback xmlns="">
      <p:transition spd="slow" advTm="13050">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microsoft.com/office/2007/relationships/media" Target="../media/media1.wmv"/><Relationship Id="rId16" Type="http://schemas.openxmlformats.org/officeDocument/2006/relationships/video" Target="../media/media1.wmv"/><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limbing_emission_lg1.wmv">
            <a:hlinkClick r:id="" action="ppaction://media"/>
          </p:cNvPr>
          <p:cNvPicPr>
            <a:picLocks noChangeAspect="1"/>
          </p:cNvPicPr>
          <p:nvPr>
            <a:videoFile r:link="rId16"/>
            <p:extLst>
              <p:ext uri="{DAA4B4D4-6D71-4841-9C94-3DE7FCFB9230}">
                <p14:media xmlns:p14="http://schemas.microsoft.com/office/powerpoint/2010/main" r:embed="rId15"/>
              </p:ext>
            </p:extLst>
          </p:nvPr>
        </p:nvPicPr>
        <p:blipFill rotWithShape="1">
          <a:blip r:embed="rId17"/>
          <a:srcRect t="60456" b="20219"/>
          <a:stretch/>
        </p:blipFill>
        <p:spPr>
          <a:xfrm>
            <a:off x="0" y="0"/>
            <a:ext cx="9144000" cy="1290918"/>
          </a:xfrm>
          <a:prstGeom prst="rect">
            <a:avLst/>
          </a:prstGeom>
          <a:effectLst>
            <a:reflection blurRad="6350" stA="50000" endA="300" endPos="55000" dir="5400000" sy="-100000" algn="bl" rotWithShape="0"/>
          </a:effectLst>
        </p:spPr>
      </p:pic>
      <p:sp>
        <p:nvSpPr>
          <p:cNvPr id="2" name="Title Placeholder 1"/>
          <p:cNvSpPr>
            <a:spLocks noGrp="1"/>
          </p:cNvSpPr>
          <p:nvPr>
            <p:ph type="title"/>
          </p:nvPr>
        </p:nvSpPr>
        <p:spPr>
          <a:xfrm>
            <a:off x="457200" y="76200"/>
            <a:ext cx="8229600" cy="107610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953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5AC8A2-C63C-49A4-89E9-2E4420D2ECA8}" type="datetimeFigureOut">
              <a:rPr lang="en-US" smtClean="0"/>
              <a:t>2/16/13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C7E049-B585-4EE6-96C0-EEB30EAA14FD}" type="slidenum">
              <a:rPr lang="en-US" smtClean="0"/>
              <a:t>‹#›</a:t>
            </a:fld>
            <a:endParaRPr lang="en-US"/>
          </a:p>
        </p:txBody>
      </p:sp>
    </p:spTree>
    <p:extLst>
      <p:ext uri="{BB962C8B-B14F-4D97-AF65-F5344CB8AC3E}">
        <p14:creationId xmlns:p14="http://schemas.microsoft.com/office/powerpoint/2010/main" val="148657576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mc:AlternateContent xmlns:mc="http://schemas.openxmlformats.org/markup-compatibility/2006" xmlns:p14="http://schemas.microsoft.com/office/powerpoint/2010/main">
    <mc:Choice Requires="p14">
      <p:transition spd="slow" advTm="13050">
        <p14:prism/>
      </p:transition>
    </mc:Choice>
    <mc:Fallback xmlns="">
      <p:transition spd="slow" advTm="1305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9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txStyles>
    <p:titleStyle>
      <a:lvl1pPr algn="l"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2.wav"/><Relationship Id="rId4" Type="http://schemas.openxmlformats.org/officeDocument/2006/relationships/slideLayout" Target="../slideLayouts/slideLayout1.xml"/><Relationship Id="rId5" Type="http://schemas.openxmlformats.org/officeDocument/2006/relationships/notesSlide" Target="../notesSlides/notesSlide1.xml"/><Relationship Id="rId6" Type="http://schemas.openxmlformats.org/officeDocument/2006/relationships/image" Target="../media/image2.jpeg"/><Relationship Id="rId7" Type="http://schemas.openxmlformats.org/officeDocument/2006/relationships/hyperlink" Target="http://www.google.com/url?sa=i&amp;rct=j&amp;q=&amp;esrc=s&amp;frm=1&amp;source=images&amp;cd=&amp;cad=rja&amp;docid=iB9Fdkffdlz96M&amp;tbnid=L0iDiS0zGF-YrM:&amp;ved=0CAUQjRw&amp;url=http://games.gamepressure.com/view_screen.asp?ID=6657&amp;ei=Tuv6UNnnM6TziwKMz4HICQ&amp;bvm=bv.41248874,d.cGE&amp;psig=AFQjCNFc9s4z2YFmQXIFf3bGpCLa4NK7dw&amp;ust=1358707919232181" TargetMode="External"/><Relationship Id="rId8" Type="http://schemas.openxmlformats.org/officeDocument/2006/relationships/image" Target="../media/image3.jpeg"/><Relationship Id="rId9" Type="http://schemas.openxmlformats.org/officeDocument/2006/relationships/image" Target="../media/image4.jpeg"/><Relationship Id="rId10" Type="http://schemas.openxmlformats.org/officeDocument/2006/relationships/image" Target="../media/image5.png"/><Relationship Id="rId1" Type="http://schemas.openxmlformats.org/officeDocument/2006/relationships/tags" Target="../tags/tag2.xml"/><Relationship Id="rId2" Type="http://schemas.microsoft.com/office/2007/relationships/media" Target="../media/media2.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22.png"/><Relationship Id="rId6" Type="http://schemas.openxmlformats.org/officeDocument/2006/relationships/image" Target="../media/image19.png"/><Relationship Id="rId1" Type="http://schemas.microsoft.com/office/2007/relationships/media" Target="../media/media12.wav"/><Relationship Id="rId2" Type="http://schemas.openxmlformats.org/officeDocument/2006/relationships/audio" Target="../media/media12.wav"/></Relationships>
</file>

<file path=ppt/slides/_rels/slide11.xml.rels><?xml version="1.0" encoding="UTF-8" standalone="yes"?>
<Relationships xmlns="http://schemas.openxmlformats.org/package/2006/relationships"><Relationship Id="rId3" Type="http://schemas.openxmlformats.org/officeDocument/2006/relationships/audio" Target="../media/media13.wav"/><Relationship Id="rId4" Type="http://schemas.openxmlformats.org/officeDocument/2006/relationships/slideLayout" Target="../slideLayouts/slideLayout2.xml"/><Relationship Id="rId5" Type="http://schemas.openxmlformats.org/officeDocument/2006/relationships/notesSlide" Target="../notesSlides/notesSlide11.xml"/><Relationship Id="rId6" Type="http://schemas.openxmlformats.org/officeDocument/2006/relationships/image" Target="../media/image5.png"/><Relationship Id="rId7" Type="http://schemas.openxmlformats.org/officeDocument/2006/relationships/image" Target="../media/image23.jpeg"/><Relationship Id="rId1" Type="http://schemas.openxmlformats.org/officeDocument/2006/relationships/tags" Target="../tags/tag7.xml"/><Relationship Id="rId2" Type="http://schemas.microsoft.com/office/2007/relationships/media" Target="../media/media13.wav"/></Relationships>
</file>

<file path=ppt/slides/_rels/slide12.xml.rels><?xml version="1.0" encoding="UTF-8" standalone="yes"?>
<Relationships xmlns="http://schemas.openxmlformats.org/package/2006/relationships"><Relationship Id="rId9" Type="http://schemas.openxmlformats.org/officeDocument/2006/relationships/image" Target="../media/image27.jpeg"/><Relationship Id="rId20" Type="http://schemas.openxmlformats.org/officeDocument/2006/relationships/image" Target="../media/image19.png"/><Relationship Id="rId10" Type="http://schemas.openxmlformats.org/officeDocument/2006/relationships/image" Target="../media/image28.jpeg"/><Relationship Id="rId11" Type="http://schemas.openxmlformats.org/officeDocument/2006/relationships/image" Target="../media/image29.jpeg"/><Relationship Id="rId12" Type="http://schemas.openxmlformats.org/officeDocument/2006/relationships/image" Target="../media/image30.png"/><Relationship Id="rId13" Type="http://schemas.openxmlformats.org/officeDocument/2006/relationships/image" Target="../media/image31.jpeg"/><Relationship Id="rId14" Type="http://schemas.openxmlformats.org/officeDocument/2006/relationships/image" Target="../media/image32.jpeg"/><Relationship Id="rId15" Type="http://schemas.openxmlformats.org/officeDocument/2006/relationships/image" Target="../media/image33.jpeg"/><Relationship Id="rId16" Type="http://schemas.openxmlformats.org/officeDocument/2006/relationships/image" Target="../media/image34.jpeg"/><Relationship Id="rId17" Type="http://schemas.openxmlformats.org/officeDocument/2006/relationships/image" Target="../media/image35.jpeg"/><Relationship Id="rId18" Type="http://schemas.openxmlformats.org/officeDocument/2006/relationships/image" Target="../media/image36.jpeg"/><Relationship Id="rId19" Type="http://schemas.openxmlformats.org/officeDocument/2006/relationships/image" Target="../media/image37.jpeg"/><Relationship Id="rId1" Type="http://schemas.openxmlformats.org/officeDocument/2006/relationships/tags" Target="../tags/tag8.xml"/><Relationship Id="rId2" Type="http://schemas.microsoft.com/office/2007/relationships/media" Target="../media/media14.wav"/><Relationship Id="rId3" Type="http://schemas.openxmlformats.org/officeDocument/2006/relationships/audio" Target="../media/media14.wav"/><Relationship Id="rId4" Type="http://schemas.openxmlformats.org/officeDocument/2006/relationships/slideLayout" Target="../slideLayouts/slideLayout2.xml"/><Relationship Id="rId5" Type="http://schemas.openxmlformats.org/officeDocument/2006/relationships/notesSlide" Target="../notesSlides/notesSlide12.xml"/><Relationship Id="rId6" Type="http://schemas.openxmlformats.org/officeDocument/2006/relationships/image" Target="../media/image24.jpeg"/><Relationship Id="rId7" Type="http://schemas.openxmlformats.org/officeDocument/2006/relationships/image" Target="../media/image25.jpeg"/><Relationship Id="rId8"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microsoft.com/office/2007/relationships/media" Target="../media/media16.wav"/><Relationship Id="rId4" Type="http://schemas.openxmlformats.org/officeDocument/2006/relationships/audio" Target="../media/media16.wav"/><Relationship Id="rId5" Type="http://schemas.openxmlformats.org/officeDocument/2006/relationships/slideLayout" Target="../slideLayouts/slideLayout2.xml"/><Relationship Id="rId6" Type="http://schemas.openxmlformats.org/officeDocument/2006/relationships/notesSlide" Target="../notesSlides/notesSlide13.xml"/><Relationship Id="rId7" Type="http://schemas.openxmlformats.org/officeDocument/2006/relationships/image" Target="../media/image38.png"/><Relationship Id="rId8" Type="http://schemas.openxmlformats.org/officeDocument/2006/relationships/hyperlink" Target="http://secondlife.com/whatis/?lang=en-US" TargetMode="External"/><Relationship Id="rId9" Type="http://schemas.openxmlformats.org/officeDocument/2006/relationships/image" Target="../media/image5.png"/><Relationship Id="rId1" Type="http://schemas.microsoft.com/office/2007/relationships/media" Target="../media/media15.wmv"/><Relationship Id="rId2" Type="http://schemas.openxmlformats.org/officeDocument/2006/relationships/video" Target="../media/media15.wmv"/></Relationships>
</file>

<file path=ppt/slides/_rels/slide14.xml.rels><?xml version="1.0" encoding="UTF-8" standalone="yes"?>
<Relationships xmlns="http://schemas.openxmlformats.org/package/2006/relationships"><Relationship Id="rId3" Type="http://schemas.openxmlformats.org/officeDocument/2006/relationships/audio" Target="../media/media17.wav"/><Relationship Id="rId4" Type="http://schemas.openxmlformats.org/officeDocument/2006/relationships/slideLayout" Target="../slideLayouts/slideLayout2.xml"/><Relationship Id="rId5" Type="http://schemas.openxmlformats.org/officeDocument/2006/relationships/notesSlide" Target="../notesSlides/notesSlide14.xml"/><Relationship Id="rId6" Type="http://schemas.openxmlformats.org/officeDocument/2006/relationships/image" Target="../media/image5.png"/><Relationship Id="rId7" Type="http://schemas.openxmlformats.org/officeDocument/2006/relationships/image" Target="../media/image39.jpeg"/><Relationship Id="rId1" Type="http://schemas.openxmlformats.org/officeDocument/2006/relationships/tags" Target="../tags/tag9.xml"/><Relationship Id="rId2" Type="http://schemas.microsoft.com/office/2007/relationships/media" Target="../media/media17.wav"/></Relationships>
</file>

<file path=ppt/slides/_rels/slide15.xml.rels><?xml version="1.0" encoding="UTF-8" standalone="yes"?>
<Relationships xmlns="http://schemas.openxmlformats.org/package/2006/relationships"><Relationship Id="rId3" Type="http://schemas.openxmlformats.org/officeDocument/2006/relationships/audio" Target="../media/media18.wav"/><Relationship Id="rId4" Type="http://schemas.openxmlformats.org/officeDocument/2006/relationships/slideLayout" Target="../slideLayouts/slideLayout2.xml"/><Relationship Id="rId5" Type="http://schemas.openxmlformats.org/officeDocument/2006/relationships/notesSlide" Target="../notesSlides/notesSlide15.xml"/><Relationship Id="rId6" Type="http://schemas.openxmlformats.org/officeDocument/2006/relationships/image" Target="../media/image5.png"/><Relationship Id="rId7" Type="http://schemas.openxmlformats.org/officeDocument/2006/relationships/image" Target="../media/image40.jpeg"/><Relationship Id="rId1" Type="http://schemas.openxmlformats.org/officeDocument/2006/relationships/tags" Target="../tags/tag10.xml"/><Relationship Id="rId2" Type="http://schemas.microsoft.com/office/2007/relationships/media" Target="../media/media18.wav"/></Relationships>
</file>

<file path=ppt/slides/_rels/slide16.xml.rels><?xml version="1.0" encoding="UTF-8" standalone="yes"?>
<Relationships xmlns="http://schemas.openxmlformats.org/package/2006/relationships"><Relationship Id="rId3" Type="http://schemas.openxmlformats.org/officeDocument/2006/relationships/audio" Target="../media/media19.wav"/><Relationship Id="rId4" Type="http://schemas.openxmlformats.org/officeDocument/2006/relationships/slideLayout" Target="../slideLayouts/slideLayout2.xml"/><Relationship Id="rId5" Type="http://schemas.openxmlformats.org/officeDocument/2006/relationships/notesSlide" Target="../notesSlides/notesSlide16.xml"/><Relationship Id="rId6" Type="http://schemas.openxmlformats.org/officeDocument/2006/relationships/image" Target="../media/image41.jpeg"/><Relationship Id="rId7" Type="http://schemas.openxmlformats.org/officeDocument/2006/relationships/image" Target="../media/image5.png"/><Relationship Id="rId1" Type="http://schemas.openxmlformats.org/officeDocument/2006/relationships/tags" Target="../tags/tag11.xml"/><Relationship Id="rId2" Type="http://schemas.microsoft.com/office/2007/relationships/media" Target="../media/media19.wav"/></Relationships>
</file>

<file path=ppt/slides/_rels/slide17.xml.rels><?xml version="1.0" encoding="UTF-8" standalone="yes"?>
<Relationships xmlns="http://schemas.openxmlformats.org/package/2006/relationships"><Relationship Id="rId3" Type="http://schemas.openxmlformats.org/officeDocument/2006/relationships/audio" Target="../media/media20.wav"/><Relationship Id="rId4" Type="http://schemas.openxmlformats.org/officeDocument/2006/relationships/slideLayout" Target="../slideLayouts/slideLayout2.xml"/><Relationship Id="rId5" Type="http://schemas.openxmlformats.org/officeDocument/2006/relationships/notesSlide" Target="../notesSlides/notesSlide17.xml"/><Relationship Id="rId6" Type="http://schemas.openxmlformats.org/officeDocument/2006/relationships/image" Target="../media/image42.png"/><Relationship Id="rId7" Type="http://schemas.openxmlformats.org/officeDocument/2006/relationships/image" Target="../media/image43.gif"/><Relationship Id="rId8" Type="http://schemas.openxmlformats.org/officeDocument/2006/relationships/image" Target="../media/image44.gif"/><Relationship Id="rId9" Type="http://schemas.openxmlformats.org/officeDocument/2006/relationships/image" Target="../media/image45.gif"/><Relationship Id="rId1" Type="http://schemas.openxmlformats.org/officeDocument/2006/relationships/tags" Target="../tags/tag12.xml"/><Relationship Id="rId2" Type="http://schemas.microsoft.com/office/2007/relationships/media" Target="../media/media20.wav"/></Relationships>
</file>

<file path=ppt/slides/_rels/slide18.xml.rels><?xml version="1.0" encoding="UTF-8" standalone="yes"?>
<Relationships xmlns="http://schemas.openxmlformats.org/package/2006/relationships"><Relationship Id="rId3" Type="http://schemas.openxmlformats.org/officeDocument/2006/relationships/audio" Target="../media/media21.wav"/><Relationship Id="rId4" Type="http://schemas.openxmlformats.org/officeDocument/2006/relationships/slideLayout" Target="../slideLayouts/slideLayout2.xml"/><Relationship Id="rId5" Type="http://schemas.openxmlformats.org/officeDocument/2006/relationships/notesSlide" Target="../notesSlides/notesSlide18.xml"/><Relationship Id="rId6" Type="http://schemas.openxmlformats.org/officeDocument/2006/relationships/image" Target="../media/image46.png"/><Relationship Id="rId7" Type="http://schemas.openxmlformats.org/officeDocument/2006/relationships/image" Target="../media/image47.jpeg"/><Relationship Id="rId1" Type="http://schemas.openxmlformats.org/officeDocument/2006/relationships/tags" Target="../tags/tag13.xml"/><Relationship Id="rId2" Type="http://schemas.microsoft.com/office/2007/relationships/media" Target="../media/media21.wav"/></Relationships>
</file>

<file path=ppt/slides/_rels/slide19.xml.rels><?xml version="1.0" encoding="UTF-8" standalone="yes"?>
<Relationships xmlns="http://schemas.openxmlformats.org/package/2006/relationships"><Relationship Id="rId3" Type="http://schemas.openxmlformats.org/officeDocument/2006/relationships/audio" Target="../media/media22.wav"/><Relationship Id="rId4" Type="http://schemas.openxmlformats.org/officeDocument/2006/relationships/slideLayout" Target="../slideLayouts/slideLayout2.xml"/><Relationship Id="rId5" Type="http://schemas.openxmlformats.org/officeDocument/2006/relationships/notesSlide" Target="../notesSlides/notesSlide19.xml"/><Relationship Id="rId6" Type="http://schemas.openxmlformats.org/officeDocument/2006/relationships/image" Target="../media/image48.jpeg"/><Relationship Id="rId7" Type="http://schemas.openxmlformats.org/officeDocument/2006/relationships/image" Target="../media/image49.jpeg"/><Relationship Id="rId8" Type="http://schemas.openxmlformats.org/officeDocument/2006/relationships/image" Target="../media/image42.png"/><Relationship Id="rId9" Type="http://schemas.openxmlformats.org/officeDocument/2006/relationships/image" Target="../media/image50.jpeg"/><Relationship Id="rId1" Type="http://schemas.openxmlformats.org/officeDocument/2006/relationships/tags" Target="../tags/tag14.xml"/><Relationship Id="rId2" Type="http://schemas.microsoft.com/office/2007/relationships/media" Target="../media/media22.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hyperlink" Target="http://www.youtube.com/watch?v=Mirxkzkxuf4" TargetMode="External"/><Relationship Id="rId6" Type="http://schemas.openxmlformats.org/officeDocument/2006/relationships/image" Target="../media/image6.png"/><Relationship Id="rId1" Type="http://schemas.microsoft.com/office/2007/relationships/media" Target="../media/media3.wmv"/><Relationship Id="rId2" Type="http://schemas.openxmlformats.org/officeDocument/2006/relationships/video" Target="../media/media3.wmv"/></Relationships>
</file>

<file path=ppt/slides/_rels/slide20.xml.rels><?xml version="1.0" encoding="UTF-8" standalone="yes"?>
<Relationships xmlns="http://schemas.openxmlformats.org/package/2006/relationships"><Relationship Id="rId3" Type="http://schemas.openxmlformats.org/officeDocument/2006/relationships/audio" Target="../media/media23.wav"/><Relationship Id="rId4" Type="http://schemas.openxmlformats.org/officeDocument/2006/relationships/slideLayout" Target="../slideLayouts/slideLayout2.xml"/><Relationship Id="rId5" Type="http://schemas.openxmlformats.org/officeDocument/2006/relationships/notesSlide" Target="../notesSlides/notesSlide20.xml"/><Relationship Id="rId6" Type="http://schemas.openxmlformats.org/officeDocument/2006/relationships/image" Target="../media/image42.png"/><Relationship Id="rId7" Type="http://schemas.openxmlformats.org/officeDocument/2006/relationships/image" Target="../media/image51.wmf"/><Relationship Id="rId1" Type="http://schemas.openxmlformats.org/officeDocument/2006/relationships/tags" Target="../tags/tag15.xml"/><Relationship Id="rId2" Type="http://schemas.microsoft.com/office/2007/relationships/media" Target="../media/media23.wav"/></Relationships>
</file>

<file path=ppt/slides/_rels/slide21.xml.rels><?xml version="1.0" encoding="UTF-8" standalone="yes"?>
<Relationships xmlns="http://schemas.openxmlformats.org/package/2006/relationships"><Relationship Id="rId3" Type="http://schemas.openxmlformats.org/officeDocument/2006/relationships/audio" Target="../media/media24.wav"/><Relationship Id="rId4" Type="http://schemas.openxmlformats.org/officeDocument/2006/relationships/slideLayout" Target="../slideLayouts/slideLayout2.xml"/><Relationship Id="rId5" Type="http://schemas.openxmlformats.org/officeDocument/2006/relationships/notesSlide" Target="../notesSlides/notesSlide21.xml"/><Relationship Id="rId6" Type="http://schemas.openxmlformats.org/officeDocument/2006/relationships/image" Target="../media/image52.jpeg"/><Relationship Id="rId7" Type="http://schemas.openxmlformats.org/officeDocument/2006/relationships/image" Target="../media/image42.png"/><Relationship Id="rId1" Type="http://schemas.openxmlformats.org/officeDocument/2006/relationships/tags" Target="../tags/tag16.xml"/><Relationship Id="rId2" Type="http://schemas.microsoft.com/office/2007/relationships/media" Target="../media/media24.wav"/></Relationships>
</file>

<file path=ppt/slides/_rels/slide22.xml.rels><?xml version="1.0" encoding="UTF-8" standalone="yes"?>
<Relationships xmlns="http://schemas.openxmlformats.org/package/2006/relationships"><Relationship Id="rId3" Type="http://schemas.openxmlformats.org/officeDocument/2006/relationships/audio" Target="../media/media25.wav"/><Relationship Id="rId4" Type="http://schemas.openxmlformats.org/officeDocument/2006/relationships/slideLayout" Target="../slideLayouts/slideLayout2.xml"/><Relationship Id="rId5" Type="http://schemas.openxmlformats.org/officeDocument/2006/relationships/notesSlide" Target="../notesSlides/notesSlide22.xml"/><Relationship Id="rId6" Type="http://schemas.openxmlformats.org/officeDocument/2006/relationships/image" Target="../media/image42.png"/><Relationship Id="rId7" Type="http://schemas.openxmlformats.org/officeDocument/2006/relationships/image" Target="../media/image53.jpeg"/><Relationship Id="rId1" Type="http://schemas.openxmlformats.org/officeDocument/2006/relationships/tags" Target="../tags/tag17.xml"/><Relationship Id="rId2" Type="http://schemas.microsoft.com/office/2007/relationships/media" Target="../media/media25.wav"/></Relationships>
</file>

<file path=ppt/slides/_rels/slide23.xml.rels><?xml version="1.0" encoding="UTF-8" standalone="yes"?>
<Relationships xmlns="http://schemas.openxmlformats.org/package/2006/relationships"><Relationship Id="rId3" Type="http://schemas.openxmlformats.org/officeDocument/2006/relationships/audio" Target="../media/media26.wav"/><Relationship Id="rId4" Type="http://schemas.openxmlformats.org/officeDocument/2006/relationships/slideLayout" Target="../slideLayouts/slideLayout2.xml"/><Relationship Id="rId5" Type="http://schemas.openxmlformats.org/officeDocument/2006/relationships/notesSlide" Target="../notesSlides/notesSlide23.xml"/><Relationship Id="rId6" Type="http://schemas.openxmlformats.org/officeDocument/2006/relationships/image" Target="../media/image42.png"/><Relationship Id="rId7" Type="http://schemas.openxmlformats.org/officeDocument/2006/relationships/image" Target="../media/image54.jpeg"/><Relationship Id="rId1" Type="http://schemas.openxmlformats.org/officeDocument/2006/relationships/tags" Target="../tags/tag18.xml"/><Relationship Id="rId2" Type="http://schemas.microsoft.com/office/2007/relationships/media" Target="../media/media26.wav"/></Relationships>
</file>

<file path=ppt/slides/_rels/slide24.xml.rels><?xml version="1.0" encoding="UTF-8" standalone="yes"?>
<Relationships xmlns="http://schemas.openxmlformats.org/package/2006/relationships"><Relationship Id="rId3" Type="http://schemas.openxmlformats.org/officeDocument/2006/relationships/audio" Target="../media/media27.wav"/><Relationship Id="rId4" Type="http://schemas.openxmlformats.org/officeDocument/2006/relationships/slideLayout" Target="../slideLayouts/slideLayout2.xml"/><Relationship Id="rId5" Type="http://schemas.openxmlformats.org/officeDocument/2006/relationships/notesSlide" Target="../notesSlides/notesSlide24.xml"/><Relationship Id="rId6" Type="http://schemas.openxmlformats.org/officeDocument/2006/relationships/image" Target="../media/image55.jpeg"/><Relationship Id="rId7" Type="http://schemas.openxmlformats.org/officeDocument/2006/relationships/hyperlink" Target="http://www.educause.edu/library/resources/game-based-learning-developing-institutional-strategy" TargetMode="External"/><Relationship Id="rId8" Type="http://schemas.openxmlformats.org/officeDocument/2006/relationships/image" Target="../media/image19.png"/><Relationship Id="rId1" Type="http://schemas.openxmlformats.org/officeDocument/2006/relationships/tags" Target="../tags/tag19.xml"/><Relationship Id="rId2" Type="http://schemas.microsoft.com/office/2007/relationships/media" Target="../media/media27.wav"/></Relationships>
</file>

<file path=ppt/slides/_rels/slide25.xml.rels><?xml version="1.0" encoding="UTF-8" standalone="yes"?>
<Relationships xmlns="http://schemas.openxmlformats.org/package/2006/relationships"><Relationship Id="rId3" Type="http://schemas.openxmlformats.org/officeDocument/2006/relationships/audio" Target="../media/media28.wav"/><Relationship Id="rId4" Type="http://schemas.openxmlformats.org/officeDocument/2006/relationships/slideLayout" Target="../slideLayouts/slideLayout2.xml"/><Relationship Id="rId5" Type="http://schemas.openxmlformats.org/officeDocument/2006/relationships/notesSlide" Target="../notesSlides/notesSlide25.xml"/><Relationship Id="rId6" Type="http://schemas.openxmlformats.org/officeDocument/2006/relationships/image" Target="../media/image56.png"/><Relationship Id="rId7" Type="http://schemas.openxmlformats.org/officeDocument/2006/relationships/hyperlink" Target="http://www.newmedia.org/game-based-learning--what-it-is-why-it-works-and-where-its-going.html" TargetMode="External"/><Relationship Id="rId8" Type="http://schemas.openxmlformats.org/officeDocument/2006/relationships/image" Target="../media/image57.png"/><Relationship Id="rId1" Type="http://schemas.openxmlformats.org/officeDocument/2006/relationships/tags" Target="../tags/tag20.xml"/><Relationship Id="rId2" Type="http://schemas.microsoft.com/office/2007/relationships/media" Target="../media/media28.wav"/></Relationships>
</file>

<file path=ppt/slides/_rels/slide26.xml.rels><?xml version="1.0" encoding="UTF-8" standalone="yes"?>
<Relationships xmlns="http://schemas.openxmlformats.org/package/2006/relationships"><Relationship Id="rId3" Type="http://schemas.microsoft.com/office/2007/relationships/media" Target="../media/media30.wav"/><Relationship Id="rId4" Type="http://schemas.openxmlformats.org/officeDocument/2006/relationships/audio" Target="../media/media30.wav"/><Relationship Id="rId5" Type="http://schemas.openxmlformats.org/officeDocument/2006/relationships/slideLayout" Target="../slideLayouts/slideLayout2.xml"/><Relationship Id="rId6" Type="http://schemas.openxmlformats.org/officeDocument/2006/relationships/notesSlide" Target="../notesSlides/notesSlide26.xml"/><Relationship Id="rId7" Type="http://schemas.openxmlformats.org/officeDocument/2006/relationships/hyperlink" Target="http://wp.nmc.org/horizon2011/sections/game-based-learning/" TargetMode="External"/><Relationship Id="rId8" Type="http://schemas.openxmlformats.org/officeDocument/2006/relationships/image" Target="../media/image58.png"/><Relationship Id="rId9" Type="http://schemas.openxmlformats.org/officeDocument/2006/relationships/image" Target="../media/image59.png"/><Relationship Id="rId1" Type="http://schemas.openxmlformats.org/officeDocument/2006/relationships/video" Target="NULL" TargetMode="External"/><Relationship Id="rId2" Type="http://schemas.microsoft.com/office/2007/relationships/media" Target="../media/media29.wmv"/></Relationships>
</file>

<file path=ppt/slides/_rels/slide27.xml.rels><?xml version="1.0" encoding="UTF-8" standalone="yes"?>
<Relationships xmlns="http://schemas.openxmlformats.org/package/2006/relationships"><Relationship Id="rId3" Type="http://schemas.openxmlformats.org/officeDocument/2006/relationships/audio" Target="../media/media31.wav"/><Relationship Id="rId4" Type="http://schemas.openxmlformats.org/officeDocument/2006/relationships/slideLayout" Target="../slideLayouts/slideLayout2.xml"/><Relationship Id="rId5" Type="http://schemas.openxmlformats.org/officeDocument/2006/relationships/notesSlide" Target="../notesSlides/notesSlide27.xml"/><Relationship Id="rId6" Type="http://schemas.openxmlformats.org/officeDocument/2006/relationships/image" Target="../media/image60.wmf"/><Relationship Id="rId7" Type="http://schemas.openxmlformats.org/officeDocument/2006/relationships/hyperlink" Target="http://www.educause.edu/library/resources/game-based-learning-developing-institutional-strategy" TargetMode="External"/><Relationship Id="rId8" Type="http://schemas.openxmlformats.org/officeDocument/2006/relationships/image" Target="../media/image61.png"/><Relationship Id="rId1" Type="http://schemas.openxmlformats.org/officeDocument/2006/relationships/tags" Target="../tags/tag21.xml"/><Relationship Id="rId2" Type="http://schemas.microsoft.com/office/2007/relationships/media" Target="../media/media31.wav"/></Relationships>
</file>

<file path=ppt/slides/_rels/slide28.xml.rels><?xml version="1.0" encoding="UTF-8" standalone="yes"?>
<Relationships xmlns="http://schemas.openxmlformats.org/package/2006/relationships"><Relationship Id="rId3" Type="http://schemas.openxmlformats.org/officeDocument/2006/relationships/audio" Target="../media/media32.wav"/><Relationship Id="rId4" Type="http://schemas.openxmlformats.org/officeDocument/2006/relationships/slideLayout" Target="../slideLayouts/slideLayout2.xml"/><Relationship Id="rId5" Type="http://schemas.openxmlformats.org/officeDocument/2006/relationships/notesSlide" Target="../notesSlides/notesSlide28.xml"/><Relationship Id="rId6" Type="http://schemas.openxmlformats.org/officeDocument/2006/relationships/image" Target="../media/image62.jpeg"/><Relationship Id="rId7" Type="http://schemas.openxmlformats.org/officeDocument/2006/relationships/hyperlink" Target="http://edudemic.com/2012/10/colleges-game-based-learning/" TargetMode="External"/><Relationship Id="rId8" Type="http://schemas.openxmlformats.org/officeDocument/2006/relationships/image" Target="../media/image57.png"/><Relationship Id="rId1" Type="http://schemas.openxmlformats.org/officeDocument/2006/relationships/tags" Target="../tags/tag22.xml"/><Relationship Id="rId2" Type="http://schemas.microsoft.com/office/2007/relationships/media" Target="../media/media32.wav"/></Relationships>
</file>

<file path=ppt/slides/_rels/slide29.xml.rels><?xml version="1.0" encoding="UTF-8" standalone="yes"?>
<Relationships xmlns="http://schemas.openxmlformats.org/package/2006/relationships"><Relationship Id="rId3" Type="http://schemas.microsoft.com/office/2007/relationships/media" Target="../media/media34.wav"/><Relationship Id="rId4" Type="http://schemas.openxmlformats.org/officeDocument/2006/relationships/audio" Target="../media/media34.wav"/><Relationship Id="rId5" Type="http://schemas.openxmlformats.org/officeDocument/2006/relationships/slideLayout" Target="../slideLayouts/slideLayout2.xml"/><Relationship Id="rId6" Type="http://schemas.openxmlformats.org/officeDocument/2006/relationships/notesSlide" Target="../notesSlides/notesSlide29.xml"/><Relationship Id="rId7" Type="http://schemas.openxmlformats.org/officeDocument/2006/relationships/hyperlink" Target="http://edudemic.com/2012/10/colleges-game-based-learning/" TargetMode="External"/><Relationship Id="rId8" Type="http://schemas.openxmlformats.org/officeDocument/2006/relationships/image" Target="../media/image63.png"/><Relationship Id="rId9" Type="http://schemas.openxmlformats.org/officeDocument/2006/relationships/image" Target="../media/image5.png"/><Relationship Id="rId1" Type="http://schemas.microsoft.com/office/2007/relationships/media" Target="../media/media33.wmv"/><Relationship Id="rId2" Type="http://schemas.openxmlformats.org/officeDocument/2006/relationships/video" Target="../media/media33.wmv"/></Relationships>
</file>

<file path=ppt/slides/_rels/slide3.xml.rels><?xml version="1.0" encoding="UTF-8" standalone="yes"?>
<Relationships xmlns="http://schemas.openxmlformats.org/package/2006/relationships"><Relationship Id="rId3" Type="http://schemas.openxmlformats.org/officeDocument/2006/relationships/audio" Target="../media/media4.wav"/><Relationship Id="rId4" Type="http://schemas.openxmlformats.org/officeDocument/2006/relationships/slideLayout" Target="../slideLayouts/slideLayout2.xml"/><Relationship Id="rId5" Type="http://schemas.openxmlformats.org/officeDocument/2006/relationships/notesSlide" Target="../notesSlides/notesSlide3.xml"/><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0" Type="http://schemas.openxmlformats.org/officeDocument/2006/relationships/image" Target="../media/image11.jpeg"/><Relationship Id="rId11" Type="http://schemas.openxmlformats.org/officeDocument/2006/relationships/image" Target="../media/image5.png"/><Relationship Id="rId1" Type="http://schemas.openxmlformats.org/officeDocument/2006/relationships/tags" Target="../tags/tag3.xml"/><Relationship Id="rId2" Type="http://schemas.microsoft.com/office/2007/relationships/media" Target="../media/media4.wav"/></Relationships>
</file>

<file path=ppt/slides/_rels/slide30.xml.rels><?xml version="1.0" encoding="UTF-8" standalone="yes"?>
<Relationships xmlns="http://schemas.openxmlformats.org/package/2006/relationships"><Relationship Id="rId3" Type="http://schemas.openxmlformats.org/officeDocument/2006/relationships/audio" Target="../media/media35.wav"/><Relationship Id="rId4" Type="http://schemas.openxmlformats.org/officeDocument/2006/relationships/slideLayout" Target="../slideLayouts/slideLayout2.xml"/><Relationship Id="rId5" Type="http://schemas.openxmlformats.org/officeDocument/2006/relationships/notesSlide" Target="../notesSlides/notesSlide30.xml"/><Relationship Id="rId6" Type="http://schemas.openxmlformats.org/officeDocument/2006/relationships/hyperlink" Target="http://www.nmc.org/publications/horizon-report-2012-higher-ed-edition" TargetMode="External"/><Relationship Id="rId7" Type="http://schemas.openxmlformats.org/officeDocument/2006/relationships/image" Target="../media/image64.png"/><Relationship Id="rId8" Type="http://schemas.openxmlformats.org/officeDocument/2006/relationships/image" Target="../media/image65.gif"/><Relationship Id="rId1" Type="http://schemas.openxmlformats.org/officeDocument/2006/relationships/tags" Target="../tags/tag23.xml"/><Relationship Id="rId2" Type="http://schemas.microsoft.com/office/2007/relationships/media" Target="../media/media35.wav"/></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1.xml"/><Relationship Id="rId5" Type="http://schemas.openxmlformats.org/officeDocument/2006/relationships/hyperlink" Target="http://www.newmedia.org/game-based-learning--what-it-is-why-it-works-and-where-its-going.html" TargetMode="External"/><Relationship Id="rId6" Type="http://schemas.openxmlformats.org/officeDocument/2006/relationships/hyperlink" Target="http://wp.nmc.org/horizon2011/sections/game-based-learning/" TargetMode="External"/><Relationship Id="rId7" Type="http://schemas.openxmlformats.org/officeDocument/2006/relationships/hyperlink" Target="http://www.educause.edu/library/resources/game-based-learning-developing-institutional-strategy" TargetMode="External"/><Relationship Id="rId8" Type="http://schemas.openxmlformats.org/officeDocument/2006/relationships/hyperlink" Target="http://edudemic.com/2012/10/colleges-game-based-learning/" TargetMode="External"/><Relationship Id="rId9" Type="http://schemas.openxmlformats.org/officeDocument/2006/relationships/image" Target="../media/image66.png"/><Relationship Id="rId1" Type="http://schemas.microsoft.com/office/2007/relationships/media" Target="../media/media36.wav"/><Relationship Id="rId2" Type="http://schemas.openxmlformats.org/officeDocument/2006/relationships/audio" Target="../media/media36.wav"/></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2.xml"/><Relationship Id="rId5" Type="http://schemas.openxmlformats.org/officeDocument/2006/relationships/hyperlink" Target="http://www.educause.edu/library/resources/game-based-learning-developing-institutional-strategy" TargetMode="External"/><Relationship Id="rId6" Type="http://schemas.openxmlformats.org/officeDocument/2006/relationships/hyperlink" Target="http://edudemic.com/2012/10/colleges-game-based-learning/" TargetMode="External"/><Relationship Id="rId7" Type="http://schemas.openxmlformats.org/officeDocument/2006/relationships/image" Target="../media/image5.png"/><Relationship Id="rId1" Type="http://schemas.microsoft.com/office/2007/relationships/media" Target="../media/media37.wav"/><Relationship Id="rId2" Type="http://schemas.openxmlformats.org/officeDocument/2006/relationships/audio" Target="../media/media37.wav"/></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3.xml"/><Relationship Id="rId5" Type="http://schemas.openxmlformats.org/officeDocument/2006/relationships/hyperlink" Target="http://www.nmc.org/publications/horizon-report-2012-higher-ed-edition" TargetMode="External"/><Relationship Id="rId6" Type="http://schemas.openxmlformats.org/officeDocument/2006/relationships/hyperlink" Target="http://edudemic.com/2012/10/colleges-game-based-learning/" TargetMode="External"/><Relationship Id="rId7" Type="http://schemas.openxmlformats.org/officeDocument/2006/relationships/image" Target="../media/image64.png"/><Relationship Id="rId8" Type="http://schemas.openxmlformats.org/officeDocument/2006/relationships/image" Target="../media/image67.png"/><Relationship Id="rId1" Type="http://schemas.microsoft.com/office/2007/relationships/media" Target="../media/media38.wav"/><Relationship Id="rId2" Type="http://schemas.openxmlformats.org/officeDocument/2006/relationships/audio" Target="../media/media38.wav"/></Relationships>
</file>

<file path=ppt/slides/_rels/slide34.xml.rels><?xml version="1.0" encoding="UTF-8" standalone="yes"?>
<Relationships xmlns="http://schemas.openxmlformats.org/package/2006/relationships"><Relationship Id="rId3" Type="http://schemas.microsoft.com/office/2007/relationships/media" Target="../media/media39.wav"/><Relationship Id="rId4" Type="http://schemas.microsoft.com/office/2007/relationships/media" Target="../media/media40.wav"/><Relationship Id="rId5" Type="http://schemas.openxmlformats.org/officeDocument/2006/relationships/audio" Target="../media/media40.wav"/><Relationship Id="rId6" Type="http://schemas.openxmlformats.org/officeDocument/2006/relationships/slideLayout" Target="../slideLayouts/slideLayout2.xml"/><Relationship Id="rId7" Type="http://schemas.openxmlformats.org/officeDocument/2006/relationships/notesSlide" Target="../notesSlides/notesSlide34.xml"/><Relationship Id="rId8" Type="http://schemas.openxmlformats.org/officeDocument/2006/relationships/image" Target="../media/image68.jpeg"/><Relationship Id="rId9" Type="http://schemas.openxmlformats.org/officeDocument/2006/relationships/image" Target="../media/image69.png"/><Relationship Id="rId10" Type="http://schemas.openxmlformats.org/officeDocument/2006/relationships/image" Target="../media/image57.png"/><Relationship Id="rId1" Type="http://schemas.openxmlformats.org/officeDocument/2006/relationships/tags" Target="../tags/tag24.xml"/><Relationship Id="rId2" Type="http://schemas.openxmlformats.org/officeDocument/2006/relationships/audio" Target="NULL" TargetMode="External"/></Relationships>
</file>

<file path=ppt/slides/_rels/slide35.xml.rels><?xml version="1.0" encoding="UTF-8" standalone="yes"?>
<Relationships xmlns="http://schemas.openxmlformats.org/package/2006/relationships"><Relationship Id="rId3" Type="http://schemas.microsoft.com/office/2007/relationships/media" Target="../media/media42.wav"/><Relationship Id="rId4" Type="http://schemas.openxmlformats.org/officeDocument/2006/relationships/audio" Target="../media/media42.wav"/><Relationship Id="rId5" Type="http://schemas.openxmlformats.org/officeDocument/2006/relationships/slideLayout" Target="../slideLayouts/slideLayout2.xml"/><Relationship Id="rId6" Type="http://schemas.openxmlformats.org/officeDocument/2006/relationships/notesSlide" Target="../notesSlides/notesSlide35.xml"/><Relationship Id="rId7" Type="http://schemas.openxmlformats.org/officeDocument/2006/relationships/image" Target="../media/image70.png"/><Relationship Id="rId8" Type="http://schemas.openxmlformats.org/officeDocument/2006/relationships/image" Target="../media/image57.png"/><Relationship Id="rId1" Type="http://schemas.microsoft.com/office/2007/relationships/media" Target="../media/media41.wmv"/><Relationship Id="rId2" Type="http://schemas.openxmlformats.org/officeDocument/2006/relationships/video" Target="../media/media41.wmv"/></Relationships>
</file>

<file path=ppt/slides/_rels/slide36.xml.rels><?xml version="1.0" encoding="UTF-8" standalone="yes"?>
<Relationships xmlns="http://schemas.openxmlformats.org/package/2006/relationships"><Relationship Id="rId46" Type="http://schemas.openxmlformats.org/officeDocument/2006/relationships/image" Target="../media/image69.png"/><Relationship Id="rId20" Type="http://schemas.openxmlformats.org/officeDocument/2006/relationships/hyperlink" Target="http://www-cdn.educause.edu/ir/library/pdf/ERB1208.pdf" TargetMode="External"/><Relationship Id="rId21" Type="http://schemas.openxmlformats.org/officeDocument/2006/relationships/hyperlink" Target="http://youtu.be/3SES8EKUbCM" TargetMode="External"/><Relationship Id="rId22" Type="http://schemas.openxmlformats.org/officeDocument/2006/relationships/hyperlink" Target="http://blogs-images.forbes.com/johngaudiosi/files/2011/11/girlgamer.jpg" TargetMode="External"/><Relationship Id="rId23" Type="http://schemas.openxmlformats.org/officeDocument/2006/relationships/hyperlink" Target="http://www.academia.edu/706362/The_Impact_of_Console_Games_in_the_Classroom_Evidence_From_Schools_in_Scotland" TargetMode="External"/><Relationship Id="rId24" Type="http://schemas.openxmlformats.org/officeDocument/2006/relationships/hyperlink" Target="http://www.hotelbuenaparkanaheim.com/inc/images/little_guy.gif" TargetMode="External"/><Relationship Id="rId25" Type="http://schemas.openxmlformats.org/officeDocument/2006/relationships/hyperlink" Target="http://lmg.hurstville.nsw.gov.au/Education-Programs.html" TargetMode="External"/><Relationship Id="rId26" Type="http://schemas.openxmlformats.org/officeDocument/2006/relationships/hyperlink" Target="http://logintoliteracy.files.wordpress.com/2012/02/i-hate-computers.gif" TargetMode="External"/><Relationship Id="rId27" Type="http://schemas.openxmlformats.org/officeDocument/2006/relationships/hyperlink" Target="http://www.edutopia.org/ikids" TargetMode="External"/><Relationship Id="rId28" Type="http://schemas.openxmlformats.org/officeDocument/2006/relationships/hyperlink" Target="http://www.flickr.com/photos/donjonson/5351362611/" TargetMode="External"/><Relationship Id="rId29" Type="http://schemas.openxmlformats.org/officeDocument/2006/relationships/hyperlink" Target="http://blog.mochigames.com/2011/11/17/best-of-browser-games-physics-bridge-building/" TargetMode="External"/><Relationship Id="rId1" Type="http://schemas.openxmlformats.org/officeDocument/2006/relationships/tags" Target="../tags/tag25.xml"/><Relationship Id="rId2" Type="http://schemas.openxmlformats.org/officeDocument/2006/relationships/audio" Target="NULL" TargetMode="External"/><Relationship Id="rId3" Type="http://schemas.microsoft.com/office/2007/relationships/media" Target="../media/media43.wma"/><Relationship Id="rId4" Type="http://schemas.openxmlformats.org/officeDocument/2006/relationships/slideLayout" Target="../slideLayouts/slideLayout13.xml"/><Relationship Id="rId5" Type="http://schemas.openxmlformats.org/officeDocument/2006/relationships/notesSlide" Target="../notesSlides/notesSlide36.xml"/><Relationship Id="rId30" Type="http://schemas.openxmlformats.org/officeDocument/2006/relationships/hyperlink" Target="http://youtu.be/_gBi7OXjpAE" TargetMode="External"/><Relationship Id="rId31" Type="http://schemas.openxmlformats.org/officeDocument/2006/relationships/hyperlink" Target="http://www.plugintotechnology.com/2010/11/educational-video-games-create-engaged.html" TargetMode="External"/><Relationship Id="rId32" Type="http://schemas.openxmlformats.org/officeDocument/2006/relationships/hyperlink" Target="http://www.michaelmccurry.net/2010/10/20/lecture-based-vs-interactive-learning-which-is-future-of-education/" TargetMode="External"/><Relationship Id="rId9" Type="http://schemas.openxmlformats.org/officeDocument/2006/relationships/hyperlink" Target="http://ozteacher.com.au/html/index.php?option=com_content&amp;view=article&amp;id=2389:being-game-to-be-engaging-pays-off&amp;catid=33:innovation&amp;Itemid=410" TargetMode="External"/><Relationship Id="rId6" Type="http://schemas.openxmlformats.org/officeDocument/2006/relationships/image" Target="../media/image71.jpeg"/><Relationship Id="rId7" Type="http://schemas.microsoft.com/office/2007/relationships/hdphoto" Target="../media/hdphoto1.wdp"/><Relationship Id="rId8" Type="http://schemas.openxmlformats.org/officeDocument/2006/relationships/hyperlink" Target="http://www.advancedtechnologykorea.com/4514" TargetMode="External"/><Relationship Id="rId33" Type="http://schemas.openxmlformats.org/officeDocument/2006/relationships/hyperlink" Target="http://youtu.be/Mirxkzkxuf4" TargetMode="External"/><Relationship Id="rId34" Type="http://schemas.openxmlformats.org/officeDocument/2006/relationships/hyperlink" Target="http://museum.nist.gov/object.asp?ObjID=5" TargetMode="External"/><Relationship Id="rId35" Type="http://schemas.openxmlformats.org/officeDocument/2006/relationships/hyperlink" Target="http://roxannnys.pbworks.com/w/page/6883448/21st%20Century%20Learners%20vs%2020th%20Century%20Teachers" TargetMode="External"/><Relationship Id="rId36" Type="http://schemas.openxmlformats.org/officeDocument/2006/relationships/hyperlink" Target="http://www.onlineeducation.net/videogame_timeline" TargetMode="External"/><Relationship Id="rId10" Type="http://schemas.openxmlformats.org/officeDocument/2006/relationships/hyperlink" Target="http://www.camarillochamber.org/save-money/" TargetMode="External"/><Relationship Id="rId11" Type="http://schemas.openxmlformats.org/officeDocument/2006/relationships/hyperlink" Target="http://www.beatthestruggle.com/the-future-is-bright-jeremy-grantham-is-mistaken/" TargetMode="External"/><Relationship Id="rId12" Type="http://schemas.openxmlformats.org/officeDocument/2006/relationships/hyperlink" Target="http://www.youtube.com/watch?v=VrK7VXCfsS0" TargetMode="External"/><Relationship Id="rId13" Type="http://schemas.openxmlformats.org/officeDocument/2006/relationships/hyperlink" Target="http://kids.britannica.com/elementary/art-86844/The-abacus-is-an-ancient-device-to-help-solve-math" TargetMode="External"/><Relationship Id="rId14" Type="http://schemas.openxmlformats.org/officeDocument/2006/relationships/hyperlink" Target="http://www.clipartheaven.com/clipart/computers/computer_love_2.gif" TargetMode="External"/><Relationship Id="rId15" Type="http://schemas.openxmlformats.org/officeDocument/2006/relationships/hyperlink" Target="http://www.criticalmassinteractive.com/wp-content/uploads/2011/06/tron_slideshow1-640x250.jpg" TargetMode="External"/><Relationship Id="rId16" Type="http://schemas.openxmlformats.org/officeDocument/2006/relationships/hyperlink" Target="http://www.isteconference.org/2012/uploads/KEY_70279486/DedeISTESig2012.pdf" TargetMode="External"/><Relationship Id="rId17" Type="http://schemas.openxmlformats.org/officeDocument/2006/relationships/hyperlink" Target="http://www.youtube.com/watch?v=LNfPdaKYOPI" TargetMode="External"/><Relationship Id="rId18" Type="http://schemas.openxmlformats.org/officeDocument/2006/relationships/hyperlink" Target="http://www.theesa.com/facts/pdfs/ESA_EF_2012.pdf" TargetMode="External"/><Relationship Id="rId19" Type="http://schemas.openxmlformats.org/officeDocument/2006/relationships/hyperlink" Target="http://www.esrb.org/about/video-game-industry-statistics.jsp" TargetMode="External"/><Relationship Id="rId37" Type="http://schemas.openxmlformats.org/officeDocument/2006/relationships/hyperlink" Target="http://rikravado.hubpages.com/hub/Web-Based-Learning-Todays-Educated-Answer" TargetMode="External"/><Relationship Id="rId38" Type="http://schemas.openxmlformats.org/officeDocument/2006/relationships/hyperlink" Target="http://www.youtube.com/watch?v=r74hkI-JcHY&amp;feature=share&amp;list=PLA4A56B2AB33F7723" TargetMode="External"/><Relationship Id="rId39" Type="http://schemas.openxmlformats.org/officeDocument/2006/relationships/hyperlink" Target="http://www.skctechprep.org/" TargetMode="External"/><Relationship Id="rId40" Type="http://schemas.openxmlformats.org/officeDocument/2006/relationships/hyperlink" Target="http://www.socialphy.com/posts/off-topic/12473/10-Reasons-Why-Video-Games-Are-Good-For-You.html" TargetMode="External"/><Relationship Id="rId41" Type="http://schemas.openxmlformats.org/officeDocument/2006/relationships/hyperlink" Target="http://www.swri.org/4org/d07/tspi/gamebased.htm" TargetMode="External"/><Relationship Id="rId42" Type="http://schemas.openxmlformats.org/officeDocument/2006/relationships/hyperlink" Target="http://www.ifets.info/journals/15_3/18.pdf" TargetMode="External"/><Relationship Id="rId43" Type="http://schemas.openxmlformats.org/officeDocument/2006/relationships/hyperlink" Target="http://www.imdb.com/media/rm2812320000/tt0358082" TargetMode="External"/><Relationship Id="rId44" Type="http://schemas.openxmlformats.org/officeDocument/2006/relationships/hyperlink" Target="http://wholeartiststudio.com/wp-content/uploads/2011/12/Choices.jpg" TargetMode="External"/><Relationship Id="rId45" Type="http://schemas.openxmlformats.org/officeDocument/2006/relationships/hyperlink" Target="http://teacheronline.us/flip/teacher_thinking.gi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advancedtechnologykorea.com/4514" TargetMode="External"/><Relationship Id="rId4" Type="http://schemas.openxmlformats.org/officeDocument/2006/relationships/hyperlink" Target="http://ozteacher.com.au/html/index.php?option=com_content&amp;view=article&amp;id=2389:being-game-to-be-engaging-pays-off&amp;catid=33:innovation&amp;Itemid=410" TargetMode="External"/><Relationship Id="rId5" Type="http://schemas.openxmlformats.org/officeDocument/2006/relationships/hyperlink" Target="http://www.camarillochamber.org/save-money/" TargetMode="External"/><Relationship Id="rId6" Type="http://schemas.openxmlformats.org/officeDocument/2006/relationships/hyperlink" Target="http://www.beatthestruggle.com/the-future-is-bright-jeremy-grantham-is-mistaken/" TargetMode="External"/><Relationship Id="rId7" Type="http://schemas.openxmlformats.org/officeDocument/2006/relationships/hyperlink" Target="http://www.youtube.com/watch?v=VrK7VXCfsS0" TargetMode="External"/><Relationship Id="rId8" Type="http://schemas.openxmlformats.org/officeDocument/2006/relationships/hyperlink" Target="http://kids.britannica.com/elementary/art-86844/The-abacus-is-an-ancient-device-to-help-solve-math" TargetMode="External"/><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hyperlink" Target="http://www.clipartheaven.com/clipart/computers/computer_love_2.gif" TargetMode="External"/><Relationship Id="rId4" Type="http://schemas.openxmlformats.org/officeDocument/2006/relationships/hyperlink" Target="http://www.nytimes.com/2010/09/19/magazine/19video-t.html?pagewanted=all&amp;_r=0" TargetMode="External"/><Relationship Id="rId5" Type="http://schemas.openxmlformats.org/officeDocument/2006/relationships/hyperlink" Target="http://www.isteconference.org/2012/uploads/KEY_70279486/DedeISTESig2012.pdf" TargetMode="External"/><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hyperlink" Target="http://www.youtube.com/watch?v=LNfPdaKYOPI" TargetMode="External"/><Relationship Id="rId4" Type="http://schemas.openxmlformats.org/officeDocument/2006/relationships/hyperlink" Target="http://www.theesa.com/facts/pdfs/ESA_EF_2012.pdf" TargetMode="External"/><Relationship Id="rId5" Type="http://schemas.openxmlformats.org/officeDocument/2006/relationships/hyperlink" Target="http://www.esrb.org/about/video-game-industry-statistics.jsp" TargetMode="External"/><Relationship Id="rId6" Type="http://schemas.openxmlformats.org/officeDocument/2006/relationships/hyperlink" Target="http://www-cdn.educause.edu/ir/library/pdf/ERB1208.pdf" TargetMode="External"/><Relationship Id="rId7" Type="http://schemas.openxmlformats.org/officeDocument/2006/relationships/hyperlink" Target="http://youtu.be/3SES8EKUbCM" TargetMode="External"/><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audio" Target="../media/media5.wav"/><Relationship Id="rId4" Type="http://schemas.openxmlformats.org/officeDocument/2006/relationships/slideLayout" Target="../slideLayouts/slideLayout2.xml"/><Relationship Id="rId5" Type="http://schemas.openxmlformats.org/officeDocument/2006/relationships/notesSlide" Target="../notesSlides/notesSlide4.xml"/><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5.jpg"/><Relationship Id="rId10" Type="http://schemas.openxmlformats.org/officeDocument/2006/relationships/image" Target="../media/image5.png"/><Relationship Id="rId1" Type="http://schemas.openxmlformats.org/officeDocument/2006/relationships/tags" Target="../tags/tag4.xml"/><Relationship Id="rId2" Type="http://schemas.microsoft.com/office/2007/relationships/media" Target="../media/media5.wav"/></Relationships>
</file>

<file path=ppt/slides/_rels/slide40.xml.rels><?xml version="1.0" encoding="UTF-8" standalone="yes"?>
<Relationships xmlns="http://schemas.openxmlformats.org/package/2006/relationships"><Relationship Id="rId3" Type="http://schemas.openxmlformats.org/officeDocument/2006/relationships/hyperlink" Target="http://www.spacetelescope.org/images/heic0301a/" TargetMode="External"/><Relationship Id="rId4" Type="http://schemas.openxmlformats.org/officeDocument/2006/relationships/hyperlink" Target="http://blogs-images.forbes.com/johngaudiosi/files/2011/11/girlgamer.jpg" TargetMode="External"/><Relationship Id="rId5" Type="http://schemas.openxmlformats.org/officeDocument/2006/relationships/hyperlink" Target="http://www.academia.edu/706362/The_Impact_of_Console_Games_in_the_Classroom_Evidence_From_Schools_in_Scotland" TargetMode="External"/><Relationship Id="rId6" Type="http://schemas.openxmlformats.org/officeDocument/2006/relationships/hyperlink" Target="http://www.hotelbuenaparkanaheim.com/inc/images/little_guy.gif" TargetMode="External"/><Relationship Id="rId7" Type="http://schemas.openxmlformats.org/officeDocument/2006/relationships/hyperlink" Target="http://lmg.hurstville.nsw.gov.au/Education-Programs.html" TargetMode="External"/><Relationship Id="rId8" Type="http://schemas.openxmlformats.org/officeDocument/2006/relationships/hyperlink" Target="http://logintoliteracy.files.wordpress.com/2012/02/i-hate-computers.gif" TargetMode="External"/><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hyperlink" Target="http://www.edutopia.org/ikids" TargetMode="External"/><Relationship Id="rId4" Type="http://schemas.openxmlformats.org/officeDocument/2006/relationships/hyperlink" Target="http://www.flickr.com/photos/donjonson/5351362611/" TargetMode="External"/><Relationship Id="rId5" Type="http://schemas.openxmlformats.org/officeDocument/2006/relationships/hyperlink" Target="http://blog.mochigames.com/2011/11/17/best-of-browser-games-physics-bridge-building/" TargetMode="External"/><Relationship Id="rId6" Type="http://schemas.openxmlformats.org/officeDocument/2006/relationships/hyperlink" Target="http://youtu.be/_gBi7OXjpAE" TargetMode="External"/><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hyperlink" Target="http://www.plugintotechnology.com/2010/11/educational-video-games-create-engaged.html" TargetMode="External"/><Relationship Id="rId4" Type="http://schemas.openxmlformats.org/officeDocument/2006/relationships/hyperlink" Target="http://www.michaelmccurry.net/2010/10/20/lecture-based-vs-interactive-learning-which-is-future-of-education" TargetMode="External"/><Relationship Id="rId5" Type="http://schemas.openxmlformats.org/officeDocument/2006/relationships/hyperlink" Target="http://youtu.be/Mirxkzkxuf4" TargetMode="External"/><Relationship Id="rId6" Type="http://schemas.openxmlformats.org/officeDocument/2006/relationships/hyperlink" Target="http://museum.nist.gov/object.asp?ObjID=5" TargetMode="External"/><Relationship Id="rId7" Type="http://schemas.openxmlformats.org/officeDocument/2006/relationships/hyperlink" Target="http://roxannnys.pbworks.com/w/page/6883448/21st%20Century%20Learners%20vs%2020th%20Century%20Teachers" TargetMode="External"/><Relationship Id="rId8" Type="http://schemas.openxmlformats.org/officeDocument/2006/relationships/hyperlink" Target="http://www.onlineeducation.net/videogame_timeline" TargetMode="External"/><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hyperlink" Target="http://rikravado.hubpages.com/hub/Web-Based-Learning-Todays-Educated-Answer" TargetMode="External"/><Relationship Id="rId4" Type="http://schemas.openxmlformats.org/officeDocument/2006/relationships/hyperlink" Target="http://www.youtube.com/watch?v=r74hkI-JcHY&amp;feature=share&amp;list=PLA4A56B2AB33F7723" TargetMode="External"/><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hyperlink" Target="http://www.skctechprep.org/" TargetMode="External"/><Relationship Id="rId4" Type="http://schemas.openxmlformats.org/officeDocument/2006/relationships/hyperlink" Target="http://www.socialphy.com/posts/off-topic/12473/10-Reasons-Why-Video-Games-Are-Good-For-You.html" TargetMode="External"/><Relationship Id="rId5" Type="http://schemas.openxmlformats.org/officeDocument/2006/relationships/hyperlink" Target="http://www.swri.org/4org/d07/tspi/gamebased.htm" TargetMode="External"/><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hyperlink" Target="http://www.ifets.info/journals/15_3/18.pdf" TargetMode="External"/><Relationship Id="rId4" Type="http://schemas.openxmlformats.org/officeDocument/2006/relationships/hyperlink" Target="http://www.imdb.com/media/rm2812320000/tt0358082" TargetMode="External"/><Relationship Id="rId5" Type="http://schemas.openxmlformats.org/officeDocument/2006/relationships/hyperlink" Target="http://wholeartiststudio.com/wp-content/uploads/2011/12/Choices.jpg" TargetMode="External"/><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hyperlink" Target="http://teacheronline.us/flip/teacher_thinking.gif"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16.jpeg"/><Relationship Id="rId6" Type="http://schemas.openxmlformats.org/officeDocument/2006/relationships/image" Target="../media/image5.png"/><Relationship Id="rId1" Type="http://schemas.microsoft.com/office/2007/relationships/media" Target="../media/media6.wav"/><Relationship Id="rId2" Type="http://schemas.openxmlformats.org/officeDocument/2006/relationships/audio" Target="../media/media6.wav"/></Relationships>
</file>

<file path=ppt/slides/_rels/slide6.xml.rels><?xml version="1.0" encoding="UTF-8" standalone="yes"?>
<Relationships xmlns="http://schemas.openxmlformats.org/package/2006/relationships"><Relationship Id="rId3" Type="http://schemas.openxmlformats.org/officeDocument/2006/relationships/audio" Target="../media/media7.wav"/><Relationship Id="rId4" Type="http://schemas.openxmlformats.org/officeDocument/2006/relationships/slideLayout" Target="../slideLayouts/slideLayout2.xml"/><Relationship Id="rId5" Type="http://schemas.openxmlformats.org/officeDocument/2006/relationships/notesSlide" Target="../notesSlides/notesSlide6.xml"/><Relationship Id="rId6" Type="http://schemas.openxmlformats.org/officeDocument/2006/relationships/image" Target="../media/image17.png"/><Relationship Id="rId7" Type="http://schemas.openxmlformats.org/officeDocument/2006/relationships/image" Target="../media/image5.png"/><Relationship Id="rId1" Type="http://schemas.openxmlformats.org/officeDocument/2006/relationships/tags" Target="../tags/tag5.xml"/><Relationship Id="rId2" Type="http://schemas.microsoft.com/office/2007/relationships/media" Target="../media/media7.wav"/></Relationships>
</file>

<file path=ppt/slides/_rels/slide7.xml.rels><?xml version="1.0" encoding="UTF-8" standalone="yes"?>
<Relationships xmlns="http://schemas.openxmlformats.org/package/2006/relationships"><Relationship Id="rId3" Type="http://schemas.openxmlformats.org/officeDocument/2006/relationships/audio" Target="../media/media8.wav"/><Relationship Id="rId4" Type="http://schemas.openxmlformats.org/officeDocument/2006/relationships/slideLayout" Target="../slideLayouts/slideLayout2.xml"/><Relationship Id="rId5" Type="http://schemas.openxmlformats.org/officeDocument/2006/relationships/notesSlide" Target="../notesSlides/notesSlide7.xml"/><Relationship Id="rId6" Type="http://schemas.openxmlformats.org/officeDocument/2006/relationships/image" Target="../media/image18.gif"/><Relationship Id="rId7" Type="http://schemas.openxmlformats.org/officeDocument/2006/relationships/image" Target="../media/image19.png"/><Relationship Id="rId1" Type="http://schemas.openxmlformats.org/officeDocument/2006/relationships/tags" Target="../tags/tag6.xml"/><Relationship Id="rId2" Type="http://schemas.microsoft.com/office/2007/relationships/media" Target="../media/media8.wav"/></Relationships>
</file>

<file path=ppt/slides/_rels/slide8.xml.rels><?xml version="1.0" encoding="UTF-8" standalone="yes"?>
<Relationships xmlns="http://schemas.openxmlformats.org/package/2006/relationships"><Relationship Id="rId3" Type="http://schemas.microsoft.com/office/2007/relationships/media" Target="../media/media10.wmv"/><Relationship Id="rId4" Type="http://schemas.openxmlformats.org/officeDocument/2006/relationships/video" Target="../media/media10.wmv"/><Relationship Id="rId5" Type="http://schemas.openxmlformats.org/officeDocument/2006/relationships/slideLayout" Target="../slideLayouts/slideLayout2.xml"/><Relationship Id="rId6" Type="http://schemas.openxmlformats.org/officeDocument/2006/relationships/notesSlide" Target="../notesSlides/notesSlide8.xml"/><Relationship Id="rId7" Type="http://schemas.openxmlformats.org/officeDocument/2006/relationships/hyperlink" Target="http://prezi.com/eqz3dyfmxts-/copy-of-the-history-of-video-games/?kw=view-eqz3dyfmxts-&amp;rc=ref-29936595" TargetMode="External"/><Relationship Id="rId8" Type="http://schemas.openxmlformats.org/officeDocument/2006/relationships/image" Target="../media/image5.png"/><Relationship Id="rId9" Type="http://schemas.openxmlformats.org/officeDocument/2006/relationships/image" Target="../media/image20.png"/><Relationship Id="rId1" Type="http://schemas.microsoft.com/office/2007/relationships/media" Target="../media/media9.wav"/><Relationship Id="rId2" Type="http://schemas.openxmlformats.org/officeDocument/2006/relationships/audio" Target="../media/media9.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5.png"/><Relationship Id="rId6" Type="http://schemas.openxmlformats.org/officeDocument/2006/relationships/image" Target="../media/image21.jpg"/><Relationship Id="rId1" Type="http://schemas.microsoft.com/office/2007/relationships/media" Target="../media/media11.wav"/><Relationship Id="rId2" Type="http://schemas.openxmlformats.org/officeDocument/2006/relationships/audio" Target="../media/media1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2800" y="241300"/>
            <a:ext cx="7772400" cy="1143000"/>
          </a:xfrm>
        </p:spPr>
        <p:txBody>
          <a:bodyPr>
            <a:normAutofit fontScale="90000"/>
          </a:bodyPr>
          <a:lstStyle/>
          <a:p>
            <a:r>
              <a:rPr lang="en-US" dirty="0" smtClean="0">
                <a:effectLst>
                  <a:glow rad="279400">
                    <a:schemeClr val="bg1">
                      <a:alpha val="80000"/>
                    </a:schemeClr>
                  </a:glow>
                  <a:reflection blurRad="6350" stA="25000" endPos="45500" dir="5400000" sy="-100000" algn="bl" rotWithShape="0"/>
                </a:effectLst>
              </a:rPr>
              <a:t>Digital Game-Based Learning</a:t>
            </a:r>
            <a:br>
              <a:rPr lang="en-US" dirty="0" smtClean="0">
                <a:effectLst>
                  <a:glow rad="279400">
                    <a:schemeClr val="bg1">
                      <a:alpha val="80000"/>
                    </a:schemeClr>
                  </a:glow>
                  <a:reflection blurRad="6350" stA="25000" endPos="45500" dir="5400000" sy="-100000" algn="bl" rotWithShape="0"/>
                </a:effectLst>
              </a:rPr>
            </a:br>
            <a:r>
              <a:rPr lang="en-US" dirty="0" smtClean="0">
                <a:effectLst>
                  <a:glow rad="279400">
                    <a:schemeClr val="bg1">
                      <a:alpha val="80000"/>
                    </a:schemeClr>
                  </a:glow>
                  <a:reflection blurRad="6350" stA="25000" endPos="45500" dir="5400000" sy="-100000" algn="bl" rotWithShape="0"/>
                </a:effectLst>
              </a:rPr>
              <a:t>in Mathematics</a:t>
            </a:r>
            <a:endParaRPr lang="en-US" dirty="0">
              <a:effectLst>
                <a:glow rad="279400">
                  <a:schemeClr val="bg1">
                    <a:alpha val="80000"/>
                  </a:schemeClr>
                </a:glow>
                <a:reflection blurRad="6350" stA="25000" endPos="45500" dir="5400000" sy="-100000" algn="bl" rotWithShape="0"/>
              </a:effectLst>
            </a:endParaRPr>
          </a:p>
        </p:txBody>
      </p:sp>
      <p:sp>
        <p:nvSpPr>
          <p:cNvPr id="3" name="Subtitle 2"/>
          <p:cNvSpPr>
            <a:spLocks noGrp="1"/>
          </p:cNvSpPr>
          <p:nvPr>
            <p:ph type="subTitle" idx="1"/>
          </p:nvPr>
        </p:nvSpPr>
        <p:spPr>
          <a:xfrm>
            <a:off x="180131" y="1637413"/>
            <a:ext cx="8811470" cy="2190307"/>
          </a:xfrm>
        </p:spPr>
        <p:txBody>
          <a:bodyPr>
            <a:normAutofit/>
          </a:bodyPr>
          <a:lstStyle/>
          <a:p>
            <a:r>
              <a:rPr lang="en-US" dirty="0" smtClean="0">
                <a:solidFill>
                  <a:schemeClr val="bg1"/>
                </a:solidFill>
                <a:effectLst>
                  <a:outerShdw blurRad="38100" dist="38100" dir="2700000" algn="tl">
                    <a:srgbClr val="000000">
                      <a:alpha val="43137"/>
                    </a:srgbClr>
                  </a:outerShdw>
                </a:effectLst>
              </a:rPr>
              <a:t>Active Student Learning Through Gaming &amp; Immersive Learning Environments</a:t>
            </a:r>
            <a:br>
              <a:rPr lang="en-US" dirty="0" smtClean="0">
                <a:solidFill>
                  <a:schemeClr val="bg1"/>
                </a:solidFill>
                <a:effectLst>
                  <a:outerShdw blurRad="38100" dist="38100" dir="2700000" algn="tl">
                    <a:srgbClr val="000000">
                      <a:alpha val="43137"/>
                    </a:srgbClr>
                  </a:outerShdw>
                </a:effectLst>
              </a:rPr>
            </a:br>
            <a:endParaRPr lang="en-US" i="1" dirty="0">
              <a:solidFill>
                <a:schemeClr val="bg1"/>
              </a:solidFill>
              <a:effectLst>
                <a:outerShdw blurRad="38100" dist="38100" dir="2700000" algn="tl">
                  <a:srgbClr val="000000">
                    <a:alpha val="43137"/>
                  </a:srgbClr>
                </a:outerShdw>
              </a:effectLst>
            </a:endParaRPr>
          </a:p>
          <a:p>
            <a:r>
              <a:rPr lang="en-US" i="1" dirty="0" smtClean="0">
                <a:solidFill>
                  <a:schemeClr val="bg1"/>
                </a:solidFill>
                <a:effectLst>
                  <a:outerShdw blurRad="38100" dist="38100" dir="2700000" algn="tl">
                    <a:srgbClr val="000000">
                      <a:alpha val="43137"/>
                    </a:srgbClr>
                  </a:outerShdw>
                </a:effectLst>
              </a:rPr>
              <a:t>Presented by:  Steven Zollinger</a:t>
            </a:r>
            <a:endParaRPr lang="en-US" i="1" dirty="0">
              <a:solidFill>
                <a:schemeClr val="bg1"/>
              </a:solidFill>
              <a:effectLst>
                <a:outerShdw blurRad="38100" dist="38100" dir="2700000" algn="tl">
                  <a:srgbClr val="000000">
                    <a:alpha val="43137"/>
                  </a:srgbClr>
                </a:outerShdw>
              </a:effectLst>
            </a:endParaRPr>
          </a:p>
        </p:txBody>
      </p:sp>
      <p:pic>
        <p:nvPicPr>
          <p:cNvPr id="1026" name="Picture 2" descr="Image of Game-Based Learning in action. Game-Based Learning (GBL) research and development continues to be a priority at SwRI, necessitated by the heavy influence of today's technology in the lives of younger peopl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5974" y="4257733"/>
            <a:ext cx="2857500" cy="1905000"/>
          </a:xfrm>
          <a:prstGeom prst="rect">
            <a:avLst/>
          </a:prstGeom>
          <a:noFill/>
          <a:ln>
            <a:noFill/>
          </a:ln>
          <a:effectLst>
            <a:outerShdw blurRad="149987" dist="250190" dir="8460000" algn="tr" rotWithShape="0">
              <a:schemeClr val="accent1">
                <a:lumMod val="75000"/>
                <a:alpha val="28000"/>
              </a:schemeClr>
            </a:outerShdw>
          </a:effectLst>
          <a:scene3d>
            <a:camera prst="orthographicFront">
              <a:rot lat="0" lon="0" rev="0"/>
            </a:camera>
            <a:lightRig rig="threePt" dir="t">
              <a:rot lat="0" lon="0" rev="8460000"/>
            </a:lightRig>
          </a:scene3d>
          <a:sp3d extrusionH="63500" contourW="2540">
            <a:bevelT w="88900" h="88900"/>
            <a:contourClr>
              <a:srgbClr val="7F7F7F"/>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8220" y="6237146"/>
            <a:ext cx="2553007"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(Southwest Research Institute, 2012)</a:t>
            </a:r>
            <a:endParaRPr lang="en-US" sz="1200" dirty="0">
              <a:effectLst>
                <a:outerShdw blurRad="38100" dist="38100" dir="2700000" algn="tl">
                  <a:srgbClr val="000000">
                    <a:alpha val="43137"/>
                  </a:srgbClr>
                </a:outerShdw>
              </a:effectLst>
            </a:endParaRPr>
          </a:p>
        </p:txBody>
      </p:sp>
      <p:pic>
        <p:nvPicPr>
          <p:cNvPr id="1031" name="Picture 7" descr="http://images7.gry-online.pl/galeria/galeria_duze3/696356031.jpg">
            <a:hlinkClick r:id="rId7"/>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496374" y="4257734"/>
            <a:ext cx="2538619" cy="1905000"/>
          </a:xfrm>
          <a:prstGeom prst="rect">
            <a:avLst/>
          </a:prstGeom>
          <a:noFill/>
          <a:ln>
            <a:noFill/>
          </a:ln>
          <a:effectLst>
            <a:outerShdw blurRad="149987" dist="250190" dir="8460000" algn="tr" rotWithShape="0">
              <a:schemeClr val="accent1">
                <a:lumMod val="75000"/>
                <a:alpha val="28000"/>
              </a:schemeClr>
            </a:outerShdw>
          </a:effectLst>
          <a:scene3d>
            <a:camera prst="orthographicFront">
              <a:rot lat="0" lon="0" rev="0"/>
            </a:camera>
            <a:lightRig rig="threePt" dir="t">
              <a:rot lat="0" lon="0" rev="8460000"/>
            </a:lightRig>
          </a:scene3d>
          <a:sp3d extrusionH="63500" contourW="2540">
            <a:bevelT w="88900" h="88900"/>
            <a:contourClr>
              <a:srgbClr val="7F7F7F"/>
            </a:contourClr>
          </a:sp3d>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131567" y="6220258"/>
            <a:ext cx="1268232"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a:t>
            </a:r>
            <a:r>
              <a:rPr lang="en-US" sz="1200" dirty="0" err="1" smtClean="0">
                <a:effectLst>
                  <a:outerShdw blurRad="38100" dist="38100" dir="2700000" algn="tl">
                    <a:srgbClr val="000000">
                      <a:alpha val="43137"/>
                    </a:srgbClr>
                  </a:outerShdw>
                </a:effectLst>
              </a:rPr>
              <a:t>Cognitoy</a:t>
            </a:r>
            <a:r>
              <a:rPr lang="en-US" sz="1200" dirty="0" smtClean="0">
                <a:effectLst>
                  <a:outerShdw blurRad="38100" dist="38100" dir="2700000" algn="tl">
                    <a:srgbClr val="000000">
                      <a:alpha val="43137"/>
                    </a:srgbClr>
                  </a:outerShdw>
                </a:effectLst>
              </a:rPr>
              <a:t>, 2000)</a:t>
            </a:r>
            <a:endParaRPr lang="en-US" sz="1200" dirty="0">
              <a:effectLst>
                <a:outerShdw blurRad="38100" dist="38100" dir="2700000" algn="tl">
                  <a:srgbClr val="000000">
                    <a:alpha val="43137"/>
                  </a:srgbClr>
                </a:outerShdw>
              </a:effectLst>
            </a:endParaRPr>
          </a:p>
        </p:txBody>
      </p:sp>
      <p:pic>
        <p:nvPicPr>
          <p:cNvPr id="1033" name="Picture 9" descr="Korea's Game based Learni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414199" y="4275458"/>
            <a:ext cx="2479674" cy="1869551"/>
          </a:xfrm>
          <a:prstGeom prst="rect">
            <a:avLst/>
          </a:prstGeom>
          <a:noFill/>
          <a:ln>
            <a:noFill/>
          </a:ln>
          <a:effectLst>
            <a:outerShdw blurRad="149987" dist="250190" dir="8460000" algn="tr" rotWithShape="0">
              <a:schemeClr val="accent1">
                <a:lumMod val="75000"/>
                <a:alpha val="28000"/>
              </a:schemeClr>
            </a:outerShdw>
          </a:effectLst>
          <a:scene3d>
            <a:camera prst="orthographicFront">
              <a:rot lat="0" lon="0" rev="0"/>
            </a:camera>
            <a:lightRig rig="threePt" dir="t">
              <a:rot lat="0" lon="0" rev="8460000"/>
            </a:lightRig>
          </a:scene3d>
          <a:sp3d extrusionH="63500" contourW="2540">
            <a:bevelT w="88900" h="88900"/>
            <a:contourClr>
              <a:srgbClr val="7F7F7F"/>
            </a:contourClr>
          </a:sp3d>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369133" y="6216070"/>
            <a:ext cx="2569806"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(Advanced Technology Korea, 2011)</a:t>
            </a:r>
            <a:endParaRPr lang="en-US" sz="1200" dirty="0">
              <a:effectLst>
                <a:outerShdw blurRad="38100" dist="38100" dir="2700000" algn="tl">
                  <a:srgbClr val="000000">
                    <a:alpha val="43137"/>
                  </a:srgbClr>
                </a:outerShdw>
              </a:effectLst>
            </a:endParaRPr>
          </a:p>
        </p:txBody>
      </p:sp>
      <p:pic>
        <p:nvPicPr>
          <p:cNvPr id="9"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0" y="0"/>
            <a:ext cx="609600" cy="609600"/>
          </a:xfrm>
          <a:prstGeom prst="rect">
            <a:avLst/>
          </a:prstGeom>
        </p:spPr>
      </p:pic>
    </p:spTree>
    <p:custDataLst>
      <p:tags r:id="rId1"/>
    </p:custDataLst>
    <p:extLst>
      <p:ext uri="{BB962C8B-B14F-4D97-AF65-F5344CB8AC3E}">
        <p14:creationId xmlns:p14="http://schemas.microsoft.com/office/powerpoint/2010/main" val="746530468"/>
      </p:ext>
    </p:extLst>
  </p:cSld>
  <p:clrMapOvr>
    <a:masterClrMapping/>
  </p:clrMapOvr>
  <mc:AlternateContent xmlns:mc="http://schemas.openxmlformats.org/markup-compatibility/2006" xmlns:p14="http://schemas.microsoft.com/office/powerpoint/2010/main">
    <mc:Choice Requires="p14">
      <p:transition spd="slow" advTm="13050">
        <p14:prism/>
      </p:transition>
    </mc:Choice>
    <mc:Fallback xmlns="">
      <p:transition spd="slow" advTm="1305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par>
                                <p:cTn id="7" presetID="3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 calcmode="lin" valueType="num">
                                      <p:cBhvr>
                                        <p:cTn id="9" dur="1000" fill="hold"/>
                                        <p:tgtEl>
                                          <p:spTgt spid="1026"/>
                                        </p:tgtEl>
                                        <p:attrNameLst>
                                          <p:attrName>ppt_w</p:attrName>
                                        </p:attrNameLst>
                                      </p:cBhvr>
                                      <p:tavLst>
                                        <p:tav tm="0">
                                          <p:val>
                                            <p:fltVal val="0"/>
                                          </p:val>
                                        </p:tav>
                                        <p:tav tm="100000">
                                          <p:val>
                                            <p:strVal val="#ppt_w"/>
                                          </p:val>
                                        </p:tav>
                                      </p:tavLst>
                                    </p:anim>
                                    <p:anim calcmode="lin" valueType="num">
                                      <p:cBhvr>
                                        <p:cTn id="10" dur="1000" fill="hold"/>
                                        <p:tgtEl>
                                          <p:spTgt spid="1026"/>
                                        </p:tgtEl>
                                        <p:attrNameLst>
                                          <p:attrName>ppt_h</p:attrName>
                                        </p:attrNameLst>
                                      </p:cBhvr>
                                      <p:tavLst>
                                        <p:tav tm="0">
                                          <p:val>
                                            <p:fltVal val="0"/>
                                          </p:val>
                                        </p:tav>
                                        <p:tav tm="100000">
                                          <p:val>
                                            <p:strVal val="#ppt_h"/>
                                          </p:val>
                                        </p:tav>
                                      </p:tavLst>
                                    </p:anim>
                                    <p:anim calcmode="lin" valueType="num">
                                      <p:cBhvr>
                                        <p:cTn id="11" dur="1000" fill="hold"/>
                                        <p:tgtEl>
                                          <p:spTgt spid="1026"/>
                                        </p:tgtEl>
                                        <p:attrNameLst>
                                          <p:attrName>style.rotation</p:attrName>
                                        </p:attrNameLst>
                                      </p:cBhvr>
                                      <p:tavLst>
                                        <p:tav tm="0">
                                          <p:val>
                                            <p:fltVal val="90"/>
                                          </p:val>
                                        </p:tav>
                                        <p:tav tm="100000">
                                          <p:val>
                                            <p:fltVal val="0"/>
                                          </p:val>
                                        </p:tav>
                                      </p:tavLst>
                                    </p:anim>
                                    <p:animEffect transition="in" filter="fade">
                                      <p:cBhvr>
                                        <p:cTn id="12" dur="1000"/>
                                        <p:tgtEl>
                                          <p:spTgt spid="1026"/>
                                        </p:tgtEl>
                                      </p:cBhvr>
                                    </p:animEffect>
                                  </p:childTnLst>
                                </p:cTn>
                              </p:par>
                              <p:par>
                                <p:cTn id="13" presetID="3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par>
                                <p:cTn id="19" presetID="31" presetClass="entr" presetSubtype="0" fill="hold" nodeType="withEffect">
                                  <p:stCondLst>
                                    <p:cond delay="500"/>
                                  </p:stCondLst>
                                  <p:childTnLst>
                                    <p:set>
                                      <p:cBhvr>
                                        <p:cTn id="20" dur="1" fill="hold">
                                          <p:stCondLst>
                                            <p:cond delay="0"/>
                                          </p:stCondLst>
                                        </p:cTn>
                                        <p:tgtEl>
                                          <p:spTgt spid="1031"/>
                                        </p:tgtEl>
                                        <p:attrNameLst>
                                          <p:attrName>style.visibility</p:attrName>
                                        </p:attrNameLst>
                                      </p:cBhvr>
                                      <p:to>
                                        <p:strVal val="visible"/>
                                      </p:to>
                                    </p:set>
                                    <p:anim calcmode="lin" valueType="num">
                                      <p:cBhvr>
                                        <p:cTn id="21" dur="1000" fill="hold"/>
                                        <p:tgtEl>
                                          <p:spTgt spid="1031"/>
                                        </p:tgtEl>
                                        <p:attrNameLst>
                                          <p:attrName>ppt_w</p:attrName>
                                        </p:attrNameLst>
                                      </p:cBhvr>
                                      <p:tavLst>
                                        <p:tav tm="0">
                                          <p:val>
                                            <p:fltVal val="0"/>
                                          </p:val>
                                        </p:tav>
                                        <p:tav tm="100000">
                                          <p:val>
                                            <p:strVal val="#ppt_w"/>
                                          </p:val>
                                        </p:tav>
                                      </p:tavLst>
                                    </p:anim>
                                    <p:anim calcmode="lin" valueType="num">
                                      <p:cBhvr>
                                        <p:cTn id="22" dur="1000" fill="hold"/>
                                        <p:tgtEl>
                                          <p:spTgt spid="1031"/>
                                        </p:tgtEl>
                                        <p:attrNameLst>
                                          <p:attrName>ppt_h</p:attrName>
                                        </p:attrNameLst>
                                      </p:cBhvr>
                                      <p:tavLst>
                                        <p:tav tm="0">
                                          <p:val>
                                            <p:fltVal val="0"/>
                                          </p:val>
                                        </p:tav>
                                        <p:tav tm="100000">
                                          <p:val>
                                            <p:strVal val="#ppt_h"/>
                                          </p:val>
                                        </p:tav>
                                      </p:tavLst>
                                    </p:anim>
                                    <p:anim calcmode="lin" valueType="num">
                                      <p:cBhvr>
                                        <p:cTn id="23" dur="1000" fill="hold"/>
                                        <p:tgtEl>
                                          <p:spTgt spid="1031"/>
                                        </p:tgtEl>
                                        <p:attrNameLst>
                                          <p:attrName>style.rotation</p:attrName>
                                        </p:attrNameLst>
                                      </p:cBhvr>
                                      <p:tavLst>
                                        <p:tav tm="0">
                                          <p:val>
                                            <p:fltVal val="90"/>
                                          </p:val>
                                        </p:tav>
                                        <p:tav tm="100000">
                                          <p:val>
                                            <p:fltVal val="0"/>
                                          </p:val>
                                        </p:tav>
                                      </p:tavLst>
                                    </p:anim>
                                    <p:animEffect transition="in" filter="fade">
                                      <p:cBhvr>
                                        <p:cTn id="24" dur="1000"/>
                                        <p:tgtEl>
                                          <p:spTgt spid="1031"/>
                                        </p:tgtEl>
                                      </p:cBhvr>
                                    </p:animEffect>
                                  </p:childTnLst>
                                </p:cTn>
                              </p:par>
                              <p:par>
                                <p:cTn id="25" presetID="31" presetClass="entr" presetSubtype="0" fill="hold" grpId="0" nodeType="withEffect">
                                  <p:stCondLst>
                                    <p:cond delay="5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par>
                                <p:cTn id="31" presetID="31" presetClass="entr" presetSubtype="0" fill="hold" nodeType="withEffect">
                                  <p:stCondLst>
                                    <p:cond delay="1000"/>
                                  </p:stCondLst>
                                  <p:childTnLst>
                                    <p:set>
                                      <p:cBhvr>
                                        <p:cTn id="32" dur="1" fill="hold">
                                          <p:stCondLst>
                                            <p:cond delay="0"/>
                                          </p:stCondLst>
                                        </p:cTn>
                                        <p:tgtEl>
                                          <p:spTgt spid="1033"/>
                                        </p:tgtEl>
                                        <p:attrNameLst>
                                          <p:attrName>style.visibility</p:attrName>
                                        </p:attrNameLst>
                                      </p:cBhvr>
                                      <p:to>
                                        <p:strVal val="visible"/>
                                      </p:to>
                                    </p:set>
                                    <p:anim calcmode="lin" valueType="num">
                                      <p:cBhvr>
                                        <p:cTn id="33" dur="1000" fill="hold"/>
                                        <p:tgtEl>
                                          <p:spTgt spid="1033"/>
                                        </p:tgtEl>
                                        <p:attrNameLst>
                                          <p:attrName>ppt_w</p:attrName>
                                        </p:attrNameLst>
                                      </p:cBhvr>
                                      <p:tavLst>
                                        <p:tav tm="0">
                                          <p:val>
                                            <p:fltVal val="0"/>
                                          </p:val>
                                        </p:tav>
                                        <p:tav tm="100000">
                                          <p:val>
                                            <p:strVal val="#ppt_w"/>
                                          </p:val>
                                        </p:tav>
                                      </p:tavLst>
                                    </p:anim>
                                    <p:anim calcmode="lin" valueType="num">
                                      <p:cBhvr>
                                        <p:cTn id="34" dur="1000" fill="hold"/>
                                        <p:tgtEl>
                                          <p:spTgt spid="1033"/>
                                        </p:tgtEl>
                                        <p:attrNameLst>
                                          <p:attrName>ppt_h</p:attrName>
                                        </p:attrNameLst>
                                      </p:cBhvr>
                                      <p:tavLst>
                                        <p:tav tm="0">
                                          <p:val>
                                            <p:fltVal val="0"/>
                                          </p:val>
                                        </p:tav>
                                        <p:tav tm="100000">
                                          <p:val>
                                            <p:strVal val="#ppt_h"/>
                                          </p:val>
                                        </p:tav>
                                      </p:tavLst>
                                    </p:anim>
                                    <p:anim calcmode="lin" valueType="num">
                                      <p:cBhvr>
                                        <p:cTn id="35" dur="1000" fill="hold"/>
                                        <p:tgtEl>
                                          <p:spTgt spid="1033"/>
                                        </p:tgtEl>
                                        <p:attrNameLst>
                                          <p:attrName>style.rotation</p:attrName>
                                        </p:attrNameLst>
                                      </p:cBhvr>
                                      <p:tavLst>
                                        <p:tav tm="0">
                                          <p:val>
                                            <p:fltVal val="90"/>
                                          </p:val>
                                        </p:tav>
                                        <p:tav tm="100000">
                                          <p:val>
                                            <p:fltVal val="0"/>
                                          </p:val>
                                        </p:tav>
                                      </p:tavLst>
                                    </p:anim>
                                    <p:animEffect transition="in" filter="fade">
                                      <p:cBhvr>
                                        <p:cTn id="36" dur="1000"/>
                                        <p:tgtEl>
                                          <p:spTgt spid="1033"/>
                                        </p:tgtEl>
                                      </p:cBhvr>
                                    </p:animEffect>
                                  </p:childTnLst>
                                </p:cTn>
                              </p:par>
                              <p:par>
                                <p:cTn id="37" presetID="31" presetClass="entr" presetSubtype="0" fill="hold" grpId="0"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fltVal val="0"/>
                                          </p:val>
                                        </p:tav>
                                        <p:tav tm="100000">
                                          <p:val>
                                            <p:strVal val="#ppt_w"/>
                                          </p:val>
                                        </p:tav>
                                      </p:tavLst>
                                    </p:anim>
                                    <p:anim calcmode="lin" valueType="num">
                                      <p:cBhvr>
                                        <p:cTn id="40" dur="1000" fill="hold"/>
                                        <p:tgtEl>
                                          <p:spTgt spid="12"/>
                                        </p:tgtEl>
                                        <p:attrNameLst>
                                          <p:attrName>ppt_h</p:attrName>
                                        </p:attrNameLst>
                                      </p:cBhvr>
                                      <p:tavLst>
                                        <p:tav tm="0">
                                          <p:val>
                                            <p:fltVal val="0"/>
                                          </p:val>
                                        </p:tav>
                                        <p:tav tm="100000">
                                          <p:val>
                                            <p:strVal val="#ppt_h"/>
                                          </p:val>
                                        </p:tav>
                                      </p:tavLst>
                                    </p:anim>
                                    <p:anim calcmode="lin" valueType="num">
                                      <p:cBhvr>
                                        <p:cTn id="41" dur="1000" fill="hold"/>
                                        <p:tgtEl>
                                          <p:spTgt spid="12"/>
                                        </p:tgtEl>
                                        <p:attrNameLst>
                                          <p:attrName>style.rotation</p:attrName>
                                        </p:attrNameLst>
                                      </p:cBhvr>
                                      <p:tavLst>
                                        <p:tav tm="0">
                                          <p:val>
                                            <p:fltVal val="90"/>
                                          </p:val>
                                        </p:tav>
                                        <p:tav tm="100000">
                                          <p:val>
                                            <p:fltVal val="0"/>
                                          </p:val>
                                        </p:tav>
                                      </p:tavLst>
                                    </p:anim>
                                    <p:animEffect transition="in" filter="fade">
                                      <p:cBhvr>
                                        <p:cTn id="4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fill="hold" display="0">
                  <p:stCondLst>
                    <p:cond delay="indefinite"/>
                  </p:stCondLst>
                  <p:endCondLst>
                    <p:cond evt="onStopAudio" delay="0">
                      <p:tgtEl>
                        <p:sldTgt/>
                      </p:tgtEl>
                    </p:cond>
                  </p:endCondLst>
                </p:cTn>
                <p:tgtEl>
                  <p:spTgt spid="9"/>
                </p:tgtEl>
              </p:cMediaNode>
            </p:audio>
          </p:childTnLst>
        </p:cTn>
      </p:par>
    </p:tnLst>
    <p:bldLst>
      <p:bldP spid="4" grpId="0"/>
      <p:bldP spid="10" grpId="0"/>
      <p:bldP spid="12" grpId="0"/>
    </p:bldLst>
  </p:timing>
  <p:extLst mod="1">
    <p:ext uri="{E180D4A7-C9FB-4DFB-919C-405C955672EB}">
      <p14:showEvtLst xmlns:p14="http://schemas.microsoft.com/office/powerpoint/2010/main">
        <p14:playEvt time="88" objId="7"/>
        <p14:playEvt time="88" objId="9"/>
        <p14:stopEvt time="13849" objId="9"/>
        <p14:stopEvt time="14239" objId="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Gaming has Reached Critical Mass</a:t>
            </a:r>
            <a:endParaRPr lang="en-US"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a:ext>
            </a:extLst>
          </a:blip>
          <a:stretch>
            <a:fillRect/>
          </a:stretch>
        </p:blipFill>
        <p:spPr>
          <a:xfrm>
            <a:off x="1809714" y="2698482"/>
            <a:ext cx="5522985" cy="3313791"/>
          </a:xfrm>
          <a:ln>
            <a:solidFill>
              <a:schemeClr val="bg2"/>
            </a:solidFill>
          </a:ln>
          <a:effectLst>
            <a:outerShdw blurRad="149987" dist="250190" dir="8460000" algn="tl" rotWithShape="0">
              <a:schemeClr val="accent1">
                <a:lumMod val="75000"/>
                <a:alpha val="28000"/>
              </a:schemeClr>
            </a:outerShdw>
          </a:effectLst>
          <a:scene3d>
            <a:camera prst="orthographicFront"/>
            <a:lightRig rig="threePt" dir="t">
              <a:rot lat="0" lon="0" rev="8460000"/>
            </a:lightRig>
          </a:scene3d>
          <a:sp3d extrusionH="63500" contourW="2540">
            <a:bevelT w="88900" h="88900"/>
            <a:contourClr>
              <a:srgbClr val="7F7F7F"/>
            </a:contourClr>
          </a:sp3d>
        </p:spPr>
      </p:pic>
      <p:sp>
        <p:nvSpPr>
          <p:cNvPr id="5" name="Content Placeholder 2"/>
          <p:cNvSpPr txBox="1">
            <a:spLocks/>
          </p:cNvSpPr>
          <p:nvPr/>
        </p:nvSpPr>
        <p:spPr>
          <a:xfrm>
            <a:off x="779463" y="1828800"/>
            <a:ext cx="7583488" cy="4297363"/>
          </a:xfrm>
          <a:prstGeom prst="rect">
            <a:avLst/>
          </a:prstGeom>
        </p:spPr>
        <p:txBody>
          <a:bodyPr vert="horz" lIns="91440" tIns="45720" rIns="91440" bIns="45720" rtlCol="0">
            <a:normAutofit/>
            <a:scene3d>
              <a:camera prst="orthographicFront">
                <a:rot lat="21300000" lon="21300000" rev="0"/>
              </a:camera>
              <a:lightRig rig="threePt" dir="t">
                <a:rot lat="0" lon="0" rev="8460000"/>
              </a:lightRig>
            </a:scene3d>
            <a:sp3d extrusionH="63500" contourW="2540">
              <a:bevelT w="38100" h="31750"/>
              <a:contourClr>
                <a:srgbClr val="7F7F7F"/>
              </a:contourClr>
            </a:sp3d>
          </a:bodyPr>
          <a:lst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a:lstStyle>
          <a:p>
            <a:pPr marL="0" indent="0" algn="ctr">
              <a:buNone/>
            </a:pPr>
            <a:r>
              <a:rPr lang="en-US" sz="2000" dirty="0" smtClean="0">
                <a:solidFill>
                  <a:schemeClr val="tx1"/>
                </a:solidFill>
                <a:effectLst>
                  <a:outerShdw blurRad="149987" dist="127000" dir="8460000" algn="tl">
                    <a:schemeClr val="accent1">
                      <a:lumMod val="75000"/>
                      <a:alpha val="28000"/>
                    </a:schemeClr>
                  </a:outerShdw>
                </a:effectLst>
              </a:rPr>
              <a:t>Over the past 11 years, unit game sales have increased by </a:t>
            </a:r>
            <a:r>
              <a:rPr lang="en-US" sz="2000" b="1" i="1" dirty="0" smtClean="0">
                <a:solidFill>
                  <a:schemeClr val="tx1"/>
                </a:solidFill>
                <a:effectLst>
                  <a:outerShdw blurRad="149987" dist="127000" dir="8460000" algn="tl">
                    <a:schemeClr val="accent1">
                      <a:lumMod val="75000"/>
                      <a:alpha val="28000"/>
                    </a:schemeClr>
                  </a:outerShdw>
                </a:effectLst>
              </a:rPr>
              <a:t>1700%</a:t>
            </a:r>
            <a:r>
              <a:rPr lang="en-US" sz="2000" dirty="0" smtClean="0">
                <a:solidFill>
                  <a:schemeClr val="tx1"/>
                </a:solidFill>
                <a:effectLst>
                  <a:outerShdw blurRad="149987" dist="127000" dir="8460000" algn="tl">
                    <a:schemeClr val="accent1">
                      <a:lumMod val="75000"/>
                      <a:alpha val="28000"/>
                    </a:schemeClr>
                  </a:outerShdw>
                </a:effectLst>
              </a:rPr>
              <a:t> </a:t>
            </a:r>
            <a:br>
              <a:rPr lang="en-US" sz="2000" dirty="0" smtClean="0">
                <a:solidFill>
                  <a:schemeClr val="tx1"/>
                </a:solidFill>
                <a:effectLst>
                  <a:outerShdw blurRad="149987" dist="127000" dir="8460000" algn="tl">
                    <a:schemeClr val="accent1">
                      <a:lumMod val="75000"/>
                      <a:alpha val="28000"/>
                    </a:schemeClr>
                  </a:outerShdw>
                </a:effectLst>
              </a:rPr>
            </a:br>
            <a:r>
              <a:rPr lang="en-US" sz="2000" i="1" dirty="0" smtClean="0">
                <a:solidFill>
                  <a:schemeClr val="tx1"/>
                </a:solidFill>
                <a:effectLst>
                  <a:outerShdw blurRad="149987" dist="127000" dir="8460000" algn="tl">
                    <a:schemeClr val="accent1">
                      <a:lumMod val="75000"/>
                      <a:alpha val="28000"/>
                    </a:schemeClr>
                  </a:outerShdw>
                </a:effectLst>
              </a:rPr>
              <a:t>(from 250 million in 2001 to 4.5 billion in 2012)</a:t>
            </a:r>
          </a:p>
          <a:p>
            <a:endParaRPr lang="en-US" sz="1200" dirty="0">
              <a:solidFill>
                <a:schemeClr val="tx1"/>
              </a:solidFill>
              <a:effectLst>
                <a:outerShdw blurRad="38100" dist="38100" dir="2700000" algn="tl" rotWithShape="0">
                  <a:srgbClr val="000000">
                    <a:alpha val="43137"/>
                  </a:srgbClr>
                </a:outerShdw>
              </a:effectLst>
            </a:endParaRPr>
          </a:p>
        </p:txBody>
      </p:sp>
      <p:sp>
        <p:nvSpPr>
          <p:cNvPr id="6" name="TextBox 5"/>
          <p:cNvSpPr txBox="1"/>
          <p:nvPr/>
        </p:nvSpPr>
        <p:spPr>
          <a:xfrm>
            <a:off x="3252975" y="6199430"/>
            <a:ext cx="2916784"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(Entertainment Software Association, 2012)</a:t>
            </a:r>
            <a:endParaRPr lang="en-US" sz="1200" dirty="0">
              <a:effectLst>
                <a:outerShdw blurRad="38100" dist="38100" dir="2700000" algn="tl">
                  <a:srgbClr val="000000">
                    <a:alpha val="43137"/>
                  </a:srgbClr>
                </a:outerShdw>
              </a:effectLst>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609600" cy="609600"/>
          </a:xfrm>
          <a:prstGeom prst="rect">
            <a:avLst/>
          </a:prstGeom>
        </p:spPr>
      </p:pic>
    </p:spTree>
    <p:extLst>
      <p:ext uri="{BB962C8B-B14F-4D97-AF65-F5344CB8AC3E}">
        <p14:creationId xmlns:p14="http://schemas.microsoft.com/office/powerpoint/2010/main" val="393386203"/>
      </p:ext>
    </p:extLst>
  </p:cSld>
  <p:clrMapOvr>
    <a:masterClrMapping/>
  </p:clrMapOvr>
  <mc:AlternateContent xmlns:mc="http://schemas.openxmlformats.org/markup-compatibility/2006" xmlns:p14="http://schemas.microsoft.com/office/powerpoint/2010/main">
    <mc:Choice Requires="p14">
      <p:transition spd="slow" advTm="13430">
        <p14:prism/>
      </p:transition>
    </mc:Choice>
    <mc:Fallback xmlns="">
      <p:transition spd="slow" advTm="1343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5"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anim calcmode="lin" valueType="num">
                                      <p:cBhvr>
                                        <p:cTn id="20" dur="2000" fill="hold"/>
                                        <p:tgtEl>
                                          <p:spTgt spid="4"/>
                                        </p:tgtEl>
                                        <p:attrNameLst>
                                          <p:attrName>ppt_w</p:attrName>
                                        </p:attrNameLst>
                                      </p:cBhvr>
                                      <p:tavLst>
                                        <p:tav tm="0" fmla="#ppt_w*sin(2.5*pi*$)">
                                          <p:val>
                                            <p:fltVal val="0"/>
                                          </p:val>
                                        </p:tav>
                                        <p:tav tm="100000">
                                          <p:val>
                                            <p:fltVal val="1"/>
                                          </p:val>
                                        </p:tav>
                                      </p:tavLst>
                                    </p:anim>
                                    <p:anim calcmode="lin" valueType="num">
                                      <p:cBhvr>
                                        <p:cTn id="21"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fill="hold" display="0">
                  <p:stCondLst>
                    <p:cond delay="indefinite"/>
                  </p:stCondLst>
                  <p:endCondLst>
                    <p:cond evt="onStopAudio" delay="0">
                      <p:tgtEl>
                        <p:sldTgt/>
                      </p:tgtEl>
                    </p:cond>
                  </p:endCondLst>
                </p:cTn>
                <p:tgtEl>
                  <p:spTgt spid="3"/>
                </p:tgtEl>
              </p:cMediaNode>
            </p:audio>
          </p:childTnLst>
        </p:cTn>
      </p:par>
    </p:tnLst>
    <p:bldLst>
      <p:bldP spid="5" grpId="0"/>
      <p:bldP spid="6" grpId="0"/>
    </p:bldLst>
  </p:timing>
  <p:extLst mod="1">
    <p:ext uri="{E180D4A7-C9FB-4DFB-919C-405C955672EB}">
      <p14:showEvtLst xmlns:p14="http://schemas.microsoft.com/office/powerpoint/2010/main">
        <p14:playEvt time="0" objId="9"/>
        <p14:playEvt time="0" objId="3"/>
        <p14:stopEvt time="15960" objId="3"/>
        <p14:stopEvt time="16271" objId="9"/>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Gaming has Reached Critical Mass</a:t>
            </a:r>
            <a:endParaRPr lang="en-US" dirty="0"/>
          </a:p>
        </p:txBody>
      </p:sp>
      <p:sp>
        <p:nvSpPr>
          <p:cNvPr id="7" name="Content Placeholder 6"/>
          <p:cNvSpPr>
            <a:spLocks noGrp="1"/>
          </p:cNvSpPr>
          <p:nvPr>
            <p:ph idx="1"/>
          </p:nvPr>
        </p:nvSpPr>
        <p:spPr>
          <a:xfrm>
            <a:off x="4035550" y="1998707"/>
            <a:ext cx="4651250" cy="3670269"/>
          </a:xfrm>
        </p:spPr>
        <p:txBody>
          <a:bodyPr>
            <a:normAutofit fontScale="92500" lnSpcReduction="20000"/>
            <a:scene3d>
              <a:camera prst="orthographicFront">
                <a:rot lat="21300000" lon="0" rev="0"/>
              </a:camera>
              <a:lightRig rig="threePt" dir="t">
                <a:rot lat="0" lon="0" rev="8460000"/>
              </a:lightRig>
            </a:scene3d>
            <a:sp3d extrusionH="63500" contourW="2540">
              <a:bevelT w="38100" h="38100"/>
              <a:contourClr>
                <a:srgbClr val="7F7F7F"/>
              </a:contourClr>
            </a:sp3d>
          </a:bodyPr>
          <a:lstStyle/>
          <a:p>
            <a:pPr marL="0" indent="0" algn="ctr">
              <a:buNone/>
            </a:pPr>
            <a:r>
              <a:rPr lang="en-US" sz="3200" i="1" dirty="0" smtClean="0">
                <a:effectLst>
                  <a:outerShdw blurRad="149987" dist="127000" dir="8460000" algn="tl" rotWithShape="0">
                    <a:schemeClr val="accent1">
                      <a:lumMod val="75000"/>
                      <a:alpha val="28000"/>
                    </a:schemeClr>
                  </a:outerShdw>
                </a:effectLst>
              </a:rPr>
              <a:t>67% of U.S. households played video games</a:t>
            </a:r>
            <a:br>
              <a:rPr lang="en-US" sz="3200" i="1" dirty="0" smtClean="0">
                <a:effectLst>
                  <a:outerShdw blurRad="149987" dist="127000" dir="8460000" algn="tl" rotWithShape="0">
                    <a:schemeClr val="accent1">
                      <a:lumMod val="75000"/>
                      <a:alpha val="28000"/>
                    </a:schemeClr>
                  </a:outerShdw>
                </a:effectLst>
              </a:rPr>
            </a:br>
            <a:endParaRPr lang="en-US" sz="3200" i="1" dirty="0" smtClean="0">
              <a:effectLst>
                <a:outerShdw blurRad="149987" dist="127000" dir="8460000" algn="tl" rotWithShape="0">
                  <a:schemeClr val="accent1">
                    <a:lumMod val="75000"/>
                    <a:alpha val="28000"/>
                  </a:schemeClr>
                </a:outerShdw>
              </a:effectLst>
            </a:endParaRPr>
          </a:p>
          <a:p>
            <a:pPr marL="0" indent="0" algn="ctr">
              <a:buNone/>
            </a:pPr>
            <a:r>
              <a:rPr lang="en-US" sz="3200" i="1" dirty="0" smtClean="0">
                <a:effectLst>
                  <a:outerShdw blurRad="149987" dist="127000" dir="8460000" algn="tl" rotWithShape="0">
                    <a:schemeClr val="accent1">
                      <a:lumMod val="75000"/>
                      <a:alpha val="28000"/>
                    </a:schemeClr>
                  </a:outerShdw>
                </a:effectLst>
              </a:rPr>
              <a:t>The average gamer spent 8 hours per week playing video games</a:t>
            </a:r>
            <a:br>
              <a:rPr lang="en-US" sz="3200" i="1" dirty="0" smtClean="0">
                <a:effectLst>
                  <a:outerShdw blurRad="149987" dist="127000" dir="8460000" algn="tl" rotWithShape="0">
                    <a:schemeClr val="accent1">
                      <a:lumMod val="75000"/>
                      <a:alpha val="28000"/>
                    </a:schemeClr>
                  </a:outerShdw>
                </a:effectLst>
              </a:rPr>
            </a:br>
            <a:endParaRPr lang="en-US" sz="3200" i="1" dirty="0" smtClean="0">
              <a:effectLst>
                <a:outerShdw blurRad="149987" dist="127000" dir="8460000" algn="tl" rotWithShape="0">
                  <a:schemeClr val="accent1">
                    <a:lumMod val="75000"/>
                    <a:alpha val="28000"/>
                  </a:schemeClr>
                </a:outerShdw>
              </a:effectLst>
            </a:endParaRPr>
          </a:p>
          <a:p>
            <a:pPr marL="0" indent="0" algn="ctr">
              <a:buNone/>
            </a:pPr>
            <a:r>
              <a:rPr lang="en-US" sz="3200" i="1" dirty="0" smtClean="0">
                <a:effectLst>
                  <a:outerShdw blurRad="149987" dist="127000" dir="8460000" algn="tl" rotWithShape="0">
                    <a:schemeClr val="accent1">
                      <a:lumMod val="75000"/>
                      <a:alpha val="28000"/>
                    </a:schemeClr>
                  </a:outerShdw>
                </a:effectLst>
              </a:rPr>
              <a:t>40% of all gamers were females</a:t>
            </a:r>
          </a:p>
        </p:txBody>
      </p:sp>
      <p:sp>
        <p:nvSpPr>
          <p:cNvPr id="5" name="Content Placeholder 2"/>
          <p:cNvSpPr txBox="1">
            <a:spLocks/>
          </p:cNvSpPr>
          <p:nvPr/>
        </p:nvSpPr>
        <p:spPr>
          <a:xfrm>
            <a:off x="779463" y="1828800"/>
            <a:ext cx="7583488" cy="4297363"/>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a:lstStyle>
          <a:p>
            <a:endParaRPr lang="en-US" sz="1200" dirty="0">
              <a:solidFill>
                <a:schemeClr val="tx1"/>
              </a:solidFill>
            </a:endParaRPr>
          </a:p>
        </p:txBody>
      </p:sp>
      <p:sp>
        <p:nvSpPr>
          <p:cNvPr id="6" name="TextBox 5"/>
          <p:cNvSpPr txBox="1"/>
          <p:nvPr/>
        </p:nvSpPr>
        <p:spPr>
          <a:xfrm>
            <a:off x="4757240" y="5830559"/>
            <a:ext cx="3008531"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(Entertainment Software Rating Board, 2010)</a:t>
            </a:r>
            <a:endParaRPr lang="en-US" sz="1200" dirty="0">
              <a:effectLst>
                <a:outerShdw blurRad="38100" dist="38100" dir="2700000" algn="tl">
                  <a:srgbClr val="000000">
                    <a:alpha val="43137"/>
                  </a:srgbClr>
                </a:outerShdw>
              </a:effectLst>
            </a:endParaRP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0" y="-21336"/>
            <a:ext cx="609600" cy="609600"/>
          </a:xfrm>
          <a:prstGeom prst="rect">
            <a:avLst/>
          </a:prstGeom>
        </p:spPr>
      </p:pic>
      <p:pic>
        <p:nvPicPr>
          <p:cNvPr id="4" name="Picture 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68397" y="2543639"/>
            <a:ext cx="3944115" cy="2618892"/>
          </a:xfrm>
          <a:prstGeom prst="rect">
            <a:avLst/>
          </a:prstGeom>
          <a:effectLst>
            <a:outerShdw blurRad="149987" dist="250190" dir="8460000" algn="tl" rotWithShape="0">
              <a:schemeClr val="accent1">
                <a:lumMod val="75000"/>
                <a:alpha val="28000"/>
              </a:schemeClr>
            </a:outerShdw>
          </a:effectLst>
          <a:scene3d>
            <a:camera prst="orthographicFront"/>
            <a:lightRig rig="threePt" dir="t">
              <a:rot lat="0" lon="0" rev="8460000"/>
            </a:lightRig>
          </a:scene3d>
          <a:sp3d extrusionH="63500" contourW="2540">
            <a:bevelT h="88900"/>
            <a:contourClr>
              <a:srgbClr val="7F7F7F"/>
            </a:contourClr>
          </a:sp3d>
        </p:spPr>
      </p:pic>
      <p:sp>
        <p:nvSpPr>
          <p:cNvPr id="8" name="TextBox 7"/>
          <p:cNvSpPr txBox="1"/>
          <p:nvPr/>
        </p:nvSpPr>
        <p:spPr>
          <a:xfrm>
            <a:off x="1689083" y="5162531"/>
            <a:ext cx="1210588"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a:t>
            </a:r>
            <a:r>
              <a:rPr lang="en-US" sz="1200" dirty="0" err="1" smtClean="0">
                <a:effectLst>
                  <a:outerShdw blurRad="38100" dist="38100" dir="2700000" algn="tl">
                    <a:srgbClr val="000000">
                      <a:alpha val="43137"/>
                    </a:srgbClr>
                  </a:outerShdw>
                </a:effectLst>
              </a:rPr>
              <a:t>Gaudiosi</a:t>
            </a:r>
            <a:r>
              <a:rPr lang="en-US" sz="1200" dirty="0" smtClean="0">
                <a:effectLst>
                  <a:outerShdw blurRad="38100" dist="38100" dir="2700000" algn="tl">
                    <a:srgbClr val="000000">
                      <a:alpha val="43137"/>
                    </a:srgbClr>
                  </a:outerShdw>
                </a:effectLst>
              </a:rPr>
              <a:t>, 2011)</a:t>
            </a:r>
            <a:endParaRPr lang="en-US" sz="1200"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070275544"/>
      </p:ext>
    </p:extLst>
  </p:cSld>
  <p:clrMapOvr>
    <a:masterClrMapping/>
  </p:clrMapOvr>
  <mc:AlternateContent xmlns:mc="http://schemas.openxmlformats.org/markup-compatibility/2006" xmlns:p14="http://schemas.microsoft.com/office/powerpoint/2010/main">
    <mc:Choice Requires="p14">
      <p:transition spd="slow" advTm="33330">
        <p14:prism/>
      </p:transition>
    </mc:Choice>
    <mc:Fallback xmlns="">
      <p:transition spd="slow" advTm="3333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500"/>
                                        <p:tgtEl>
                                          <p:spTgt spid="4"/>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calcmode="lin" valueType="num">
                                      <p:cBhvr additive="base">
                                        <p:cTn id="23"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 calcmode="lin" valueType="num">
                                      <p:cBhvr additive="base">
                                        <p:cTn id="29"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fill="hold" display="0">
                  <p:stCondLst>
                    <p:cond delay="indefinite"/>
                  </p:stCondLst>
                  <p:endCondLst>
                    <p:cond evt="onStopAudio" delay="0">
                      <p:tgtEl>
                        <p:sldTgt/>
                      </p:tgtEl>
                    </p:cond>
                  </p:endCondLst>
                </p:cTn>
                <p:tgtEl>
                  <p:spTgt spid="3"/>
                </p:tgtEl>
              </p:cMediaNode>
            </p:audio>
          </p:childTnLst>
        </p:cTn>
      </p:par>
    </p:tnLst>
    <p:bldLst>
      <p:bldP spid="8" grpId="0"/>
    </p:bldLst>
  </p:timing>
  <p:extLst mod="1">
    <p:ext uri="{E180D4A7-C9FB-4DFB-919C-405C955672EB}">
      <p14:showEvtLst xmlns:p14="http://schemas.microsoft.com/office/powerpoint/2010/main">
        <p14:playEvt time="0" objId="9"/>
        <p14:playEvt time="0" objId="3"/>
        <p14:stopEvt time="36607" objId="3"/>
        <p14:stopEvt time="36756" objId="9"/>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800" y="62753"/>
            <a:ext cx="7583488" cy="1283167"/>
          </a:xfrm>
        </p:spPr>
        <p:txBody>
          <a:bodyPr/>
          <a:lstStyle/>
          <a:p>
            <a:r>
              <a:rPr lang="en-US" dirty="0" smtClean="0"/>
              <a:t>Rise of Educational Gaming</a:t>
            </a:r>
            <a:endParaRPr lang="en-US" dirty="0"/>
          </a:p>
        </p:txBody>
      </p:sp>
      <p:pic>
        <p:nvPicPr>
          <p:cNvPr id="16" name="Picture 15" descr="space-war_front.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97328" y="1771422"/>
            <a:ext cx="2101760" cy="2909624"/>
          </a:xfrm>
          <a:prstGeom prst="rect">
            <a:avLst/>
          </a:prstGeom>
          <a:effectLst>
            <a:outerShdw blurRad="149987" dist="38100" dir="8460000" algn="tl" rotWithShape="0">
              <a:schemeClr val="accent1">
                <a:lumMod val="75000"/>
                <a:alpha val="28000"/>
              </a:schemeClr>
            </a:outerShdw>
          </a:effectLst>
          <a:scene3d>
            <a:camera prst="orthographicFront"/>
            <a:lightRig rig="threePt" dir="t">
              <a:rot lat="0" lon="0" rev="8460000"/>
            </a:lightRig>
          </a:scene3d>
          <a:sp3d extrusionH="63500" contourW="2540">
            <a:bevelT w="88900" h="88900"/>
            <a:contourClr>
              <a:srgbClr val="7F7F7F"/>
            </a:contourClr>
          </a:sp3d>
        </p:spPr>
      </p:pic>
      <p:pic>
        <p:nvPicPr>
          <p:cNvPr id="13" name="Picture 12" descr="scorched3d.jpe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152212" y="1477354"/>
            <a:ext cx="2374257" cy="1894354"/>
          </a:xfrm>
          <a:prstGeom prst="rect">
            <a:avLst/>
          </a:prstGeom>
          <a:effectLst>
            <a:outerShdw blurRad="149987" dist="38100" dir="8460000" algn="tl" rotWithShape="0">
              <a:schemeClr val="accent1">
                <a:lumMod val="75000"/>
                <a:alpha val="28000"/>
              </a:schemeClr>
            </a:outerShdw>
          </a:effectLst>
          <a:scene3d>
            <a:camera prst="orthographicFront"/>
            <a:lightRig rig="threePt" dir="t">
              <a:rot lat="0" lon="0" rev="8460000"/>
            </a:lightRig>
          </a:scene3d>
          <a:sp3d extrusionH="63500" contourW="2540">
            <a:bevelT w="88900" h="88900"/>
            <a:contourClr>
              <a:srgbClr val="7F7F7F"/>
            </a:contourClr>
          </a:sp3d>
        </p:spPr>
      </p:pic>
      <p:pic>
        <p:nvPicPr>
          <p:cNvPr id="7" name="Picture 6" descr="FlightSimulator1.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173664" y="459559"/>
            <a:ext cx="1616837" cy="2328245"/>
          </a:xfrm>
          <a:prstGeom prst="rect">
            <a:avLst/>
          </a:prstGeom>
          <a:effectLst>
            <a:outerShdw blurRad="149987" dist="38100" dir="8460000" algn="tl" rotWithShape="0">
              <a:schemeClr val="accent1">
                <a:lumMod val="75000"/>
                <a:alpha val="28000"/>
              </a:schemeClr>
            </a:outerShdw>
          </a:effectLst>
          <a:scene3d>
            <a:camera prst="orthographicFront"/>
            <a:lightRig rig="threePt" dir="t">
              <a:rot lat="0" lon="0" rev="8460000"/>
            </a:lightRig>
          </a:scene3d>
          <a:sp3d extrusionH="63500" contourW="2540">
            <a:bevelT w="88900" h="88900"/>
            <a:contourClr>
              <a:srgbClr val="7F7F7F"/>
            </a:contourClr>
          </a:sp3d>
        </p:spPr>
      </p:pic>
      <p:pic>
        <p:nvPicPr>
          <p:cNvPr id="8" name="Picture 7" descr="lemonade stand.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339364" y="1174590"/>
            <a:ext cx="2482506" cy="1999796"/>
          </a:xfrm>
          <a:prstGeom prst="rect">
            <a:avLst/>
          </a:prstGeom>
          <a:effectLst>
            <a:outerShdw blurRad="149987" dist="38100" dir="8460000" algn="tl" rotWithShape="0">
              <a:schemeClr val="accent1">
                <a:lumMod val="75000"/>
                <a:alpha val="28000"/>
              </a:schemeClr>
            </a:outerShdw>
          </a:effectLst>
          <a:scene3d>
            <a:camera prst="orthographicFront"/>
            <a:lightRig rig="threePt" dir="t">
              <a:rot lat="0" lon="0" rev="8460000"/>
            </a:lightRig>
          </a:scene3d>
          <a:sp3d extrusionH="63500" contourW="2540">
            <a:bevelT w="88900" h="88900"/>
            <a:contourClr>
              <a:srgbClr val="7F7F7F"/>
            </a:contourClr>
          </a:sp3d>
        </p:spPr>
      </p:pic>
      <p:pic>
        <p:nvPicPr>
          <p:cNvPr id="14" name="Picture 13" descr="simcity.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094103" y="1118161"/>
            <a:ext cx="2421467" cy="1816100"/>
          </a:xfrm>
          <a:prstGeom prst="rect">
            <a:avLst/>
          </a:prstGeom>
          <a:effectLst>
            <a:outerShdw blurRad="149987" dist="38100" dir="8460000" algn="tl" rotWithShape="0">
              <a:schemeClr val="accent1">
                <a:lumMod val="75000"/>
                <a:alpha val="28000"/>
              </a:schemeClr>
            </a:outerShdw>
          </a:effectLst>
          <a:scene3d>
            <a:camera prst="orthographicFront"/>
            <a:lightRig rig="threePt" dir="t">
              <a:rot lat="0" lon="0" rev="8460000"/>
            </a:lightRig>
          </a:scene3d>
          <a:sp3d extrusionH="63500" contourW="2540">
            <a:bevelT w="88900" h="88900"/>
            <a:contourClr>
              <a:srgbClr val="7F7F7F"/>
            </a:contourClr>
          </a:sp3d>
        </p:spPr>
      </p:pic>
      <p:pic>
        <p:nvPicPr>
          <p:cNvPr id="12" name="Picture 11" descr="robotodyssey.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380485" y="459559"/>
            <a:ext cx="2474456" cy="1698336"/>
          </a:xfrm>
          <a:prstGeom prst="rect">
            <a:avLst/>
          </a:prstGeom>
          <a:effectLst>
            <a:outerShdw blurRad="149987" dist="38100" dir="8460000" algn="tl" rotWithShape="0">
              <a:schemeClr val="accent1">
                <a:lumMod val="75000"/>
                <a:alpha val="28000"/>
              </a:schemeClr>
            </a:outerShdw>
          </a:effectLst>
          <a:scene3d>
            <a:camera prst="orthographicFront"/>
            <a:lightRig rig="threePt" dir="t">
              <a:rot lat="0" lon="0" rev="8460000"/>
            </a:lightRig>
          </a:scene3d>
          <a:sp3d extrusionH="63500" contourW="2540">
            <a:bevelT w="88900" h="88900"/>
            <a:contourClr>
              <a:srgbClr val="7F7F7F"/>
            </a:contourClr>
          </a:sp3d>
        </p:spPr>
      </p:pic>
      <p:pic>
        <p:nvPicPr>
          <p:cNvPr id="10" name="Picture 9" descr="MindRover_Coverart.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5515570" y="482261"/>
            <a:ext cx="2170002" cy="2737932"/>
          </a:xfrm>
          <a:prstGeom prst="rect">
            <a:avLst/>
          </a:prstGeom>
          <a:effectLst>
            <a:outerShdw blurRad="149987" dist="38100" dir="8460000" algn="tl" rotWithShape="0">
              <a:schemeClr val="accent1">
                <a:lumMod val="75000"/>
                <a:alpha val="28000"/>
              </a:schemeClr>
            </a:outerShdw>
          </a:effectLst>
          <a:scene3d>
            <a:camera prst="orthographicFront"/>
            <a:lightRig rig="threePt" dir="t">
              <a:rot lat="0" lon="0" rev="8460000"/>
            </a:lightRig>
          </a:scene3d>
          <a:sp3d extrusionH="63500" contourW="2540">
            <a:bevelT w="88900" h="88900"/>
            <a:contourClr>
              <a:srgbClr val="7F7F7F"/>
            </a:contourClr>
          </a:sp3d>
        </p:spPr>
      </p:pic>
      <p:pic>
        <p:nvPicPr>
          <p:cNvPr id="17" name="Picture 16" descr="The_Oregon_Trail_cover.jp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6388238" y="1771422"/>
            <a:ext cx="2049174" cy="2681536"/>
          </a:xfrm>
          <a:prstGeom prst="rect">
            <a:avLst/>
          </a:prstGeom>
          <a:effectLst>
            <a:outerShdw blurRad="149987" dist="38100" dir="8460000" algn="tl" rotWithShape="0">
              <a:schemeClr val="accent1">
                <a:lumMod val="75000"/>
                <a:alpha val="28000"/>
              </a:schemeClr>
            </a:outerShdw>
          </a:effectLst>
          <a:scene3d>
            <a:camera prst="orthographicFront"/>
            <a:lightRig rig="threePt" dir="t">
              <a:rot lat="0" lon="0" rev="8460000"/>
            </a:lightRig>
          </a:scene3d>
          <a:sp3d extrusionH="63500" contourW="2540">
            <a:bevelT w="88900" h="88900"/>
            <a:contourClr>
              <a:srgbClr val="7F7F7F"/>
            </a:contourClr>
          </a:sp3d>
        </p:spPr>
      </p:pic>
      <p:pic>
        <p:nvPicPr>
          <p:cNvPr id="5" name="Picture 4" descr="3709_box_full.jp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6144901" y="2424531"/>
            <a:ext cx="1978019" cy="2516713"/>
          </a:xfrm>
          <a:prstGeom prst="rect">
            <a:avLst/>
          </a:prstGeom>
          <a:effectLst>
            <a:outerShdw blurRad="149987" dist="38100" dir="8460000" algn="tl" rotWithShape="0">
              <a:schemeClr val="accent1">
                <a:lumMod val="75000"/>
                <a:alpha val="28000"/>
              </a:schemeClr>
            </a:outerShdw>
          </a:effectLst>
          <a:scene3d>
            <a:camera prst="orthographicFront"/>
            <a:lightRig rig="threePt" dir="t">
              <a:rot lat="0" lon="0" rev="8460000"/>
            </a:lightRig>
          </a:scene3d>
          <a:sp3d extrusionH="63500" contourW="2540">
            <a:bevelT w="88900" h="88900"/>
            <a:contourClr>
              <a:srgbClr val="7F7F7F"/>
            </a:contourClr>
          </a:sp3d>
        </p:spPr>
      </p:pic>
      <p:pic>
        <p:nvPicPr>
          <p:cNvPr id="11" name="Picture 10" descr="readerrabbit.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5866109" y="3350649"/>
            <a:ext cx="2090646" cy="2801466"/>
          </a:xfrm>
          <a:prstGeom prst="rect">
            <a:avLst/>
          </a:prstGeom>
          <a:effectLst>
            <a:outerShdw blurRad="149987" dist="38100" dir="8460000" algn="tl" rotWithShape="0">
              <a:schemeClr val="accent1">
                <a:lumMod val="75000"/>
                <a:alpha val="28000"/>
              </a:schemeClr>
            </a:outerShdw>
          </a:effectLst>
          <a:scene3d>
            <a:camera prst="orthographicFront"/>
            <a:lightRig rig="threePt" dir="t">
              <a:rot lat="0" lon="0" rev="8460000"/>
            </a:lightRig>
          </a:scene3d>
          <a:sp3d extrusionH="63500" contourW="2540">
            <a:bevelT w="88900" h="88900"/>
            <a:contourClr>
              <a:srgbClr val="7F7F7F"/>
            </a:contourClr>
          </a:sp3d>
        </p:spPr>
      </p:pic>
      <p:pic>
        <p:nvPicPr>
          <p:cNvPr id="9" name="Picture 8" descr="mathblaster.jp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278386" y="3514881"/>
            <a:ext cx="2109852" cy="2501681"/>
          </a:xfrm>
          <a:prstGeom prst="rect">
            <a:avLst/>
          </a:prstGeom>
          <a:effectLst>
            <a:outerShdw blurRad="149987" dist="38100" dir="8460000" algn="tl" rotWithShape="0">
              <a:schemeClr val="accent1">
                <a:lumMod val="75000"/>
                <a:alpha val="28000"/>
              </a:schemeClr>
            </a:outerShdw>
          </a:effectLst>
          <a:scene3d>
            <a:camera prst="orthographicFront"/>
            <a:lightRig rig="threePt" dir="t">
              <a:rot lat="0" lon="0" rev="8460000"/>
            </a:lightRig>
          </a:scene3d>
          <a:sp3d extrusionH="63500" contourW="2540">
            <a:bevelT w="88900" h="88900"/>
            <a:contourClr>
              <a:srgbClr val="7F7F7F"/>
            </a:contourClr>
          </a:sp3d>
        </p:spPr>
      </p:pic>
      <p:pic>
        <p:nvPicPr>
          <p:cNvPr id="15" name="Picture 14" descr="snoopertrooper.jp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3094103" y="3773989"/>
            <a:ext cx="1859826" cy="2334509"/>
          </a:xfrm>
          <a:prstGeom prst="rect">
            <a:avLst/>
          </a:prstGeom>
          <a:effectLst>
            <a:outerShdw blurRad="149987" dist="38100" dir="8460000" algn="tl" rotWithShape="0">
              <a:schemeClr val="accent1">
                <a:lumMod val="75000"/>
                <a:alpha val="28000"/>
              </a:schemeClr>
            </a:outerShdw>
          </a:effectLst>
          <a:scene3d>
            <a:camera prst="orthographicFront"/>
            <a:lightRig rig="threePt" dir="t">
              <a:rot lat="0" lon="0" rev="8460000"/>
            </a:lightRig>
          </a:scene3d>
          <a:sp3d extrusionH="63500" contourW="2540">
            <a:bevelT w="88900" h="88900"/>
            <a:contourClr>
              <a:srgbClr val="7F7F7F"/>
            </a:contourClr>
          </a:sp3d>
        </p:spPr>
      </p:pic>
      <p:pic>
        <p:nvPicPr>
          <p:cNvPr id="6" name="Picture 5" descr="adventure_box.jp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2675388" y="4068842"/>
            <a:ext cx="1464064" cy="2120946"/>
          </a:xfrm>
          <a:prstGeom prst="rect">
            <a:avLst/>
          </a:prstGeom>
          <a:effectLst>
            <a:outerShdw blurRad="149987" dist="38100" dir="8460000" algn="tl" rotWithShape="0">
              <a:schemeClr val="accent1">
                <a:lumMod val="75000"/>
                <a:alpha val="28000"/>
              </a:schemeClr>
            </a:outerShdw>
          </a:effectLst>
          <a:scene3d>
            <a:camera prst="orthographicFront"/>
            <a:lightRig rig="threePt" dir="t">
              <a:rot lat="0" lon="0" rev="8460000"/>
            </a:lightRig>
          </a:scene3d>
          <a:sp3d extrusionH="63500" contourW="2540">
            <a:bevelT w="88900" h="88900"/>
            <a:contourClr>
              <a:srgbClr val="7F7F7F"/>
            </a:contourClr>
          </a:sp3d>
        </p:spPr>
      </p:pic>
      <p:pic>
        <p:nvPicPr>
          <p:cNvPr id="4" name="Content Placeholder 3" descr="220px-Lemmings-BoxScan.jpg"/>
          <p:cNvPicPr>
            <a:picLocks noGrp="1" noChangeAspect="1"/>
          </p:cNvPicPr>
          <p:nvPr>
            <p:ph idx="1"/>
          </p:nvPr>
        </p:nvPicPr>
        <p:blipFill rotWithShape="1">
          <a:blip r:embed="rId19" cstate="print">
            <a:extLst>
              <a:ext uri="{28A0092B-C50C-407E-A947-70E740481C1C}">
                <a14:useLocalDpi xmlns:a14="http://schemas.microsoft.com/office/drawing/2010/main"/>
              </a:ext>
            </a:extLst>
          </a:blip>
          <a:srcRect l="7282" r="7753"/>
          <a:stretch/>
        </p:blipFill>
        <p:spPr>
          <a:xfrm>
            <a:off x="11339341" y="4753193"/>
            <a:ext cx="1608034" cy="1075319"/>
          </a:xfrm>
          <a:effectLst>
            <a:outerShdw blurRad="149987" dist="38100" dir="8460000" algn="tl" rotWithShape="0">
              <a:schemeClr val="accent1">
                <a:lumMod val="75000"/>
                <a:alpha val="28000"/>
              </a:schemeClr>
            </a:outerShdw>
          </a:effectLst>
          <a:scene3d>
            <a:camera prst="orthographicFront"/>
            <a:lightRig rig="threePt" dir="t">
              <a:rot lat="0" lon="0" rev="8460000"/>
            </a:lightRig>
          </a:scene3d>
          <a:sp3d extrusionH="63500" contourW="2540">
            <a:bevelT w="88900" h="88900"/>
            <a:contourClr>
              <a:srgbClr val="7F7F7F"/>
            </a:contourClr>
          </a:sp3d>
        </p:spPr>
      </p:pic>
      <p:pic>
        <p:nvPicPr>
          <p:cNvPr id="19"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0" y="0"/>
            <a:ext cx="609600" cy="609600"/>
          </a:xfrm>
          <a:prstGeom prst="rect">
            <a:avLst/>
          </a:prstGeom>
        </p:spPr>
      </p:pic>
    </p:spTree>
    <p:custDataLst>
      <p:tags r:id="rId1"/>
    </p:custDataLst>
    <p:extLst>
      <p:ext uri="{BB962C8B-B14F-4D97-AF65-F5344CB8AC3E}">
        <p14:creationId xmlns:p14="http://schemas.microsoft.com/office/powerpoint/2010/main" val="1806173559"/>
      </p:ext>
    </p:extLst>
  </p:cSld>
  <p:clrMapOvr>
    <a:masterClrMapping/>
  </p:clrMapOvr>
  <mc:AlternateContent xmlns:mc="http://schemas.openxmlformats.org/markup-compatibility/2006" xmlns:p14="http://schemas.microsoft.com/office/powerpoint/2010/main">
    <mc:Choice Requires="p14">
      <p:transition spd="slow" advTm="150800">
        <p14:prism/>
      </p:transition>
    </mc:Choice>
    <mc:Fallback xmlns="">
      <p:transition spd="slow" advTm="1508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style.rotation</p:attrName>
                                        </p:attrNameLst>
                                      </p:cBhvr>
                                      <p:tavLst>
                                        <p:tav tm="0">
                                          <p:val>
                                            <p:fltVal val="720"/>
                                          </p:val>
                                        </p:tav>
                                        <p:tav tm="100000">
                                          <p:val>
                                            <p:fltVal val="0"/>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ppt_w</p:attrName>
                                        </p:attrNameLst>
                                      </p:cBhvr>
                                      <p:tavLst>
                                        <p:tav tm="0">
                                          <p:val>
                                            <p:fltVal val="0"/>
                                          </p:val>
                                        </p:tav>
                                        <p:tav tm="100000">
                                          <p:val>
                                            <p:strVal val="#ppt_w"/>
                                          </p:val>
                                        </p:tav>
                                      </p:tavLst>
                                    </p:anim>
                                  </p:childTnLst>
                                </p:cTn>
                              </p:par>
                              <p:par>
                                <p:cTn id="15" presetID="0" presetClass="path" presetSubtype="0" accel="50000" decel="50000" fill="hold" nodeType="withEffect">
                                  <p:stCondLst>
                                    <p:cond delay="0"/>
                                  </p:stCondLst>
                                  <p:childTnLst>
                                    <p:animMotion origin="layout" path="M 0.06949 0.02036 C 0.06532 0.02314 0.06011 0.02453 0.05768 0.02916 C 0.05195 0.03864 0.05559 0.03401 0.04604 0.04234 C 0.04465 0.04535 0.04361 0.04813 0.04222 0.05114 C 0.04031 0.05414 0.0377 0.05669 0.03648 0.06016 C 0.0311 0.07057 0.02797 0.07983 0.01894 0.08677 C 0.01546 0.09186 0.01216 0.09811 0.00747 0.10227 C 0.00452 0.10482 0.00052 0.10597 -0.00209 0.10898 C -0.01824 0.12541 -0.03023 0.14484 -0.04274 0.16451 C -0.04656 0.17747 -0.04187 0.16451 -0.05038 0.1777 C -0.05751 0.18834 -0.06168 0.19991 -0.07349 0.20431 C -0.07749 0.21726 -0.07262 0.20593 -0.0853 0.21541 C -0.08965 0.21842 -0.09277 0.22305 -0.0966 0.22652 C -0.11119 0.23832 -0.10268 0.22744 -0.11796 0.24202 C -0.13673 0.25914 -0.15445 0.27464 -0.17599 0.28668 C -0.19128 0.29477 -0.20118 0.29778 -0.21473 0.30634 C -0.21803 0.30842 -0.22116 0.31074 -0.22411 0.31328 C -0.22881 0.31652 -0.23315 0.32092 -0.23767 0.32416 C -0.26755 0.34267 -0.29656 0.35956 -0.33026 0.36419 C -0.34329 0.36835 -0.35667 0.37136 -0.36901 0.37761 C -0.37352 0.37969 -0.37787 0.38223 -0.38238 0.38408 C -0.40375 0.39172 -0.42634 0.39195 -0.44805 0.39519 C -0.496 0.40236 -0.54309 0.4063 -0.59086 0.40861 C -0.68468 0.40722 -0.77762 0.40653 -0.87092 0.4019 C -0.88725 0.39774 -0.90288 0.39218 -0.91904 0.38848 C -0.92669 0.3827 -0.93468 0.37992 -0.94232 0.37529 C -0.95587 0.36719 -0.94041 0.37321 -0.95396 0.36858 C -0.96108 0.36187 -0.96664 0.35401 -0.97516 0.35077 C -0.98402 0.3429 -0.98975 0.33249 -1.00017 0.32855 C -1.00487 0.32346 -1.01095 0.31953 -1.0139 0.31328 C -1.01842 0.30195 -1.02432 0.29269 -1.02901 0.28205 C -1.0337 0.27279 -1.03423 0.26724 -1.04065 0.25984 C -1.04135 0.25613 -1.04135 0.25197 -1.04274 0.24873 C -1.04448 0.24387 -1.05038 0.23531 -1.05038 0.23554 C -1.05299 0.22143 -1.05698 0.20893 -1.06411 0.1976 C -1.06671 0.17006 -1.07332 0.14299 -1.07332 0.11546 " pathEditMode="relative" rAng="0" ptsTypes="fffffffffffffffffffffffffffffffffffA">
                                      <p:cBhvr>
                                        <p:cTn id="16" dur="1000" fill="hold"/>
                                        <p:tgtEl>
                                          <p:spTgt spid="16"/>
                                        </p:tgtEl>
                                        <p:attrNameLst>
                                          <p:attrName>ppt_x</p:attrName>
                                          <p:attrName>ppt_y</p:attrName>
                                        </p:attrNameLst>
                                      </p:cBhvr>
                                      <p:rCtr x="-57140" y="19412"/>
                                    </p:animMotion>
                                  </p:childTnLst>
                                </p:cTn>
                              </p:par>
                            </p:childTnLst>
                          </p:cTn>
                        </p:par>
                      </p:childTnLst>
                    </p:cTn>
                  </p:par>
                  <p:par>
                    <p:cTn id="17" fill="hold">
                      <p:stCondLst>
                        <p:cond delay="indefinite"/>
                      </p:stCondLst>
                      <p:childTnLst>
                        <p:par>
                          <p:cTn id="18" fill="hold">
                            <p:stCondLst>
                              <p:cond delay="0"/>
                            </p:stCondLst>
                            <p:childTnLst>
                              <p:par>
                                <p:cTn id="19" presetID="35"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style.rotation</p:attrName>
                                        </p:attrNameLst>
                                      </p:cBhvr>
                                      <p:tavLst>
                                        <p:tav tm="0">
                                          <p:val>
                                            <p:fltVal val="720"/>
                                          </p:val>
                                        </p:tav>
                                        <p:tav tm="100000">
                                          <p:val>
                                            <p:fltVal val="0"/>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 calcmode="lin" valueType="num">
                                      <p:cBhvr>
                                        <p:cTn id="24" dur="1000" fill="hold"/>
                                        <p:tgtEl>
                                          <p:spTgt spid="13"/>
                                        </p:tgtEl>
                                        <p:attrNameLst>
                                          <p:attrName>ppt_w</p:attrName>
                                        </p:attrNameLst>
                                      </p:cBhvr>
                                      <p:tavLst>
                                        <p:tav tm="0">
                                          <p:val>
                                            <p:fltVal val="0"/>
                                          </p:val>
                                        </p:tav>
                                        <p:tav tm="100000">
                                          <p:val>
                                            <p:strVal val="#ppt_w"/>
                                          </p:val>
                                        </p:tav>
                                      </p:tavLst>
                                    </p:anim>
                                  </p:childTnLst>
                                </p:cTn>
                              </p:par>
                              <p:par>
                                <p:cTn id="25" presetID="0" presetClass="path" presetSubtype="0" accel="50000" decel="50000" fill="hold" nodeType="withEffect">
                                  <p:stCondLst>
                                    <p:cond delay="0"/>
                                  </p:stCondLst>
                                  <p:childTnLst>
                                    <p:animMotion origin="layout" path="M 4.05142E-6 1.3466E-6 C -0.00157 0.02892 -0.00261 0.05969 -0.00869 0.08792 C -0.01112 0.11129 -0.01425 0.13535 -0.01929 0.15803 C -0.02346 0.20384 -0.0179 0.1608 -0.0245 0.18718 C -0.0285 0.20245 -0.0278 0.21633 -0.0351 0.23022 C -0.04239 0.2596 -0.05855 0.28829 -0.07731 0.30703 C -0.09087 0.33595 -0.0728 0.29986 -0.09121 0.32716 C -0.09365 0.3304 -0.09451 0.3348 -0.09643 0.3385 C -0.11154 0.36534 -0.0992 0.34058 -0.11223 0.36117 C -0.12422 0.37922 -0.12891 0.39403 -0.14559 0.40629 C -0.15306 0.41161 -0.1614 0.41578 -0.16835 0.42203 C -0.19128 0.44146 -0.17565 0.43614 -0.19493 0.44007 C -0.22829 0.45789 -0.2639 0.46923 -0.2983 0.48311 C -0.30542 0.48588 -0.31255 0.48866 -0.31932 0.49213 C -0.32645 0.49537 -0.3334 0.5 -0.34034 0.50324 C -0.36189 0.51226 -0.38499 0.51596 -0.40706 0.52152 C -0.43329 0.52799 -0.45935 0.53355 -0.48593 0.53725 C -0.52676 0.54836 -0.57106 0.54951 -0.61241 0.55298 C -0.6376 0.55206 -0.66366 0.55692 -0.68781 0.54859 C -0.69041 0.54766 -0.6925 0.54489 -0.69476 0.54396 C -0.70657 0.53933 -0.71838 0.53794 -0.72985 0.53262 C -0.73975 0.52799 -0.74601 0.52337 -0.75626 0.52152 C -0.76738 0.51041 -0.77884 0.50972 -0.79135 0.50324 C -0.81012 0.49352 -0.8261 0.47686 -0.84573 0.47177 C -0.85181 0.46414 -0.85876 0.45488 -0.86675 0.45141 C -0.8777 0.4373 -0.88795 0.42272 -0.90011 0.41069 C -0.90567 0.39889 -0.91244 0.38663 -0.92113 0.37922 C -0.922 0.37691 -0.922 0.37436 -0.92304 0.37251 C -0.92599 0.36742 -0.93346 0.35886 -0.93346 0.35909 C -0.9359 0.34961 -0.93972 0.33942 -0.94406 0.33179 C -0.95101 0.3193 -0.94788 0.33086 -0.95275 0.31814 C -0.95831 0.30356 -0.96474 0.28968 -0.9703 0.27533 C -0.97412 0.26585 -0.97516 0.2552 -0.97916 0.24595 C -0.98228 0.23878 -0.9875 0.23322 -0.98958 0.22559 C -0.99497 0.20569 -0.99705 0.17955 -1.00904 0.16474 C -1.01234 0.15109 -1.01894 0.14137 -1.02294 0.12864 C -1.02554 0.12101 -1.02693 0.11291 -1.03006 0.10597 C -1.0344 0.09671 -1.03631 0.09347 -1.03857 0.08352 C -1.0417 0.07057 -1.04153 0.0546 -1.04917 0.04512 " pathEditMode="relative" rAng="0" ptsTypes="ffffffffffffffffffffffffffffffffffffffA">
                                      <p:cBhvr>
                                        <p:cTn id="26" dur="1000" fill="hold"/>
                                        <p:tgtEl>
                                          <p:spTgt spid="13"/>
                                        </p:tgtEl>
                                        <p:attrNameLst>
                                          <p:attrName>ppt_x</p:attrName>
                                          <p:attrName>ppt_y</p:attrName>
                                        </p:attrNameLst>
                                      </p:cBhvr>
                                      <p:rCtr x="-52467" y="27834"/>
                                    </p:animMotion>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style.rotation</p:attrName>
                                        </p:attrNameLst>
                                      </p:cBhvr>
                                      <p:tavLst>
                                        <p:tav tm="0">
                                          <p:val>
                                            <p:fltVal val="720"/>
                                          </p:val>
                                        </p:tav>
                                        <p:tav tm="100000">
                                          <p:val>
                                            <p:fltVal val="0"/>
                                          </p:val>
                                        </p:tav>
                                      </p:tavLst>
                                    </p:anim>
                                    <p:anim calcmode="lin" valueType="num">
                                      <p:cBhvr>
                                        <p:cTn id="33" dur="1000" fill="hold"/>
                                        <p:tgtEl>
                                          <p:spTgt spid="7"/>
                                        </p:tgtEl>
                                        <p:attrNameLst>
                                          <p:attrName>ppt_h</p:attrName>
                                        </p:attrNameLst>
                                      </p:cBhvr>
                                      <p:tavLst>
                                        <p:tav tm="0">
                                          <p:val>
                                            <p:fltVal val="0"/>
                                          </p:val>
                                        </p:tav>
                                        <p:tav tm="100000">
                                          <p:val>
                                            <p:strVal val="#ppt_h"/>
                                          </p:val>
                                        </p:tav>
                                      </p:tavLst>
                                    </p:anim>
                                    <p:anim calcmode="lin" valueType="num">
                                      <p:cBhvr>
                                        <p:cTn id="34" dur="1000" fill="hold"/>
                                        <p:tgtEl>
                                          <p:spTgt spid="7"/>
                                        </p:tgtEl>
                                        <p:attrNameLst>
                                          <p:attrName>ppt_w</p:attrName>
                                        </p:attrNameLst>
                                      </p:cBhvr>
                                      <p:tavLst>
                                        <p:tav tm="0">
                                          <p:val>
                                            <p:fltVal val="0"/>
                                          </p:val>
                                        </p:tav>
                                        <p:tav tm="100000">
                                          <p:val>
                                            <p:strVal val="#ppt_w"/>
                                          </p:val>
                                        </p:tav>
                                      </p:tavLst>
                                    </p:anim>
                                  </p:childTnLst>
                                </p:cTn>
                              </p:par>
                              <p:par>
                                <p:cTn id="35" presetID="0" presetClass="path" presetSubtype="0" accel="50000" decel="50000" fill="hold" nodeType="withEffect">
                                  <p:stCondLst>
                                    <p:cond delay="0"/>
                                  </p:stCondLst>
                                  <p:childTnLst>
                                    <p:animMotion origin="layout" path="M 2.68937E-6 0.07289 C -0.00243 0.08746 -0.00626 0.10759 -0.01599 0.1187 C -0.02155 0.14415 -0.0139 0.1106 -0.02155 0.13281 C -0.02519 0.14346 -0.02519 0.14947 -0.03041 0.15919 C -0.03162 0.16359 -0.03232 0.16845 -0.03388 0.17307 C -0.03475 0.17515 -0.03666 0.17677 -0.0377 0.17886 C -0.03927 0.1814 -0.04013 0.18418 -0.041 0.18719 C -0.0443 0.19667 -0.04691 0.21518 -0.05195 0.22351 C -0.05925 0.23369 -0.0615 0.23693 -0.06793 0.25128 C -0.07262 0.26169 -0.07505 0.27118 -0.08253 0.27974 C -0.08635 0.28853 -0.09399 0.30056 -0.10025 0.30773 C -0.10633 0.3274 -0.11588 0.34707 -0.12891 0.36187 C -0.13325 0.37599 -0.14628 0.38432 -0.1541 0.39612 C -0.16609 0.41416 -0.18051 0.43291 -0.19528 0.44841 C -0.19927 0.45257 -0.20396 0.45581 -0.20779 0.46044 C -0.22429 0.48103 -0.20501 0.46599 -0.22377 0.47849 C -0.23124 0.48844 -0.23732 0.49491 -0.24722 0.50047 C -0.25713 0.51134 -0.26581 0.52337 -0.27954 0.52661 C -0.2818 0.5287 -0.28458 0.53008 -0.28666 0.53263 C -0.28822 0.53425 -0.2884 0.53726 -0.29013 0.53888 C -0.3023 0.54767 -0.31776 0.55183 -0.32957 0.56086 C -0.36675 0.58862 -0.40966 0.60829 -0.45136 0.62518 C -0.47446 0.63397 -0.4974 0.64577 -0.52137 0.64947 C -0.54222 0.6585 -0.55681 0.65757 -0.58061 0.65919 C -0.58791 0.65965 -0.59486 0.66081 -0.60198 0.66127 C -0.6171 0.6622 -0.63204 0.66243 -0.64681 0.66382 C -0.69007 0.6622 -0.73037 0.66312 -0.77224 0.65734 C -0.78405 0.65317 -0.79639 0.6504 -0.8082 0.64739 C -0.82089 0.63652 -0.83583 0.62842 -0.84573 0.61315 C -0.85268 0.60297 -0.85876 0.59279 -0.86553 0.58307 C -0.87248 0.57242 -0.88065 0.56433 -0.8869 0.55276 C -0.89281 0.54188 -0.89854 0.52916 -0.90497 0.51851 C -0.9074 0.51019 -0.90827 0.50695 -0.91401 0.50047 C -0.91835 0.49029 -0.92426 0.48265 -0.92825 0.47247 C -0.93225 0.46275 -0.93329 0.45674 -0.93885 0.44841 C -0.94441 0.41833 -0.93694 0.45304 -0.94423 0.43244 C -0.9557 0.40028 -0.94562 0.41648 -0.95692 0.40028 C -0.96057 0.3827 -0.96751 0.36696 -0.97134 0.34984 C -0.97255 0.34452 -0.9736 0.33897 -0.97481 0.33365 C -0.97551 0.33087 -0.97655 0.32555 -0.97655 0.32578 C -0.97863 0.30472 -0.98002 0.28645 -0.98749 0.26747 C -0.98906 0.25382 -0.99079 0.24225 -0.99462 0.2293 C -0.9974 0.20061 -0.99983 0.17585 -0.99983 0.14693 " pathEditMode="relative" rAng="0" ptsTypes="ffffffffffffffffffffffffffffffffffffffffffA">
                                      <p:cBhvr>
                                        <p:cTn id="36" dur="1000" fill="hold"/>
                                        <p:tgtEl>
                                          <p:spTgt spid="7"/>
                                        </p:tgtEl>
                                        <p:attrNameLst>
                                          <p:attrName>ppt_x</p:attrName>
                                          <p:attrName>ppt_y</p:attrName>
                                        </p:attrNameLst>
                                      </p:cBhvr>
                                      <p:rCtr x="-50000" y="29547"/>
                                    </p:animMotion>
                                  </p:childTnLst>
                                </p:cTn>
                              </p:par>
                            </p:childTnLst>
                          </p:cTn>
                        </p:par>
                      </p:childTnLst>
                    </p:cTn>
                  </p:par>
                  <p:par>
                    <p:cTn id="37" fill="hold">
                      <p:stCondLst>
                        <p:cond delay="indefinite"/>
                      </p:stCondLst>
                      <p:childTnLst>
                        <p:par>
                          <p:cTn id="38" fill="hold">
                            <p:stCondLst>
                              <p:cond delay="0"/>
                            </p:stCondLst>
                            <p:childTnLst>
                              <p:par>
                                <p:cTn id="39" presetID="35"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style.rotation</p:attrName>
                                        </p:attrNameLst>
                                      </p:cBhvr>
                                      <p:tavLst>
                                        <p:tav tm="0">
                                          <p:val>
                                            <p:fltVal val="720"/>
                                          </p:val>
                                        </p:tav>
                                        <p:tav tm="100000">
                                          <p:val>
                                            <p:fltVal val="0"/>
                                          </p:val>
                                        </p:tav>
                                      </p:tavLst>
                                    </p:anim>
                                    <p:anim calcmode="lin" valueType="num">
                                      <p:cBhvr>
                                        <p:cTn id="43" dur="1000" fill="hold"/>
                                        <p:tgtEl>
                                          <p:spTgt spid="8"/>
                                        </p:tgtEl>
                                        <p:attrNameLst>
                                          <p:attrName>ppt_h</p:attrName>
                                        </p:attrNameLst>
                                      </p:cBhvr>
                                      <p:tavLst>
                                        <p:tav tm="0">
                                          <p:val>
                                            <p:fltVal val="0"/>
                                          </p:val>
                                        </p:tav>
                                        <p:tav tm="100000">
                                          <p:val>
                                            <p:strVal val="#ppt_h"/>
                                          </p:val>
                                        </p:tav>
                                      </p:tavLst>
                                    </p:anim>
                                    <p:anim calcmode="lin" valueType="num">
                                      <p:cBhvr>
                                        <p:cTn id="44" dur="1000" fill="hold"/>
                                        <p:tgtEl>
                                          <p:spTgt spid="8"/>
                                        </p:tgtEl>
                                        <p:attrNameLst>
                                          <p:attrName>ppt_w</p:attrName>
                                        </p:attrNameLst>
                                      </p:cBhvr>
                                      <p:tavLst>
                                        <p:tav tm="0">
                                          <p:val>
                                            <p:fltVal val="0"/>
                                          </p:val>
                                        </p:tav>
                                        <p:tav tm="100000">
                                          <p:val>
                                            <p:strVal val="#ppt_w"/>
                                          </p:val>
                                        </p:tav>
                                      </p:tavLst>
                                    </p:anim>
                                  </p:childTnLst>
                                </p:cTn>
                              </p:par>
                              <p:par>
                                <p:cTn id="45" presetID="0" presetClass="path" presetSubtype="0" accel="50000" decel="50000" fill="hold" nodeType="withEffect">
                                  <p:stCondLst>
                                    <p:cond delay="0"/>
                                  </p:stCondLst>
                                  <p:childTnLst>
                                    <p:animMotion origin="layout" path="M 4.8089E-6 0.10065 C -0.00192 0.12309 -0.00574 0.13582 -0.01512 0.15549 C -0.01703 0.16451 -0.02033 0.17515 -0.02537 0.18302 C -0.0351 0.1976 -0.02641 0.17816 -0.03406 0.19528 C -0.04118 0.21171 -0.04257 0.23323 -0.05091 0.2485 C -0.05299 0.25197 -0.05612 0.25475 -0.05734 0.25891 C -0.05803 0.2603 -0.0582 0.26238 -0.05907 0.264 C -0.06046 0.26585 -0.06272 0.26701 -0.06411 0.26909 C -0.07089 0.27811 -0.07193 0.28621 -0.08287 0.28968 C -0.09643 0.30796 -0.07905 0.28552 -0.09486 0.30172 C -0.10007 0.30704 -0.10094 0.3112 -0.10824 0.31375 C -0.11328 0.31884 -0.11675 0.32184 -0.12335 0.32393 C -0.13499 0.33203 -0.14889 0.33943 -0.16227 0.34313 C -0.17356 0.35054 -0.15932 0.34197 -0.17756 0.34822 C -0.18103 0.34915 -0.18416 0.35169 -0.18764 0.35331 C -0.18989 0.35401 -0.19215 0.35424 -0.19441 0.35493 C -0.20327 0.36095 -0.22221 0.36372 -0.23315 0.36696 C -0.24723 0.3709 -0.22881 0.36604 -0.24323 0.37228 C -0.24879 0.3746 -0.2547 0.37552 -0.26025 0.37737 C -0.26199 0.37784 -0.2639 0.37807 -0.26529 0.37923 C -0.26703 0.38015 -0.26859 0.38154 -0.27051 0.38246 C -0.27867 0.38547 -0.28562 0.38617 -0.29396 0.38755 C -0.30073 0.38987 -0.30751 0.39218 -0.31429 0.3945 C -0.32697 0.40306 -0.3466 0.40445 -0.36154 0.40653 C -0.38256 0.41995 -0.44476 0.41763 -0.463 0.41856 C -0.49184 0.41972 -0.52051 0.42087 -0.549 0.42226 C -0.59573 0.42064 -0.63673 0.41925 -0.68086 0.40653 C -0.69319 0.39889 -0.70744 0.3975 -0.71978 0.39103 C -0.72881 0.3864 -0.73889 0.38316 -0.74861 0.38085 C -0.76112 0.37252 -0.74462 0.38223 -0.76217 0.37552 C -0.76912 0.37275 -0.7752 0.36789 -0.78232 0.36534 C -0.7917 0.3621 -0.8023 0.3591 -0.81116 0.35493 C -0.82888 0.3466 -0.81098 0.35192 -0.8261 0.34822 C -0.83548 0.34244 -0.84313 0.33596 -0.85338 0.33272 C -0.86171 0.32624 -0.86866 0.31791 -0.87683 0.31213 C -0.89021 0.30241 -0.87718 0.31583 -0.89038 0.30333 C -0.90949 0.28552 -0.89733 0.29385 -0.90914 0.28621 C -0.91349 0.2721 -0.90619 0.29362 -0.92096 0.27071 C -0.92808 0.25984 -0.93711 0.25174 -0.94441 0.24156 C -0.95032 0.23323 -0.95466 0.2249 -0.96317 0.21911 C -0.96526 0.21588 -0.96595 0.21194 -0.96821 0.20893 C -0.97134 0.205 -0.97846 0.19852 -0.97846 0.19875 C -0.98072 0.19181 -0.98367 0.18811 -0.98836 0.18302 C -0.98975 0.17909 -0.9901 0.17469 -0.99184 0.17099 C -0.99323 0.16844 -0.99531 0.16659 -0.99688 0.16428 C -0.99809 0.16243 -0.99931 0.16081 -1.00018 0.15919 C -1.00383 0.15178 -1.00522 0.14646 -1.01217 0.14184 C -1.01495 0.13281 -1.01703 0.1268 -1.02224 0.11939 C -1.02381 0.11523 -1.02606 0.11153 -1.02728 0.10759 C -1.03215 0.09278 -1.02554 0.10458 -1.03249 0.09024 C -1.03475 0.08561 -1.03909 0.08168 -1.03909 0.07659 " pathEditMode="relative" rAng="0" ptsTypes="ffffffffffffffffffffffffffffffffffffffffffffffffffA">
                                      <p:cBhvr>
                                        <p:cTn id="46" dur="1000" fill="hold"/>
                                        <p:tgtEl>
                                          <p:spTgt spid="8"/>
                                        </p:tgtEl>
                                        <p:attrNameLst>
                                          <p:attrName>ppt_x</p:attrName>
                                          <p:attrName>ppt_y</p:attrName>
                                        </p:attrNameLst>
                                      </p:cBhvr>
                                      <p:rCtr x="-51963" y="14877"/>
                                    </p:animMotion>
                                  </p:childTnLst>
                                </p:cTn>
                              </p:par>
                            </p:childTnLst>
                          </p:cTn>
                        </p:par>
                      </p:childTnLst>
                    </p:cTn>
                  </p:par>
                  <p:par>
                    <p:cTn id="47" fill="hold">
                      <p:stCondLst>
                        <p:cond delay="indefinite"/>
                      </p:stCondLst>
                      <p:childTnLst>
                        <p:par>
                          <p:cTn id="48" fill="hold">
                            <p:stCondLst>
                              <p:cond delay="0"/>
                            </p:stCondLst>
                            <p:childTnLst>
                              <p:par>
                                <p:cTn id="49" presetID="35"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style.rotation</p:attrName>
                                        </p:attrNameLst>
                                      </p:cBhvr>
                                      <p:tavLst>
                                        <p:tav tm="0">
                                          <p:val>
                                            <p:fltVal val="720"/>
                                          </p:val>
                                        </p:tav>
                                        <p:tav tm="100000">
                                          <p:val>
                                            <p:fltVal val="0"/>
                                          </p:val>
                                        </p:tav>
                                      </p:tavLst>
                                    </p:anim>
                                    <p:anim calcmode="lin" valueType="num">
                                      <p:cBhvr>
                                        <p:cTn id="53" dur="1000" fill="hold"/>
                                        <p:tgtEl>
                                          <p:spTgt spid="14"/>
                                        </p:tgtEl>
                                        <p:attrNameLst>
                                          <p:attrName>ppt_h</p:attrName>
                                        </p:attrNameLst>
                                      </p:cBhvr>
                                      <p:tavLst>
                                        <p:tav tm="0">
                                          <p:val>
                                            <p:fltVal val="0"/>
                                          </p:val>
                                        </p:tav>
                                        <p:tav tm="100000">
                                          <p:val>
                                            <p:strVal val="#ppt_h"/>
                                          </p:val>
                                        </p:tav>
                                      </p:tavLst>
                                    </p:anim>
                                    <p:anim calcmode="lin" valueType="num">
                                      <p:cBhvr>
                                        <p:cTn id="54" dur="1000" fill="hold"/>
                                        <p:tgtEl>
                                          <p:spTgt spid="14"/>
                                        </p:tgtEl>
                                        <p:attrNameLst>
                                          <p:attrName>ppt_w</p:attrName>
                                        </p:attrNameLst>
                                      </p:cBhvr>
                                      <p:tavLst>
                                        <p:tav tm="0">
                                          <p:val>
                                            <p:fltVal val="0"/>
                                          </p:val>
                                        </p:tav>
                                        <p:tav tm="100000">
                                          <p:val>
                                            <p:strVal val="#ppt_w"/>
                                          </p:val>
                                        </p:tav>
                                      </p:tavLst>
                                    </p:anim>
                                  </p:childTnLst>
                                </p:cTn>
                              </p:par>
                              <p:par>
                                <p:cTn id="55" presetID="0" presetClass="path" presetSubtype="0" accel="50000" decel="50000" fill="hold" nodeType="withEffect">
                                  <p:stCondLst>
                                    <p:cond delay="0"/>
                                  </p:stCondLst>
                                  <p:childTnLst>
                                    <p:animMotion origin="layout" path="M 5.75295E-6 4.91447E-6 C -0.00572 0.01502 -0.00832 0.03028 -0.01543 0.04438 C -0.02116 0.0668 -0.02029 0.07119 -0.0333 0.08899 C -0.03695 0.10702 -0.04475 0.12182 -0.04874 0.14031 C -0.05152 0.15256 -0.05221 0.16944 -0.05655 0.18146 C -0.06349 0.19949 -0.07702 0.20943 -0.08483 0.22584 C -0.09073 0.23763 -0.09663 0.24526 -0.1053 0.25335 C -0.1138 0.28617 -0.14277 0.31229 -0.16203 0.33564 C -0.17487 0.35113 -0.18875 0.37563 -0.20558 0.38349 C -0.20662 0.38673 -0.20662 0.39112 -0.20818 0.39366 C -0.21495 0.40221 -0.22484 0.40545 -0.23143 0.41424 C -0.2375 0.42209 -0.24097 0.43596 -0.2493 0.43828 C -0.25363 0.43943 -0.25815 0.44059 -0.26214 0.44174 C -0.26856 0.44798 -0.27376 0.45608 -0.28018 0.46232 C -0.29041 0.47179 -0.30759 0.4785 -0.31869 0.48613 C -0.33535 0.49722 -0.31696 0.48936 -0.33674 0.5 C -0.35461 0.50924 -0.34853 0.50439 -0.36502 0.51017 C -0.37074 0.51202 -0.3749 0.51849 -0.38046 0.52034 C -0.39312 0.52427 -0.40631 0.52404 -0.41897 0.52727 C -0.44621 0.53375 -0.46425 0.53814 -0.49357 0.54091 C -0.54753 0.5386 -0.60166 0.53721 -0.65544 0.53421 C -0.69846 0.53166 -0.64885 0.53236 -0.68112 0.52381 C -0.69048 0.52126 -0.70003 0.52149 -0.70939 0.52034 C -0.7264 0.51595 -0.73976 0.50647 -0.75572 0.5 C -0.76404 0.49237 -0.77376 0.48774 -0.78139 0.47942 C -0.78434 0.47619 -0.78642 0.47203 -0.7892 0.46902 C -0.79666 0.46139 -0.80586 0.457 -0.81227 0.44845 C -0.82477 0.4318 -0.83639 0.41377 -0.85079 0.4006 C -0.85773 0.37332 -0.84749 0.40499 -0.86103 0.38696 C -0.86554 0.38095 -0.87144 0.36639 -0.87144 0.36639 C -0.87664 0.34535 -0.87577 0.34096 -0.8893 0.32871 C -0.89295 0.31414 -0.89937 0.30513 -0.90735 0.29449 C -0.91255 0.27415 -0.90613 0.29264 -0.91758 0.27739 C -0.91984 0.27438 -0.92088 0.26999 -0.92279 0.26699 C -0.92522 0.26329 -0.92834 0.26051 -0.93042 0.25682 C -0.93632 0.24688 -0.94291 0.2374 -0.94586 0.22584 C -0.94933 0.21266 -0.95159 0.20087 -0.95627 0.18839 C -0.95801 0.17683 -0.95992 0.16528 -0.9613 0.15395 C -0.96304 0.14031 -0.9646 0.12644 -0.96651 0.11303 C -0.96859 0.09847 -0.96685 0.10194 -0.97171 0.09593 " pathEditMode="relative" ptsTypes="fffffffffffffffffffffffffffffffffffffffA">
                                      <p:cBhvr>
                                        <p:cTn id="56" dur="1000" fill="hold"/>
                                        <p:tgtEl>
                                          <p:spTgt spid="14"/>
                                        </p:tgtEl>
                                        <p:attrNameLst>
                                          <p:attrName>ppt_x</p:attrName>
                                          <p:attrName>ppt_y</p:attrName>
                                        </p:attrNameLst>
                                      </p:cBhvr>
                                    </p:animMotion>
                                  </p:childTnLst>
                                </p:cTn>
                              </p:par>
                            </p:childTnLst>
                          </p:cTn>
                        </p:par>
                      </p:childTnLst>
                    </p:cTn>
                  </p:par>
                  <p:par>
                    <p:cTn id="57" fill="hold">
                      <p:stCondLst>
                        <p:cond delay="indefinite"/>
                      </p:stCondLst>
                      <p:childTnLst>
                        <p:par>
                          <p:cTn id="58" fill="hold">
                            <p:stCondLst>
                              <p:cond delay="0"/>
                            </p:stCondLst>
                            <p:childTnLst>
                              <p:par>
                                <p:cTn id="59" presetID="35"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style.rotation</p:attrName>
                                        </p:attrNameLst>
                                      </p:cBhvr>
                                      <p:tavLst>
                                        <p:tav tm="0">
                                          <p:val>
                                            <p:fltVal val="720"/>
                                          </p:val>
                                        </p:tav>
                                        <p:tav tm="100000">
                                          <p:val>
                                            <p:fltVal val="0"/>
                                          </p:val>
                                        </p:tav>
                                      </p:tavLst>
                                    </p:anim>
                                    <p:anim calcmode="lin" valueType="num">
                                      <p:cBhvr>
                                        <p:cTn id="63" dur="1000" fill="hold"/>
                                        <p:tgtEl>
                                          <p:spTgt spid="12"/>
                                        </p:tgtEl>
                                        <p:attrNameLst>
                                          <p:attrName>ppt_h</p:attrName>
                                        </p:attrNameLst>
                                      </p:cBhvr>
                                      <p:tavLst>
                                        <p:tav tm="0">
                                          <p:val>
                                            <p:fltVal val="0"/>
                                          </p:val>
                                        </p:tav>
                                        <p:tav tm="100000">
                                          <p:val>
                                            <p:strVal val="#ppt_h"/>
                                          </p:val>
                                        </p:tav>
                                      </p:tavLst>
                                    </p:anim>
                                    <p:anim calcmode="lin" valueType="num">
                                      <p:cBhvr>
                                        <p:cTn id="64" dur="1000" fill="hold"/>
                                        <p:tgtEl>
                                          <p:spTgt spid="12"/>
                                        </p:tgtEl>
                                        <p:attrNameLst>
                                          <p:attrName>ppt_w</p:attrName>
                                        </p:attrNameLst>
                                      </p:cBhvr>
                                      <p:tavLst>
                                        <p:tav tm="0">
                                          <p:val>
                                            <p:fltVal val="0"/>
                                          </p:val>
                                        </p:tav>
                                        <p:tav tm="100000">
                                          <p:val>
                                            <p:strVal val="#ppt_w"/>
                                          </p:val>
                                        </p:tav>
                                      </p:tavLst>
                                    </p:anim>
                                  </p:childTnLst>
                                </p:cTn>
                              </p:par>
                              <p:par>
                                <p:cTn id="65" presetID="0" presetClass="path" presetSubtype="0" accel="50000" decel="50000" fill="hold" nodeType="withEffect">
                                  <p:stCondLst>
                                    <p:cond delay="0"/>
                                  </p:stCondLst>
                                  <p:childTnLst>
                                    <p:animMotion origin="layout" path="M -0.05594 0.05368 C -0.06046 0.10435 -0.05559 0.15734 -0.07001 0.20639 C -0.07071 0.21171 -0.07088 0.21726 -0.07175 0.22258 C -0.07279 0.22652 -0.0747 0.23022 -0.0754 0.23462 C -0.07991 0.26608 -0.07262 0.25081 -0.08043 0.26539 C -0.08513 0.28506 -0.08321 0.27603 -0.08599 0.29177 C -0.08652 0.30125 -0.08634 0.31074 -0.08756 0.32022 C -0.08791 0.32254 -0.09034 0.32393 -0.09103 0.32624 C -0.09346 0.33272 -0.09364 0.34035 -0.09642 0.34683 C -0.10059 0.35586 -0.10441 0.36604 -0.10893 0.37529 C -0.11223 0.382 -0.11744 0.38709 -0.12109 0.39357 C -0.12456 0.40491 -0.13134 0.42157 -0.13863 0.43013 C -0.14211 0.44216 -0.15184 0.45535 -0.15983 0.46483 C -0.16348 0.4771 -0.17321 0.48149 -0.18276 0.48728 C -0.19406 0.50347 -0.20743 0.51296 -0.2215 0.52592 C -0.22428 0.52823 -0.22585 0.53193 -0.22845 0.53401 C -0.24496 0.5472 -0.23314 0.53286 -0.24791 0.54628 C -0.25052 0.54859 -0.25226 0.55183 -0.25486 0.55438 C -0.26529 0.56386 -0.27745 0.57057 -0.28857 0.57867 C -0.29586 0.58399 -0.30125 0.58978 -0.30959 0.59325 C -0.32418 0.60967 -0.3049 0.58908 -0.32192 0.6032 C -0.33321 0.61268 -0.32036 0.60759 -0.33426 0.61129 C -0.34207 0.62032 -0.35024 0.62633 -0.36066 0.62957 C -0.36535 0.63374 -0.36883 0.64068 -0.37474 0.64207 C -0.38811 0.64461 -0.40027 0.65063 -0.4133 0.6541 C -0.42581 0.66358 -0.43832 0.66405 -0.45222 0.66844 C -0.4649 0.67215 -0.47828 0.68047 -0.49096 0.68279 C -0.49982 0.68418 -0.50868 0.68395 -0.51737 0.68487 C -0.55229 0.69783 -0.59416 0.69343 -0.62995 0.69482 C -0.65722 0.69413 -0.68415 0.69505 -0.71108 0.69297 C -0.71247 0.69274 -0.73401 0.68348 -0.73766 0.68279 C -0.7467 0.68047 -0.76077 0.67793 -0.76911 0.67238 C -0.78301 0.66358 -0.79447 0.64947 -0.80802 0.64207 C -0.81341 0.63582 -0.81706 0.63212 -0.82383 0.62957 C -0.83599 0.61569 -0.83165 0.62217 -0.83808 0.61129 C -0.84068 0.60134 -0.84659 0.59649 -0.85215 0.58908 C -0.85649 0.58283 -0.86084 0.57543 -0.86431 0.56872 C -0.86796 0.56201 -0.87161 0.55229 -0.87491 0.54628 C -0.8763 0.54373 -0.87873 0.54234 -0.8803 0.54026 C -0.88586 0.53124 -0.88985 0.52083 -0.89437 0.51157 C -0.89576 0.50856 -0.89802 0.50625 -0.89958 0.50347 C -0.90288 0.49792 -0.90618 0.49283 -0.90827 0.48728 C -0.91122 0.48057 -0.91261 0.47062 -0.91556 0.46483 C -0.91678 0.46229 -0.91939 0.46113 -0.9206 0.45882 C -0.92234 0.45627 -0.92321 0.45326 -0.92425 0.45072 C -0.9246 0.44887 -0.92651 0.43707 -0.92772 0.43429 C -0.92981 0.4299 -0.93485 0.42203 -0.93485 0.42226 C -0.93658 0.41185 -0.93728 0.40144 -0.94006 0.39149 C -0.94214 0.37043 -0.94267 0.34336 -0.95048 0.32439 C -0.95274 0.30333 -0.95934 0.28552 -0.96282 0.26539 C -0.96595 0.24942 -0.96942 0.23647 -0.97533 0.22258 C -0.97602 0.22096 -0.98054 0.20477 -0.98071 0.20431 C -0.98193 0.20153 -0.99044 0.18487 -0.9927 0.18186 " pathEditMode="relative" rAng="0" ptsTypes="ffffffffffffffffffffffffffffffffffffffffffffffffffffA">
                                      <p:cBhvr>
                                        <p:cTn id="66" dur="1000" fill="hold"/>
                                        <p:tgtEl>
                                          <p:spTgt spid="12"/>
                                        </p:tgtEl>
                                        <p:attrNameLst>
                                          <p:attrName>ppt_x</p:attrName>
                                          <p:attrName>ppt_y</p:attrName>
                                        </p:attrNameLst>
                                      </p:cBhvr>
                                      <p:rCtr x="-46821" y="32207"/>
                                    </p:animMotion>
                                  </p:childTnLst>
                                </p:cTn>
                              </p:par>
                            </p:childTnLst>
                          </p:cTn>
                        </p:par>
                      </p:childTnLst>
                    </p:cTn>
                  </p:par>
                  <p:par>
                    <p:cTn id="67" fill="hold">
                      <p:stCondLst>
                        <p:cond delay="indefinite"/>
                      </p:stCondLst>
                      <p:childTnLst>
                        <p:par>
                          <p:cTn id="68" fill="hold">
                            <p:stCondLst>
                              <p:cond delay="0"/>
                            </p:stCondLst>
                            <p:childTnLst>
                              <p:par>
                                <p:cTn id="69" presetID="35" presetClass="entr" presetSubtype="0"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00"/>
                                        <p:tgtEl>
                                          <p:spTgt spid="10"/>
                                        </p:tgtEl>
                                      </p:cBhvr>
                                    </p:animEffect>
                                    <p:anim calcmode="lin" valueType="num">
                                      <p:cBhvr>
                                        <p:cTn id="72" dur="1000" fill="hold"/>
                                        <p:tgtEl>
                                          <p:spTgt spid="10"/>
                                        </p:tgtEl>
                                        <p:attrNameLst>
                                          <p:attrName>style.rotation</p:attrName>
                                        </p:attrNameLst>
                                      </p:cBhvr>
                                      <p:tavLst>
                                        <p:tav tm="0">
                                          <p:val>
                                            <p:fltVal val="720"/>
                                          </p:val>
                                        </p:tav>
                                        <p:tav tm="100000">
                                          <p:val>
                                            <p:fltVal val="0"/>
                                          </p:val>
                                        </p:tav>
                                      </p:tavLst>
                                    </p:anim>
                                    <p:anim calcmode="lin" valueType="num">
                                      <p:cBhvr>
                                        <p:cTn id="73" dur="1000" fill="hold"/>
                                        <p:tgtEl>
                                          <p:spTgt spid="10"/>
                                        </p:tgtEl>
                                        <p:attrNameLst>
                                          <p:attrName>ppt_h</p:attrName>
                                        </p:attrNameLst>
                                      </p:cBhvr>
                                      <p:tavLst>
                                        <p:tav tm="0">
                                          <p:val>
                                            <p:fltVal val="0"/>
                                          </p:val>
                                        </p:tav>
                                        <p:tav tm="100000">
                                          <p:val>
                                            <p:strVal val="#ppt_h"/>
                                          </p:val>
                                        </p:tav>
                                      </p:tavLst>
                                    </p:anim>
                                    <p:anim calcmode="lin" valueType="num">
                                      <p:cBhvr>
                                        <p:cTn id="74" dur="1000" fill="hold"/>
                                        <p:tgtEl>
                                          <p:spTgt spid="10"/>
                                        </p:tgtEl>
                                        <p:attrNameLst>
                                          <p:attrName>ppt_w</p:attrName>
                                        </p:attrNameLst>
                                      </p:cBhvr>
                                      <p:tavLst>
                                        <p:tav tm="0">
                                          <p:val>
                                            <p:fltVal val="0"/>
                                          </p:val>
                                        </p:tav>
                                        <p:tav tm="100000">
                                          <p:val>
                                            <p:strVal val="#ppt_w"/>
                                          </p:val>
                                        </p:tav>
                                      </p:tavLst>
                                    </p:anim>
                                  </p:childTnLst>
                                </p:cTn>
                              </p:par>
                              <p:par>
                                <p:cTn id="75" presetID="0" presetClass="path" presetSubtype="0" accel="50000" decel="50000" fill="hold" nodeType="withEffect">
                                  <p:stCondLst>
                                    <p:cond delay="0"/>
                                  </p:stCondLst>
                                  <p:childTnLst>
                                    <p:animMotion origin="layout" path="M -0.04187 -0.09579 C -0.0469 -0.08653 -0.04673 -0.07705 -0.04899 -0.0664 C -0.05403 -0.0465 -0.05941 -0.02753 -0.06515 -0.00786 C -0.06897 0.0199 -0.07488 0.04581 -0.0846 0.07127 C -0.09416 0.12309 -0.08235 0.06386 -0.09346 0.10736 C -0.09711 0.12078 -0.09885 0.13721 -0.10406 0.15016 C -0.10788 0.15849 -0.11431 0.16544 -0.11674 0.17515 C -0.12178 0.19343 -0.13116 0.21055 -0.14333 0.22235 C -0.15236 0.24133 -0.14402 0.22675 -0.15757 0.24271 C -0.16261 0.24827 -0.17182 0.26076 -0.17182 0.26099 C -0.18467 0.29385 -0.20726 0.32184 -0.22515 0.35123 C -0.22689 0.35401 -0.22915 0.35678 -0.23037 0.36025 C -0.23228 0.36465 -0.23349 0.36951 -0.23575 0.37367 C -0.23836 0.37784 -0.24218 0.38061 -0.24461 0.38501 C -0.25938 0.40815 -0.27189 0.43244 -0.28909 0.4528 C -0.2943 0.45836 -0.29777 0.46645 -0.30333 0.47062 C -0.3181 0.48172 -0.33426 0.49954 -0.34972 0.50694 C -0.39194 0.52661 -0.43346 0.54813 -0.47602 0.5678 C -0.5516 0.6025 -0.62821 0.63998 -0.70709 0.66034 C -0.74826 0.67076 -0.7903 0.67515 -0.83165 0.68302 C -0.87769 0.68209 -0.94006 0.68927 -0.98975 0.674 C -0.9934 0.67168 -0.9967 0.66844 -1.00052 0.66682 C -1.00538 0.6652 -1.01042 0.66682 -1.01476 0.66497 C -1.06011 0.64415 -1.02032 0.65479 -1.04499 0.64901 C -1.05455 0.64415 -1.06463 0.64392 -1.07349 0.63767 C -1.09694 0.62194 -1.07991 0.62957 -1.09294 0.62402 C -1.10858 0.60458 -1.09937 0.615 -1.1091 0.59718 C -1.11119 0.58422 -1.11397 0.57127 -1.11605 0.55877 C -1.11553 0.53887 -1.11535 0.51967 -1.11431 0.50023 C -1.1131 0.47548 -1.10267 0.45859 -1.09294 0.43915 C -1.08599 0.42481 -1.08009 0.41139 -1.07157 0.39843 C -1.06879 0.38686 -1.06028 0.37807 -1.05559 0.36696 C -1.04708 0.34568 -1.03561 0.3267 -1.0238 0.30819 C -1.01633 0.29616 -1.01094 0.28274 -1.00243 0.2721 C -1.00017 0.26377 -0.996 0.25775 -0.9934 0.24966 C -0.98905 0.23392 -0.98245 0.21819 -0.97567 0.20431 C -0.97116 0.19459 -0.96734 0.18626 -0.96317 0.17724 C -0.95517 0.15849 -0.95604 0.17029 -0.95604 0.15687 " pathEditMode="relative" rAng="0" ptsTypes="fffffffffffffffffffffffffffffffffffffA">
                                      <p:cBhvr>
                                        <p:cTn id="76" dur="1000" fill="hold"/>
                                        <p:tgtEl>
                                          <p:spTgt spid="10"/>
                                        </p:tgtEl>
                                        <p:attrNameLst>
                                          <p:attrName>ppt_x</p:attrName>
                                          <p:attrName>ppt_y</p:attrName>
                                        </p:attrNameLst>
                                      </p:cBhvr>
                                      <p:rCtr x="-53718" y="39241"/>
                                    </p:animMotion>
                                  </p:childTnLst>
                                </p:cTn>
                              </p:par>
                            </p:childTnLst>
                          </p:cTn>
                        </p:par>
                      </p:childTnLst>
                    </p:cTn>
                  </p:par>
                  <p:par>
                    <p:cTn id="77" fill="hold">
                      <p:stCondLst>
                        <p:cond delay="indefinite"/>
                      </p:stCondLst>
                      <p:childTnLst>
                        <p:par>
                          <p:cTn id="78" fill="hold">
                            <p:stCondLst>
                              <p:cond delay="0"/>
                            </p:stCondLst>
                            <p:childTnLst>
                              <p:par>
                                <p:cTn id="79" presetID="35" presetClass="entr" presetSubtype="0"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1000"/>
                                        <p:tgtEl>
                                          <p:spTgt spid="17"/>
                                        </p:tgtEl>
                                      </p:cBhvr>
                                    </p:animEffect>
                                    <p:anim calcmode="lin" valueType="num">
                                      <p:cBhvr>
                                        <p:cTn id="82" dur="1000" fill="hold"/>
                                        <p:tgtEl>
                                          <p:spTgt spid="17"/>
                                        </p:tgtEl>
                                        <p:attrNameLst>
                                          <p:attrName>style.rotation</p:attrName>
                                        </p:attrNameLst>
                                      </p:cBhvr>
                                      <p:tavLst>
                                        <p:tav tm="0">
                                          <p:val>
                                            <p:fltVal val="720"/>
                                          </p:val>
                                        </p:tav>
                                        <p:tav tm="100000">
                                          <p:val>
                                            <p:fltVal val="0"/>
                                          </p:val>
                                        </p:tav>
                                      </p:tavLst>
                                    </p:anim>
                                    <p:anim calcmode="lin" valueType="num">
                                      <p:cBhvr>
                                        <p:cTn id="83" dur="1000" fill="hold"/>
                                        <p:tgtEl>
                                          <p:spTgt spid="17"/>
                                        </p:tgtEl>
                                        <p:attrNameLst>
                                          <p:attrName>ppt_h</p:attrName>
                                        </p:attrNameLst>
                                      </p:cBhvr>
                                      <p:tavLst>
                                        <p:tav tm="0">
                                          <p:val>
                                            <p:fltVal val="0"/>
                                          </p:val>
                                        </p:tav>
                                        <p:tav tm="100000">
                                          <p:val>
                                            <p:strVal val="#ppt_h"/>
                                          </p:val>
                                        </p:tav>
                                      </p:tavLst>
                                    </p:anim>
                                    <p:anim calcmode="lin" valueType="num">
                                      <p:cBhvr>
                                        <p:cTn id="84" dur="1000" fill="hold"/>
                                        <p:tgtEl>
                                          <p:spTgt spid="17"/>
                                        </p:tgtEl>
                                        <p:attrNameLst>
                                          <p:attrName>ppt_w</p:attrName>
                                        </p:attrNameLst>
                                      </p:cBhvr>
                                      <p:tavLst>
                                        <p:tav tm="0">
                                          <p:val>
                                            <p:fltVal val="0"/>
                                          </p:val>
                                        </p:tav>
                                        <p:tav tm="100000">
                                          <p:val>
                                            <p:strVal val="#ppt_w"/>
                                          </p:val>
                                        </p:tav>
                                      </p:tavLst>
                                    </p:anim>
                                  </p:childTnLst>
                                </p:cTn>
                              </p:par>
                              <p:par>
                                <p:cTn id="85" presetID="0" presetClass="path" presetSubtype="0" accel="50000" decel="50000" fill="hold" nodeType="withEffect">
                                  <p:stCondLst>
                                    <p:cond delay="0"/>
                                  </p:stCondLst>
                                  <p:childTnLst>
                                    <p:animMotion origin="layout" path="M 0.02033 -0.15826 C 0.01546 -0.13535 0.00973 -0.11268 0.00156 -0.09093 C -0.00104 -0.07195 -0.00695 -0.0546 -0.01685 -0.03887 C -0.01876 -0.02846 -0.02224 -0.01457 -0.02849 -0.00624 C -0.03596 0.00301 -0.04534 0.01088 -0.05212 0.02083 C -0.05785 0.02916 -0.06515 0.04235 -0.07384 0.04582 C -0.07644 0.05507 -0.08148 0.05553 -0.08895 0.05924 C -0.09607 0.07127 -0.1025 0.07775 -0.11397 0.08237 C -0.12543 0.09533 -0.11953 0.09255 -0.12908 0.09579 C -0.13308 0.09903 -0.13638 0.10343 -0.1409 0.10551 C -0.1442 0.10667 -0.1508 0.10944 -0.1508 0.10968 C -0.15202 0.11129 -0.15254 0.11407 -0.15427 0.11523 C -0.15653 0.11639 -0.17634 0.12471 -0.18103 0.12657 C -0.18798 0.13258 -0.19371 0.13328 -0.20118 0.13813 C -0.21056 0.14415 -0.2163 0.1497 -0.22637 0.15364 C -0.23297 0.15873 -0.24079 0.16104 -0.24792 0.16521 C -0.27067 0.17816 -0.24392 0.16382 -0.26303 0.17677 C -0.26876 0.18024 -0.27554 0.18048 -0.28162 0.18233 C -0.28735 0.18395 -0.291 0.18811 -0.29656 0.19019 C -0.30559 0.20037 -0.32279 0.20685 -0.33513 0.2094 C -0.35511 0.2205 -0.37926 0.22536 -0.40045 0.23253 C -0.41122 0.23601 -0.42147 0.24272 -0.43242 0.2441 C -0.44719 0.24572 -0.44944 0.24549 -0.46421 0.24989 C -0.48367 0.25544 -0.50278 0.26238 -0.52276 0.26539 C -0.54222 0.27233 -0.55334 0.27164 -0.57644 0.27303 C -0.60337 0.28159 -0.63238 0.28089 -0.66001 0.28274 C -0.69823 0.28483 -0.73593 0.28714 -0.77415 0.28853 C -0.82609 0.28668 -0.87821 0.28853 -0.92981 0.28274 C -0.94632 0.28066 -0.96161 0.27626 -0.97846 0.27511 C -0.97933 0.27488 -0.99548 0.27187 -1.00017 0.26909 C -1.00208 0.26794 -1.00347 0.26608 -1.00521 0.26539 C -1.01355 0.26146 -1.02328 0.26123 -1.0304 0.25567 C -1.03388 0.25313 -1.03666 0.24873 -1.04048 0.24804 C -1.05056 0.24549 -1.04621 0.24688 -1.05386 0.2441 C -1.06237 0.23763 -1.06671 0.23439 -1.07245 0.2249 C -1.07297 0.22235 -1.07366 0.21981 -1.07366 0.21726 C -1.07366 0.20153 -1.07366 0.18626 -1.07245 0.17099 C -1.07193 0.16428 -1.0509 0.15757 -1.04534 0.15549 C -1.04395 0.15433 -1.04239 0.15271 -1.04048 0.15155 C -1.03892 0.15063 -1.037 0.15086 -1.03544 0.14993 C -1.02293 0.13999 -1.04048 0.14577 -1.02033 0.14207 C -1.01581 0.13837 -1.00747 0.13258 -1.00191 0.13258 " pathEditMode="relative" rAng="0" ptsTypes="fffffffffffffffffffffffffffffffffffffffffA">
                                      <p:cBhvr>
                                        <p:cTn id="86" dur="1000" fill="hold"/>
                                        <p:tgtEl>
                                          <p:spTgt spid="17"/>
                                        </p:tgtEl>
                                        <p:attrNameLst>
                                          <p:attrName>ppt_x</p:attrName>
                                          <p:attrName>ppt_y</p:attrName>
                                        </p:attrNameLst>
                                      </p:cBhvr>
                                      <p:rCtr x="-54708" y="22328"/>
                                    </p:animMotion>
                                  </p:childTnLst>
                                </p:cTn>
                              </p:par>
                            </p:childTnLst>
                          </p:cTn>
                        </p:par>
                      </p:childTnLst>
                    </p:cTn>
                  </p:par>
                  <p:par>
                    <p:cTn id="87" fill="hold">
                      <p:stCondLst>
                        <p:cond delay="indefinite"/>
                      </p:stCondLst>
                      <p:childTnLst>
                        <p:par>
                          <p:cTn id="88" fill="hold">
                            <p:stCondLst>
                              <p:cond delay="0"/>
                            </p:stCondLst>
                            <p:childTnLst>
                              <p:par>
                                <p:cTn id="89" presetID="35" presetClass="entr" presetSubtype="0" fill="hold" nodeType="click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fade">
                                      <p:cBhvr>
                                        <p:cTn id="91" dur="1000"/>
                                        <p:tgtEl>
                                          <p:spTgt spid="5"/>
                                        </p:tgtEl>
                                      </p:cBhvr>
                                    </p:animEffect>
                                    <p:anim calcmode="lin" valueType="num">
                                      <p:cBhvr>
                                        <p:cTn id="92" dur="1000" fill="hold"/>
                                        <p:tgtEl>
                                          <p:spTgt spid="5"/>
                                        </p:tgtEl>
                                        <p:attrNameLst>
                                          <p:attrName>style.rotation</p:attrName>
                                        </p:attrNameLst>
                                      </p:cBhvr>
                                      <p:tavLst>
                                        <p:tav tm="0">
                                          <p:val>
                                            <p:fltVal val="720"/>
                                          </p:val>
                                        </p:tav>
                                        <p:tav tm="100000">
                                          <p:val>
                                            <p:fltVal val="0"/>
                                          </p:val>
                                        </p:tav>
                                      </p:tavLst>
                                    </p:anim>
                                    <p:anim calcmode="lin" valueType="num">
                                      <p:cBhvr>
                                        <p:cTn id="93" dur="1000" fill="hold"/>
                                        <p:tgtEl>
                                          <p:spTgt spid="5"/>
                                        </p:tgtEl>
                                        <p:attrNameLst>
                                          <p:attrName>ppt_h</p:attrName>
                                        </p:attrNameLst>
                                      </p:cBhvr>
                                      <p:tavLst>
                                        <p:tav tm="0">
                                          <p:val>
                                            <p:fltVal val="0"/>
                                          </p:val>
                                        </p:tav>
                                        <p:tav tm="100000">
                                          <p:val>
                                            <p:strVal val="#ppt_h"/>
                                          </p:val>
                                        </p:tav>
                                      </p:tavLst>
                                    </p:anim>
                                    <p:anim calcmode="lin" valueType="num">
                                      <p:cBhvr>
                                        <p:cTn id="94" dur="1000" fill="hold"/>
                                        <p:tgtEl>
                                          <p:spTgt spid="5"/>
                                        </p:tgtEl>
                                        <p:attrNameLst>
                                          <p:attrName>ppt_w</p:attrName>
                                        </p:attrNameLst>
                                      </p:cBhvr>
                                      <p:tavLst>
                                        <p:tav tm="0">
                                          <p:val>
                                            <p:fltVal val="0"/>
                                          </p:val>
                                        </p:tav>
                                        <p:tav tm="100000">
                                          <p:val>
                                            <p:strVal val="#ppt_w"/>
                                          </p:val>
                                        </p:tav>
                                      </p:tavLst>
                                    </p:anim>
                                  </p:childTnLst>
                                </p:cTn>
                              </p:par>
                              <p:par>
                                <p:cTn id="95" presetID="0" presetClass="path" presetSubtype="0" accel="50000" decel="50000" fill="hold" nodeType="withEffect">
                                  <p:stCondLst>
                                    <p:cond delay="0"/>
                                  </p:stCondLst>
                                  <p:childTnLst>
                                    <p:animMotion origin="layout" path="M 0.13794 -0.0833 C 0.13481 -0.06756 0.13064 -0.05229 0.12439 -0.03818 C 0.12369 -0.03216 0.12387 -0.02592 0.12265 -0.0199 C 0.12196 -0.01735 0.11987 -0.01597 0.11918 -0.01319 C 0.11813 -0.00972 0.11831 -0.00579 0.11761 -0.00185 C 0.11449 0.01296 0.11084 0.02198 0.10406 0.03424 C 0.10198 0.04211 0.09972 0.04905 0.09729 0.05669 C 0.09451 0.06455 0.09416 0.07196 0.09051 0.07936 C 0.08669 0.0863 0.07852 0.09972 0.07852 0.09995 C 0.078 0.10273 0.07818 0.1062 0.07696 0.10874 C 0.07418 0.11383 0.06671 0.12216 0.06671 0.1224 C 0.05802 0.15039 0.07053 0.11314 0.05316 0.14715 C 0.03926 0.17376 0.01998 0.19482 0.00399 0.21934 C -0.05091 0.3031 -0.12127 0.36673 -0.19267 0.42249 C -0.2156 0.4403 -0.23697 0.45974 -0.25869 0.47894 C -0.27311 0.49144 -0.28753 0.50509 -0.30455 0.51041 C -0.37196 0.55669 -0.44128 0.59278 -0.51633 0.6099 C -0.54257 0.62332 -0.56984 0.63073 -0.59781 0.63466 C -0.69389 0.66404 -0.7884 0.65062 -0.88934 0.65271 C -0.96578 0.64993 -1.04396 0.65247 -1.11988 0.63929 C -1.13899 0.63188 -1.16071 0.62702 -1.17912 0.61661 C -1.19024 0.61013 -1.19997 0.5988 -1.21126 0.59417 C -1.22307 0.58352 -1.21769 0.58653 -1.22655 0.58283 C -1.22985 0.57843 -1.23194 0.57334 -1.23506 0.56918 C -1.23663 0.5671 -1.23871 0.56663 -1.2401 0.56478 C -1.24253 0.56154 -1.25157 0.54396 -1.25209 0.54211 C -1.25626 0.52823 -1.25383 0.53401 -1.25886 0.52406 C -1.26234 0.50439 -1.25747 0.52476 -1.26564 0.50833 C -1.26807 0.50347 -1.26877 0.49745 -1.27068 0.49236 C -1.27294 0.47825 -1.27658 0.46367 -1.28249 0.45187 C -1.28857 0.39033 -1.28927 0.34914 -1.26043 0.30518 C -1.25313 0.29361 -1.24635 0.28042 -1.23506 0.2758 C -1.22985 0.26469 -1.22568 0.26145 -1.21647 0.25775 C -1.20918 0.2478 -1.2024 0.24965 -1.19267 0.24641 C -1.1746 0.24017 -1.1819 0.23993 -1.15706 0.23739 C -1.12162 0.23808 -1.086 0.23693 -1.05039 0.2397 C -1.04031 0.2404 -1.0318 0.25081 -1.02155 0.25081 " pathEditMode="relative" rAng="0" ptsTypes="ffffffffffffffffffffffffffffffffffffA">
                                      <p:cBhvr>
                                        <p:cTn id="96" dur="1000" fill="hold"/>
                                        <p:tgtEl>
                                          <p:spTgt spid="5"/>
                                        </p:tgtEl>
                                        <p:attrNameLst>
                                          <p:attrName>ppt_x</p:attrName>
                                          <p:attrName>ppt_y</p:attrName>
                                        </p:attrNameLst>
                                      </p:cBhvr>
                                      <p:rCtr x="-71369" y="37367"/>
                                    </p:animMotion>
                                  </p:childTnLst>
                                </p:cTn>
                              </p:par>
                            </p:childTnLst>
                          </p:cTn>
                        </p:par>
                      </p:childTnLst>
                    </p:cTn>
                  </p:par>
                  <p:par>
                    <p:cTn id="97" fill="hold">
                      <p:stCondLst>
                        <p:cond delay="indefinite"/>
                      </p:stCondLst>
                      <p:childTnLst>
                        <p:par>
                          <p:cTn id="98" fill="hold">
                            <p:stCondLst>
                              <p:cond delay="0"/>
                            </p:stCondLst>
                            <p:childTnLst>
                              <p:par>
                                <p:cTn id="99" presetID="35" presetClass="entr" presetSubtype="0" fill="hold" nodeType="clickEffect">
                                  <p:stCondLst>
                                    <p:cond delay="0"/>
                                  </p:stCondLst>
                                  <p:childTnLst>
                                    <p:set>
                                      <p:cBhvr>
                                        <p:cTn id="100" dur="1" fill="hold">
                                          <p:stCondLst>
                                            <p:cond delay="0"/>
                                          </p:stCondLst>
                                        </p:cTn>
                                        <p:tgtEl>
                                          <p:spTgt spid="11"/>
                                        </p:tgtEl>
                                        <p:attrNameLst>
                                          <p:attrName>style.visibility</p:attrName>
                                        </p:attrNameLst>
                                      </p:cBhvr>
                                      <p:to>
                                        <p:strVal val="visible"/>
                                      </p:to>
                                    </p:set>
                                    <p:animEffect transition="in" filter="fade">
                                      <p:cBhvr>
                                        <p:cTn id="101" dur="1000"/>
                                        <p:tgtEl>
                                          <p:spTgt spid="11"/>
                                        </p:tgtEl>
                                      </p:cBhvr>
                                    </p:animEffect>
                                    <p:anim calcmode="lin" valueType="num">
                                      <p:cBhvr>
                                        <p:cTn id="102" dur="1000" fill="hold"/>
                                        <p:tgtEl>
                                          <p:spTgt spid="11"/>
                                        </p:tgtEl>
                                        <p:attrNameLst>
                                          <p:attrName>style.rotation</p:attrName>
                                        </p:attrNameLst>
                                      </p:cBhvr>
                                      <p:tavLst>
                                        <p:tav tm="0">
                                          <p:val>
                                            <p:fltVal val="720"/>
                                          </p:val>
                                        </p:tav>
                                        <p:tav tm="100000">
                                          <p:val>
                                            <p:fltVal val="0"/>
                                          </p:val>
                                        </p:tav>
                                      </p:tavLst>
                                    </p:anim>
                                    <p:anim calcmode="lin" valueType="num">
                                      <p:cBhvr>
                                        <p:cTn id="103" dur="1000" fill="hold"/>
                                        <p:tgtEl>
                                          <p:spTgt spid="11"/>
                                        </p:tgtEl>
                                        <p:attrNameLst>
                                          <p:attrName>ppt_h</p:attrName>
                                        </p:attrNameLst>
                                      </p:cBhvr>
                                      <p:tavLst>
                                        <p:tav tm="0">
                                          <p:val>
                                            <p:fltVal val="0"/>
                                          </p:val>
                                        </p:tav>
                                        <p:tav tm="100000">
                                          <p:val>
                                            <p:strVal val="#ppt_h"/>
                                          </p:val>
                                        </p:tav>
                                      </p:tavLst>
                                    </p:anim>
                                    <p:anim calcmode="lin" valueType="num">
                                      <p:cBhvr>
                                        <p:cTn id="104" dur="1000" fill="hold"/>
                                        <p:tgtEl>
                                          <p:spTgt spid="11"/>
                                        </p:tgtEl>
                                        <p:attrNameLst>
                                          <p:attrName>ppt_w</p:attrName>
                                        </p:attrNameLst>
                                      </p:cBhvr>
                                      <p:tavLst>
                                        <p:tav tm="0">
                                          <p:val>
                                            <p:fltVal val="0"/>
                                          </p:val>
                                        </p:tav>
                                        <p:tav tm="100000">
                                          <p:val>
                                            <p:strVal val="#ppt_w"/>
                                          </p:val>
                                        </p:tav>
                                      </p:tavLst>
                                    </p:anim>
                                  </p:childTnLst>
                                </p:cTn>
                              </p:par>
                              <p:par>
                                <p:cTn id="105" presetID="0" presetClass="path" presetSubtype="0" accel="50000" decel="50000" fill="hold" nodeType="withEffect">
                                  <p:stCondLst>
                                    <p:cond delay="0"/>
                                  </p:stCondLst>
                                  <p:childTnLst>
                                    <p:animMotion origin="layout" path="M 0.16452 -0.05738 C 0.16088 -0.04211 0.16591 -0.06062 0.15775 -0.04164 C 0.15427 -0.03378 0.15236 -0.02313 0.14941 -0.01457 C 0.14785 -0.00486 0.14594 0.0081 0.14263 0.01713 C 0.14124 0.02036 0.13881 0.02268 0.13742 0.02615 L 0.12735 0.05322 C 0.12735 0.05345 0.12735 0.05322 0.12735 0.05345 C 0.1237 0.06479 0.1204 0.07358 0.11379 0.0826 C 0.11119 0.09255 0.10719 0.10273 0.10354 0.11199 C 0.10094 0.118 0.09694 0.12333 0.09503 0.13004 C 0.09086 0.14415 0.09382 0.13837 0.08669 0.14808 C 0.08183 0.16636 0.07905 0.16104 0.0714 0.17747 C 0.06359 0.1939 0.05612 0.21102 0.04587 0.2249 C 0.041 0.23786 0.03301 0.24619 0.02554 0.25637 C 0.00938 0.27765 -0.00799 0.29801 -0.02519 0.31745 C -0.03231 0.32532 -0.03909 0.33341 -0.04552 0.34221 C -0.04812 0.34545 -0.04951 0.35054 -0.05229 0.35354 C -0.05646 0.35748 -0.06185 0.35863 -0.06602 0.36257 C -0.08252 0.37761 -0.09712 0.39982 -0.11501 0.41208 C -0.11935 0.41486 -0.12439 0.41601 -0.12856 0.41902 C -0.13603 0.42388 -0.14211 0.43152 -0.14906 0.43707 C -0.16522 0.4491 -0.15358 0.43846 -0.17269 0.45049 C -0.18277 0.45651 -0.19215 0.46576 -0.20153 0.47316 C -0.21421 0.48265 -0.2288 0.48843 -0.24218 0.49561 C -0.25782 0.50347 -0.26233 0.5088 -0.27953 0.51157 C -0.33495 0.53355 -0.39211 0.54813 -0.44736 0.57011 C -0.47446 0.58052 -0.49739 0.59695 -0.52536 0.60181 C -0.55768 0.61592 -0.59086 0.6224 -0.62352 0.63351 C -0.66939 0.64878 -0.71438 0.65734 -0.76094 0.66729 C -0.78353 0.67191 -0.80611 0.67932 -0.8287 0.68302 C -0.84434 0.68533 -0.88412 0.68695 -0.89472 0.68765 C -0.94388 0.70153 -1.00278 0.6932 -1.05073 0.69204 C -1.07783 0.68302 -1.10406 0.67608 -1.13047 0.66497 C -1.15097 0.65618 -1.16365 0.65618 -1.18468 0.64022 C -1.21612 0.61615 -1.24496 0.58029 -1.26772 0.54304 C -1.27658 0.52846 -1.28005 0.50579 -1.28631 0.4889 C -1.28926 0.46275 -1.29604 0.438 -1.29986 0.41208 C -1.3042 0.38362 -1.3042 0.3547 -1.30837 0.32647 C -1.30907 0.31514 -1.31011 0.3038 -1.31011 0.29246 C -1.31011 0.27117 -1.30942 0.25012 -1.30837 0.2293 C -1.3075 0.20778 -1.30125 0.18626 -1.29656 0.16613 C -1.29239 0.14785 -1.28926 0.12772 -1.28127 0.11199 C -1.27641 0.10204 -1.26755 0.0944 -1.26268 0.08492 C -1.26164 0.0826 -1.26094 0.0796 -1.25921 0.07798 C -1.25295 0.07104 -1.23697 0.06733 -1.22863 0.06456 C -1.20222 0.06548 -1.1779 0.0634 -1.15236 0.06895 C -1.14437 0.07057 -1.1409 0.07358 -1.13377 0.07798 C -1.13065 0.07983 -1.1237 0.0826 -1.1237 0.08284 " pathEditMode="relative" rAng="0" ptsTypes="ffffFffffffffffffffffffffffffffffffffffffffffffA">
                                      <p:cBhvr>
                                        <p:cTn id="106" dur="1000" fill="hold"/>
                                        <p:tgtEl>
                                          <p:spTgt spid="11"/>
                                        </p:tgtEl>
                                        <p:attrNameLst>
                                          <p:attrName>ppt_x</p:attrName>
                                          <p:attrName>ppt_y</p:attrName>
                                        </p:attrNameLst>
                                      </p:cBhvr>
                                      <p:rCtr x="-73662" y="37783"/>
                                    </p:animMotion>
                                  </p:childTnLst>
                                </p:cTn>
                              </p:par>
                            </p:childTnLst>
                          </p:cTn>
                        </p:par>
                      </p:childTnLst>
                    </p:cTn>
                  </p:par>
                  <p:par>
                    <p:cTn id="107" fill="hold">
                      <p:stCondLst>
                        <p:cond delay="indefinite"/>
                      </p:stCondLst>
                      <p:childTnLst>
                        <p:par>
                          <p:cTn id="108" fill="hold">
                            <p:stCondLst>
                              <p:cond delay="0"/>
                            </p:stCondLst>
                            <p:childTnLst>
                              <p:par>
                                <p:cTn id="109" presetID="35" presetClass="entr" presetSubtype="0" fill="hold" nodeType="click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fade">
                                      <p:cBhvr>
                                        <p:cTn id="111" dur="1000"/>
                                        <p:tgtEl>
                                          <p:spTgt spid="9"/>
                                        </p:tgtEl>
                                      </p:cBhvr>
                                    </p:animEffect>
                                    <p:anim calcmode="lin" valueType="num">
                                      <p:cBhvr>
                                        <p:cTn id="112" dur="1000" fill="hold"/>
                                        <p:tgtEl>
                                          <p:spTgt spid="9"/>
                                        </p:tgtEl>
                                        <p:attrNameLst>
                                          <p:attrName>style.rotation</p:attrName>
                                        </p:attrNameLst>
                                      </p:cBhvr>
                                      <p:tavLst>
                                        <p:tav tm="0">
                                          <p:val>
                                            <p:fltVal val="720"/>
                                          </p:val>
                                        </p:tav>
                                        <p:tav tm="100000">
                                          <p:val>
                                            <p:fltVal val="0"/>
                                          </p:val>
                                        </p:tav>
                                      </p:tavLst>
                                    </p:anim>
                                    <p:anim calcmode="lin" valueType="num">
                                      <p:cBhvr>
                                        <p:cTn id="113" dur="1000" fill="hold"/>
                                        <p:tgtEl>
                                          <p:spTgt spid="9"/>
                                        </p:tgtEl>
                                        <p:attrNameLst>
                                          <p:attrName>ppt_h</p:attrName>
                                        </p:attrNameLst>
                                      </p:cBhvr>
                                      <p:tavLst>
                                        <p:tav tm="0">
                                          <p:val>
                                            <p:fltVal val="0"/>
                                          </p:val>
                                        </p:tav>
                                        <p:tav tm="100000">
                                          <p:val>
                                            <p:strVal val="#ppt_h"/>
                                          </p:val>
                                        </p:tav>
                                      </p:tavLst>
                                    </p:anim>
                                    <p:anim calcmode="lin" valueType="num">
                                      <p:cBhvr>
                                        <p:cTn id="114" dur="1000" fill="hold"/>
                                        <p:tgtEl>
                                          <p:spTgt spid="9"/>
                                        </p:tgtEl>
                                        <p:attrNameLst>
                                          <p:attrName>ppt_w</p:attrName>
                                        </p:attrNameLst>
                                      </p:cBhvr>
                                      <p:tavLst>
                                        <p:tav tm="0">
                                          <p:val>
                                            <p:fltVal val="0"/>
                                          </p:val>
                                        </p:tav>
                                        <p:tav tm="100000">
                                          <p:val>
                                            <p:strVal val="#ppt_w"/>
                                          </p:val>
                                        </p:tav>
                                      </p:tavLst>
                                    </p:anim>
                                  </p:childTnLst>
                                </p:cTn>
                              </p:par>
                              <p:par>
                                <p:cTn id="115" presetID="0" presetClass="path" presetSubtype="0" accel="50000" decel="50000" fill="hold" nodeType="withEffect">
                                  <p:stCondLst>
                                    <p:cond delay="0"/>
                                  </p:stCondLst>
                                  <p:childTnLst>
                                    <p:animMotion origin="layout" path="M 0.21977 -0.01574 C 0.21699 -0.00186 0.21334 0.01249 0.20778 0.02475 C 0.20553 0.03424 0.20188 0.04257 0.19945 0.05182 C 0.19614 0.06293 0.19458 0.07126 0.1892 0.08121 C 0.18711 0.09393 0.18398 0.10157 0.17912 0.11291 C 0.17634 0.1335 0.16609 0.14391 0.16209 0.16473 C 0.15462 0.20337 0.14159 0.24201 0.12318 0.27325 C 0.11953 0.27926 0.11831 0.28736 0.11466 0.29338 C 0.10806 0.30356 0.09868 0.31166 0.0926 0.32276 C 0.07453 0.35446 0.05282 0.37876 0.02988 0.40398 C 0.02102 0.41346 0.01095 0.42896 0.00104 0.43567 C -0.00347 0.43868 -0.00834 0.441 -0.01251 0.4447 C -0.03405 0.46321 -0.0099 0.45465 -0.04639 0.4764 C -0.05664 0.48241 -0.06741 0.48681 -0.07696 0.49444 C -0.08269 0.49884 -0.08773 0.50462 -0.09381 0.50786 C -0.1065 0.51434 -0.12022 0.51758 -0.1329 0.52383 C -0.18363 0.54835 -0.23766 0.56062 -0.29048 0.57334 C -0.34103 0.58537 -0.39194 0.6018 -0.44301 0.60735 C -0.48784 0.61823 -0.53179 0.62286 -0.57696 0.6254 C -0.60181 0.62471 -0.69892 0.62424 -0.74305 0.62077 C -0.76459 0.61892 -0.78613 0.61615 -0.8075 0.61406 C -0.81497 0.61314 -0.82957 0.61175 -0.82957 0.61198 C -0.85424 0.60527 -0.87926 0.60365 -0.9041 0.60041 C -0.91817 0.59625 -0.93242 0.59208 -0.94649 0.58931 C -0.9616 0.5863 -0.97741 0.58514 -0.99218 0.58028 C -1.00921 0.5745 -1.02502 0.56663 -1.04135 0.55992 C -1.05611 0.5465 -1.03422 0.56501 -1.0549 0.55298 C -1.0575 0.55136 -1.05924 0.54789 -1.06167 0.54627 C -1.06497 0.54396 -1.0688 0.54373 -1.07192 0.54187 C -1.08044 0.53655 -1.08495 0.52892 -1.09399 0.52591 C -1.1032 0.51689 -1.11379 0.50833 -1.12439 0.50347 C -1.12613 0.50115 -1.12769 0.49861 -1.12943 0.49676 C -1.13395 0.4919 -1.14315 0.48311 -1.14315 0.48334 C -1.14784 0.47246 -1.15115 0.46436 -1.16001 0.46043 C -1.16887 0.4447 -1.18068 0.43105 -1.18885 0.41531 C -1.19336 0.40698 -1.19128 0.40745 -1.19388 0.39958 C -1.19857 0.38639 -1.20379 0.37135 -1.20917 0.35886 C -1.21178 0.33988 -1.21543 0.32068 -1.21942 0.3024 C -1.2222 0.2751 -1.22481 0.24803 -1.22776 0.22119 C -1.22689 0.1807 -1.23071 0.15108 -1.21421 0.11962 C -1.21369 0.11661 -1.21404 0.11314 -1.21265 0.11059 C -1.2116 0.10828 -1.20917 0.10782 -1.20743 0.1062 C -1.2057 0.10411 -1.20448 0.10088 -1.2024 0.09926 C -1.20101 0.09787 -1.1918 0.0937 -1.18885 0.09255 C -1.18607 0.08861 -1.16782 0.07242 -1.16678 0.07218 C -1.14767 0.06756 -1.12856 0.062 -1.1091 0.05876 C -1.09434 0.06085 -1.08061 0.06154 -1.06671 0.06779 C -1.06376 0.07172 -1.05959 0.0745 -1.05664 0.07889 C -1.04934 0.09 -1.04656 0.10435 -1.04135 0.1173 " pathEditMode="relative" rAng="0" ptsTypes="ffffffffffffffffffffffffffffffffffffffffffffffffA">
                                      <p:cBhvr>
                                        <p:cTn id="116" dur="1000" fill="hold"/>
                                        <p:tgtEl>
                                          <p:spTgt spid="9"/>
                                        </p:tgtEl>
                                        <p:attrNameLst>
                                          <p:attrName>ppt_x</p:attrName>
                                          <p:attrName>ppt_y</p:attrName>
                                        </p:attrNameLst>
                                      </p:cBhvr>
                                      <p:rCtr x="-72533" y="32045"/>
                                    </p:animMotion>
                                  </p:childTnLst>
                                </p:cTn>
                              </p:par>
                            </p:childTnLst>
                          </p:cTn>
                        </p:par>
                      </p:childTnLst>
                    </p:cTn>
                  </p:par>
                  <p:par>
                    <p:cTn id="117" fill="hold">
                      <p:stCondLst>
                        <p:cond delay="indefinite"/>
                      </p:stCondLst>
                      <p:childTnLst>
                        <p:par>
                          <p:cTn id="118" fill="hold">
                            <p:stCondLst>
                              <p:cond delay="0"/>
                            </p:stCondLst>
                            <p:childTnLst>
                              <p:par>
                                <p:cTn id="119" presetID="35" presetClass="entr" presetSubtype="0" fill="hold" nodeType="clickEffect">
                                  <p:stCondLst>
                                    <p:cond delay="0"/>
                                  </p:stCondLst>
                                  <p:childTnLst>
                                    <p:set>
                                      <p:cBhvr>
                                        <p:cTn id="120" dur="1" fill="hold">
                                          <p:stCondLst>
                                            <p:cond delay="0"/>
                                          </p:stCondLst>
                                        </p:cTn>
                                        <p:tgtEl>
                                          <p:spTgt spid="15"/>
                                        </p:tgtEl>
                                        <p:attrNameLst>
                                          <p:attrName>style.visibility</p:attrName>
                                        </p:attrNameLst>
                                      </p:cBhvr>
                                      <p:to>
                                        <p:strVal val="visible"/>
                                      </p:to>
                                    </p:set>
                                    <p:animEffect transition="in" filter="fade">
                                      <p:cBhvr>
                                        <p:cTn id="121" dur="1000"/>
                                        <p:tgtEl>
                                          <p:spTgt spid="15"/>
                                        </p:tgtEl>
                                      </p:cBhvr>
                                    </p:animEffect>
                                    <p:anim calcmode="lin" valueType="num">
                                      <p:cBhvr>
                                        <p:cTn id="122" dur="1000" fill="hold"/>
                                        <p:tgtEl>
                                          <p:spTgt spid="15"/>
                                        </p:tgtEl>
                                        <p:attrNameLst>
                                          <p:attrName>style.rotation</p:attrName>
                                        </p:attrNameLst>
                                      </p:cBhvr>
                                      <p:tavLst>
                                        <p:tav tm="0">
                                          <p:val>
                                            <p:fltVal val="720"/>
                                          </p:val>
                                        </p:tav>
                                        <p:tav tm="100000">
                                          <p:val>
                                            <p:fltVal val="0"/>
                                          </p:val>
                                        </p:tav>
                                      </p:tavLst>
                                    </p:anim>
                                    <p:anim calcmode="lin" valueType="num">
                                      <p:cBhvr>
                                        <p:cTn id="123" dur="1000" fill="hold"/>
                                        <p:tgtEl>
                                          <p:spTgt spid="15"/>
                                        </p:tgtEl>
                                        <p:attrNameLst>
                                          <p:attrName>ppt_h</p:attrName>
                                        </p:attrNameLst>
                                      </p:cBhvr>
                                      <p:tavLst>
                                        <p:tav tm="0">
                                          <p:val>
                                            <p:fltVal val="0"/>
                                          </p:val>
                                        </p:tav>
                                        <p:tav tm="100000">
                                          <p:val>
                                            <p:strVal val="#ppt_h"/>
                                          </p:val>
                                        </p:tav>
                                      </p:tavLst>
                                    </p:anim>
                                    <p:anim calcmode="lin" valueType="num">
                                      <p:cBhvr>
                                        <p:cTn id="124" dur="1000" fill="hold"/>
                                        <p:tgtEl>
                                          <p:spTgt spid="15"/>
                                        </p:tgtEl>
                                        <p:attrNameLst>
                                          <p:attrName>ppt_w</p:attrName>
                                        </p:attrNameLst>
                                      </p:cBhvr>
                                      <p:tavLst>
                                        <p:tav tm="0">
                                          <p:val>
                                            <p:fltVal val="0"/>
                                          </p:val>
                                        </p:tav>
                                        <p:tav tm="100000">
                                          <p:val>
                                            <p:strVal val="#ppt_w"/>
                                          </p:val>
                                        </p:tav>
                                      </p:tavLst>
                                    </p:anim>
                                  </p:childTnLst>
                                </p:cTn>
                              </p:par>
                              <p:par>
                                <p:cTn id="125" presetID="0" presetClass="path" presetSubtype="0" accel="50000" decel="50000" fill="hold" nodeType="withEffect">
                                  <p:stCondLst>
                                    <p:cond delay="0"/>
                                  </p:stCondLst>
                                  <p:childTnLst>
                                    <p:animMotion origin="layout" path="M 0.09781 0.01619 C 0.09607 0.03262 0.09277 0.04303 0.08929 0.059 C 0.08269 0.13466 0.04256 0.2161 0.00295 0.26909 C -0.00782 0.2832 -0.01894 0.29824 -0.03267 0.30749 C -0.07071 0.33248 -0.10876 0.354 -0.14785 0.37505 C -0.16227 0.38269 -0.17565 0.3938 -0.19024 0.40004 C -0.23419 0.41809 -0.27902 0.4322 -0.32419 0.44285 C -0.36606 0.45233 -0.40897 0.46251 -0.45136 0.46552 C -0.51182 0.46969 -0.57228 0.46853 -0.63273 0.46992 C -0.73385 0.47894 -0.7335 0.48079 -0.88534 0.47223 C -0.93954 0.46899 -0.99236 0.45002 -1.04622 0.44516 C -1.05421 0.44354 -1.0622 0.44146 -1.07002 0.44053 C -1.07801 0.43938 -1.086 0.43961 -1.09382 0.43845 C -1.11831 0.43452 -1.14246 0.42526 -1.16661 0.4204 C -1.18381 0.41277 -1.20171 0.40004 -1.21925 0.39542 C -1.23141 0.3857 -1.24288 0.37575 -1.25469 0.36603 C -1.25591 0.36372 -1.25695 0.36117 -1.25817 0.35932 C -1.26147 0.35446 -1.26842 0.3459 -1.26842 0.34613 C -1.27207 0.33017 -1.26755 0.34775 -1.27346 0.33225 C -1.27693 0.32323 -1.2778 0.31212 -1.28023 0.30287 C -1.27971 0.26747 -1.28023 0.23207 -1.2785 0.1969 C -1.2785 0.19412 -1.27606 0.19227 -1.27519 0.18996 C -1.26755 0.16566 -1.26616 0.15849 -1.25139 0.14044 C -1.23854 0.12448 -1.21995 0.09023 -1.20396 0.08167 C -1.19424 0.07635 -1.18555 0.0671 -1.17513 0.06362 C -1.16105 0.05877 -1.14698 0.0553 -1.13273 0.04997 C -1.1164 0.05067 -1.0999 0.04997 -1.08357 0.05229 C -1.08166 0.05252 -1.08062 0.05622 -1.07853 0.05692 C -1.07367 0.05853 -1.06845 0.0583 -1.06324 0.059 C -1.05994 0.06039 -1.05508 0.05946 -1.05299 0.06362 C -1.04778 0.07427 -1.04622 0.08445 -1.04622 0.09741 " pathEditMode="relative" rAng="0" ptsTypes="ffffffffffffffffffffffffffffffA">
                                      <p:cBhvr>
                                        <p:cTn id="126" dur="1000" fill="hold"/>
                                        <p:tgtEl>
                                          <p:spTgt spid="15"/>
                                        </p:tgtEl>
                                        <p:attrNameLst>
                                          <p:attrName>ppt_x</p:attrName>
                                          <p:attrName>ppt_y</p:attrName>
                                        </p:attrNameLst>
                                      </p:cBhvr>
                                      <p:rCtr x="-68902" y="23230"/>
                                    </p:animMotion>
                                  </p:childTnLst>
                                </p:cTn>
                              </p:par>
                            </p:childTnLst>
                          </p:cTn>
                        </p:par>
                      </p:childTnLst>
                    </p:cTn>
                  </p:par>
                  <p:par>
                    <p:cTn id="127" fill="hold">
                      <p:stCondLst>
                        <p:cond delay="indefinite"/>
                      </p:stCondLst>
                      <p:childTnLst>
                        <p:par>
                          <p:cTn id="128" fill="hold">
                            <p:stCondLst>
                              <p:cond delay="0"/>
                            </p:stCondLst>
                            <p:childTnLst>
                              <p:par>
                                <p:cTn id="129" presetID="35" presetClass="entr" presetSubtype="0" fill="hold" nodeType="clickEffect">
                                  <p:stCondLst>
                                    <p:cond delay="0"/>
                                  </p:stCondLst>
                                  <p:childTnLst>
                                    <p:set>
                                      <p:cBhvr>
                                        <p:cTn id="130" dur="1" fill="hold">
                                          <p:stCondLst>
                                            <p:cond delay="0"/>
                                          </p:stCondLst>
                                        </p:cTn>
                                        <p:tgtEl>
                                          <p:spTgt spid="6"/>
                                        </p:tgtEl>
                                        <p:attrNameLst>
                                          <p:attrName>style.visibility</p:attrName>
                                        </p:attrNameLst>
                                      </p:cBhvr>
                                      <p:to>
                                        <p:strVal val="visible"/>
                                      </p:to>
                                    </p:set>
                                    <p:animEffect transition="in" filter="fade">
                                      <p:cBhvr>
                                        <p:cTn id="131" dur="1000"/>
                                        <p:tgtEl>
                                          <p:spTgt spid="6"/>
                                        </p:tgtEl>
                                      </p:cBhvr>
                                    </p:animEffect>
                                    <p:anim calcmode="lin" valueType="num">
                                      <p:cBhvr>
                                        <p:cTn id="132" dur="1000" fill="hold"/>
                                        <p:tgtEl>
                                          <p:spTgt spid="6"/>
                                        </p:tgtEl>
                                        <p:attrNameLst>
                                          <p:attrName>style.rotation</p:attrName>
                                        </p:attrNameLst>
                                      </p:cBhvr>
                                      <p:tavLst>
                                        <p:tav tm="0">
                                          <p:val>
                                            <p:fltVal val="720"/>
                                          </p:val>
                                        </p:tav>
                                        <p:tav tm="100000">
                                          <p:val>
                                            <p:fltVal val="0"/>
                                          </p:val>
                                        </p:tav>
                                      </p:tavLst>
                                    </p:anim>
                                    <p:anim calcmode="lin" valueType="num">
                                      <p:cBhvr>
                                        <p:cTn id="133" dur="1000" fill="hold"/>
                                        <p:tgtEl>
                                          <p:spTgt spid="6"/>
                                        </p:tgtEl>
                                        <p:attrNameLst>
                                          <p:attrName>ppt_h</p:attrName>
                                        </p:attrNameLst>
                                      </p:cBhvr>
                                      <p:tavLst>
                                        <p:tav tm="0">
                                          <p:val>
                                            <p:fltVal val="0"/>
                                          </p:val>
                                        </p:tav>
                                        <p:tav tm="100000">
                                          <p:val>
                                            <p:strVal val="#ppt_h"/>
                                          </p:val>
                                        </p:tav>
                                      </p:tavLst>
                                    </p:anim>
                                    <p:anim calcmode="lin" valueType="num">
                                      <p:cBhvr>
                                        <p:cTn id="134" dur="1000" fill="hold"/>
                                        <p:tgtEl>
                                          <p:spTgt spid="6"/>
                                        </p:tgtEl>
                                        <p:attrNameLst>
                                          <p:attrName>ppt_w</p:attrName>
                                        </p:attrNameLst>
                                      </p:cBhvr>
                                      <p:tavLst>
                                        <p:tav tm="0">
                                          <p:val>
                                            <p:fltVal val="0"/>
                                          </p:val>
                                        </p:tav>
                                        <p:tav tm="100000">
                                          <p:val>
                                            <p:strVal val="#ppt_w"/>
                                          </p:val>
                                        </p:tav>
                                      </p:tavLst>
                                    </p:anim>
                                  </p:childTnLst>
                                </p:cTn>
                              </p:par>
                              <p:par>
                                <p:cTn id="135" presetID="0" presetClass="path" presetSubtype="0" accel="50000" decel="50000" fill="hold" nodeType="withEffect">
                                  <p:stCondLst>
                                    <p:cond delay="0"/>
                                  </p:stCondLst>
                                  <p:childTnLst>
                                    <p:animMotion origin="layout" path="M 2.21682E-6 1.51782E-6 C -0.00069 0.00601 -0.00069 0.01203 -0.00173 0.01805 C -0.00243 0.02059 -0.00434 0.02221 -0.00504 0.02476 C -0.00608 0.0273 -0.00834 0.04303 -0.00851 0.04512 C -0.01094 0.06363 -0.01251 0.08538 -0.02032 0.10157 C -0.02241 0.11684 -0.02606 0.13142 -0.02884 0.14669 C -0.02971 0.15039 -0.02936 0.15456 -0.03057 0.15803 C -0.03179 0.1608 -0.03405 0.16242 -0.03561 0.16474 C -0.04117 0.20754 -0.05855 0.24294 -0.07991 0.27533 C -0.08895 0.28875 -0.08721 0.29084 -0.10007 0.30472 C -0.10806 0.31282 -0.11744 0.31906 -0.12369 0.32948 C -0.13412 0.34567 -0.14767 0.35909 -0.16122 0.3702 C -0.17217 0.37876 -0.1852 0.38686 -0.19684 0.39287 C -0.21699 0.40259 -0.18224 0.37783 -0.22046 0.40398 C -0.23818 0.41578 -0.26007 0.42596 -0.27988 0.42897 C -0.29569 0.43568 -0.31098 0.44447 -0.32731 0.44933 C -0.37978 0.46437 -0.43798 0.46136 -0.49009 0.46275 C -0.56428 0.4609 -0.63846 0.46321 -0.71195 0.45604 C -0.80993 0.44632 -0.90514 0.41508 -1.00347 0.41092 C -1.01702 0.4093 -1.03057 0.40722 -1.04413 0.40629 C -1.06167 0.4049 -1.07939 0.4056 -1.09677 0.40398 C -1.11292 0.40236 -1.1296 0.39681 -1.14593 0.39496 C -1.1607 0.3901 -1.17529 0.38639 -1.18989 0.38154 C -1.21091 0.37413 -1.20048 0.37598 -1.22046 0.36349 C -1.24183 0.34984 -1.26494 0.34197 -1.28648 0.32948 C -1.29812 0.32253 -1.30802 0.31097 -1.3188 0.30241 C -1.32748 0.2869 -1.33773 0.27371 -1.34242 0.25497 C -1.34433 0.2367 -1.34572 0.21865 -1.34763 0.20083 C -1.34677 0.1807 -1.34694 0.15294 -1.34069 0.13327 C -1.33999 0.13073 -1.33843 0.12864 -1.33738 0.12633 C -1.33617 0.12263 -1.33513 0.11893 -1.33391 0.11522 C -1.33096 0.10412 -1.32766 0.08931 -1.3188 0.08584 C -1.31202 0.07381 -1.30316 0.06478 -1.29499 0.05414 C -1.29343 0.05183 -1.29221 0.04836 -1.28996 0.04743 C -1.28839 0.04651 -1.28648 0.04604 -1.28492 0.04512 C -1.28144 0.04234 -1.27866 0.03771 -1.27467 0.03609 C -1.26181 0.03031 -1.24878 0.02568 -1.23575 0.02036 C -1.20083 0.02105 -1.15045 0.01018 -1.11709 0.04072 C -1.11483 0.04951 -1.11727 0.04743 -1.11032 0.04743 " pathEditMode="relative" ptsTypes="ffffffffffffffffffffffffffffffffffffffA">
                                      <p:cBhvr>
                                        <p:cTn id="136" dur="1000" fill="hold"/>
                                        <p:tgtEl>
                                          <p:spTgt spid="6"/>
                                        </p:tgtEl>
                                        <p:attrNameLst>
                                          <p:attrName>ppt_x</p:attrName>
                                          <p:attrName>ppt_y</p:attrName>
                                        </p:attrNameLst>
                                      </p:cBhvr>
                                    </p:animMotion>
                                  </p:childTnLst>
                                </p:cTn>
                              </p:par>
                            </p:childTnLst>
                          </p:cTn>
                        </p:par>
                      </p:childTnLst>
                    </p:cTn>
                  </p:par>
                  <p:par>
                    <p:cTn id="137" fill="hold">
                      <p:stCondLst>
                        <p:cond delay="indefinite"/>
                      </p:stCondLst>
                      <p:childTnLst>
                        <p:par>
                          <p:cTn id="138" fill="hold">
                            <p:stCondLst>
                              <p:cond delay="0"/>
                            </p:stCondLst>
                            <p:childTnLst>
                              <p:par>
                                <p:cTn id="139" presetID="35" presetClass="entr" presetSubtype="0" fill="hold" nodeType="clickEffect">
                                  <p:stCondLst>
                                    <p:cond delay="0"/>
                                  </p:stCondLst>
                                  <p:childTnLst>
                                    <p:set>
                                      <p:cBhvr>
                                        <p:cTn id="140" dur="1" fill="hold">
                                          <p:stCondLst>
                                            <p:cond delay="0"/>
                                          </p:stCondLst>
                                        </p:cTn>
                                        <p:tgtEl>
                                          <p:spTgt spid="4"/>
                                        </p:tgtEl>
                                        <p:attrNameLst>
                                          <p:attrName>style.visibility</p:attrName>
                                        </p:attrNameLst>
                                      </p:cBhvr>
                                      <p:to>
                                        <p:strVal val="visible"/>
                                      </p:to>
                                    </p:set>
                                    <p:animEffect transition="in" filter="fade">
                                      <p:cBhvr>
                                        <p:cTn id="141" dur="1000"/>
                                        <p:tgtEl>
                                          <p:spTgt spid="4"/>
                                        </p:tgtEl>
                                      </p:cBhvr>
                                    </p:animEffect>
                                    <p:anim calcmode="lin" valueType="num">
                                      <p:cBhvr>
                                        <p:cTn id="142" dur="1000" fill="hold"/>
                                        <p:tgtEl>
                                          <p:spTgt spid="4"/>
                                        </p:tgtEl>
                                        <p:attrNameLst>
                                          <p:attrName>style.rotation</p:attrName>
                                        </p:attrNameLst>
                                      </p:cBhvr>
                                      <p:tavLst>
                                        <p:tav tm="0">
                                          <p:val>
                                            <p:fltVal val="720"/>
                                          </p:val>
                                        </p:tav>
                                        <p:tav tm="100000">
                                          <p:val>
                                            <p:fltVal val="0"/>
                                          </p:val>
                                        </p:tav>
                                      </p:tavLst>
                                    </p:anim>
                                    <p:anim calcmode="lin" valueType="num">
                                      <p:cBhvr>
                                        <p:cTn id="143" dur="1000" fill="hold"/>
                                        <p:tgtEl>
                                          <p:spTgt spid="4"/>
                                        </p:tgtEl>
                                        <p:attrNameLst>
                                          <p:attrName>ppt_h</p:attrName>
                                        </p:attrNameLst>
                                      </p:cBhvr>
                                      <p:tavLst>
                                        <p:tav tm="0">
                                          <p:val>
                                            <p:fltVal val="0"/>
                                          </p:val>
                                        </p:tav>
                                        <p:tav tm="100000">
                                          <p:val>
                                            <p:strVal val="#ppt_h"/>
                                          </p:val>
                                        </p:tav>
                                      </p:tavLst>
                                    </p:anim>
                                    <p:anim calcmode="lin" valueType="num">
                                      <p:cBhvr>
                                        <p:cTn id="144" dur="1000" fill="hold"/>
                                        <p:tgtEl>
                                          <p:spTgt spid="4"/>
                                        </p:tgtEl>
                                        <p:attrNameLst>
                                          <p:attrName>ppt_w</p:attrName>
                                        </p:attrNameLst>
                                      </p:cBhvr>
                                      <p:tavLst>
                                        <p:tav tm="0">
                                          <p:val>
                                            <p:fltVal val="0"/>
                                          </p:val>
                                        </p:tav>
                                        <p:tav tm="100000">
                                          <p:val>
                                            <p:strVal val="#ppt_w"/>
                                          </p:val>
                                        </p:tav>
                                      </p:tavLst>
                                    </p:anim>
                                  </p:childTnLst>
                                </p:cTn>
                              </p:par>
                              <p:par>
                                <p:cTn id="145" presetID="0" presetClass="path" presetSubtype="0" accel="50000" decel="50000" fill="hold" nodeType="withEffect">
                                  <p:stCondLst>
                                    <p:cond delay="0"/>
                                  </p:stCondLst>
                                  <p:childTnLst>
                                    <p:animMotion origin="layout" path="M 1.02154E-6 -3.65109E-6 C -0.00156 0.03586 -0.0026 0.03656 -0.00677 0.06548 C -0.00869 0.07797 -0.01025 0.09093 -0.01181 0.10365 C -0.01303 0.11198 -0.01529 0.12864 -0.01529 0.12864 C -0.01789 0.1696 -0.02832 0.208 -0.03561 0.24826 C -0.05142 0.33387 -0.03752 0.27533 -0.04916 0.32277 C -0.05229 0.35516 -0.06445 0.38292 -0.07297 0.413 C -0.08634 0.45928 -0.09868 0.50486 -0.11692 0.54859 C -0.13395 0.58885 -0.12005 0.55252 -0.13568 0.58005 C -0.14837 0.60204 -0.16035 0.63165 -0.17964 0.64553 C -0.19423 0.65571 -0.21021 0.66937 -0.2255 0.67723 C -0.23714 0.68302 -0.2493 0.68626 -0.26112 0.69065 C -0.28561 0.69921 -0.30907 0.70662 -0.33391 0.71101 C -0.36275 0.72119 -0.37665 0.72536 -0.40844 0.72906 C -0.45326 0.7279 -0.49809 0.73091 -0.54239 0.72466 C -0.668 0.70662 -0.58078 0.71379 -0.65601 0.7087 C -0.70361 0.69829 -0.64298 0.71032 -0.71021 0.70199 C -0.74096 0.69806 -0.77119 0.68973 -0.80177 0.68626 C -0.85042 0.67307 -0.89854 0.65386 -0.94753 0.64553 C -0.95778 0.64021 -0.9656 0.6342 -0.97637 0.63211 C -0.99461 0.61962 -1.01251 0.60898 -1.03058 0.59602 C -1.03509 0.59278 -1.04013 0.5907 -1.04413 0.587 C -1.05768 0.5745 -1.07192 0.56178 -1.08478 0.54859 C -1.0919 0.54118 -1.09781 0.53239 -1.10511 0.52591 C -1.11049 0.52105 -1.11935 0.51388 -1.12387 0.50787 C -1.12648 0.5044 -1.12804 0.49977 -1.13064 0.49653 C -1.13481 0.49144 -1.14089 0.48912 -1.1442 0.48311 C -1.15167 0.46992 -1.16591 0.45696 -1.1713 0.4447 C -1.17304 0.44077 -1.17477 0.43707 -1.17634 0.43336 C -1.17773 0.43036 -1.17859 0.42712 -1.17981 0.42434 C -1.18415 0.41416 -1.19336 0.39496 -1.19336 0.39496 C -1.19684 0.37483 -1.19215 0.39796 -1.20014 0.37459 C -1.2017 0.3702 -1.20222 0.36534 -1.20344 0.36117 C -1.20448 0.35794 -1.20587 0.35516 -1.20691 0.35215 C -1.20761 0.34822 -1.20778 0.34428 -1.20865 0.34081 C -1.20952 0.33757 -1.21126 0.3348 -1.21195 0.33179 C -1.21612 0.31305 -1.21091 0.32254 -1.21699 0.30472 C -1.22272 0.28806 -1.22151 0.29893 -1.2255 0.28436 C -1.23054 0.26654 -1.23037 0.24618 -1.23228 0.2279 C -1.23193 0.20083 -1.24079 0.12309 -1.21699 0.09255 C -1.21438 0.07705 -1.20014 0.04789 -1.18815 0.0428 C -1.17946 0.03077 -1.18085 0.02962 -1.1713 0.02476 C -1.168 0.02291 -1.16105 0.02013 -1.16105 0.02013 C -1.14142 0.02082 -1.12161 0.02013 -1.10181 0.02244 C -1.09729 0.02291 -1.09468 0.03216 -1.09329 0.03609 C -1.0926 0.03818 -1.09156 0.0428 -1.09156 0.0428 " pathEditMode="relative" ptsTypes="fffffffffffffffffffffffffffffffffffffffffffffA">
                                      <p:cBhvr>
                                        <p:cTn id="146" dur="1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7" fill="hold" display="0">
                  <p:stCondLst>
                    <p:cond delay="indefinite"/>
                  </p:stCondLst>
                  <p:endCondLst>
                    <p:cond evt="onStopAudio" delay="0">
                      <p:tgtEl>
                        <p:sldTgt/>
                      </p:tgtEl>
                    </p:cond>
                  </p:endCondLst>
                </p:cTn>
                <p:tgtEl>
                  <p:spTgt spid="19"/>
                </p:tgtEl>
              </p:cMediaNode>
            </p:audio>
          </p:childTnLst>
        </p:cTn>
      </p:par>
    </p:tnLst>
  </p:timing>
  <p:extLst mod="1">
    <p:ext uri="{E180D4A7-C9FB-4DFB-919C-405C955672EB}">
      <p14:showEvtLst xmlns:p14="http://schemas.microsoft.com/office/powerpoint/2010/main">
        <p14:playEvt time="0" objId="9"/>
        <p14:playEvt time="0" objId="19"/>
        <p14:stopEvt time="153263" objId="19"/>
        <p14:stopEvt time="153510" objId="9"/>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GBL Benefits</a:t>
            </a:r>
            <a:r>
              <a:rPr lang="en-US" dirty="0">
                <a:solidFill>
                  <a:prstClr val="white"/>
                </a:solidFill>
              </a:rPr>
              <a:t/>
            </a:r>
            <a:br>
              <a:rPr lang="en-US" dirty="0">
                <a:solidFill>
                  <a:prstClr val="white"/>
                </a:solidFill>
              </a:rPr>
            </a:br>
            <a:r>
              <a:rPr lang="en-US" sz="2800" dirty="0">
                <a:solidFill>
                  <a:prstClr val="white"/>
                </a:solidFill>
              </a:rPr>
              <a:t>at the Micro, Macro, &amp; Mega levels</a:t>
            </a:r>
            <a:endParaRPr lang="en-US" dirty="0"/>
          </a:p>
        </p:txBody>
      </p:sp>
      <p:pic>
        <p:nvPicPr>
          <p:cNvPr id="6" name="SecondLifeClip-YourWorld.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457200" y="1533525"/>
            <a:ext cx="8229600" cy="4629150"/>
          </a:xfrm>
          <a:effectLst>
            <a:outerShdw blurRad="149987" dist="250190" dir="8460000" algn="tl" rotWithShape="0">
              <a:schemeClr val="accent1">
                <a:lumMod val="75000"/>
                <a:alpha val="28000"/>
              </a:schemeClr>
            </a:outerShdw>
          </a:effectLst>
          <a:scene3d>
            <a:camera prst="orthographicFront"/>
            <a:lightRig rig="threePt" dir="t">
              <a:rot lat="0" lon="0" rev="8460000"/>
            </a:lightRig>
          </a:scene3d>
          <a:sp3d extrusionH="63500" contourW="2540">
            <a:bevelT w="88900" h="88900"/>
            <a:contourClr>
              <a:srgbClr val="7F7F7F"/>
            </a:contourClr>
          </a:sp3d>
        </p:spPr>
      </p:pic>
      <p:sp>
        <p:nvSpPr>
          <p:cNvPr id="7" name="TextBox 6"/>
          <p:cNvSpPr txBox="1"/>
          <p:nvPr/>
        </p:nvSpPr>
        <p:spPr>
          <a:xfrm>
            <a:off x="3864404" y="6199430"/>
            <a:ext cx="1449059"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(Second Life, 2012)</a:t>
            </a:r>
            <a:endParaRPr lang="en-US" sz="1200" dirty="0">
              <a:effectLst>
                <a:outerShdw blurRad="38100" dist="38100" dir="2700000" algn="tl">
                  <a:srgbClr val="000000">
                    <a:alpha val="43137"/>
                  </a:srgbClr>
                </a:outerShdw>
              </a:effectLst>
            </a:endParaRPr>
          </a:p>
        </p:txBody>
      </p:sp>
      <p:sp>
        <p:nvSpPr>
          <p:cNvPr id="8" name="TextBox 7"/>
          <p:cNvSpPr txBox="1"/>
          <p:nvPr/>
        </p:nvSpPr>
        <p:spPr>
          <a:xfrm>
            <a:off x="644076" y="6448115"/>
            <a:ext cx="7854951" cy="276999"/>
          </a:xfrm>
          <a:prstGeom prst="rect">
            <a:avLst/>
          </a:prstGeom>
          <a:noFill/>
        </p:spPr>
        <p:txBody>
          <a:bodyPr wrap="square" rtlCol="0">
            <a:spAutoFit/>
          </a:bodyPr>
          <a:lstStyle/>
          <a:p>
            <a:pPr algn="ctr"/>
            <a:r>
              <a:rPr lang="en-US" sz="1200" dirty="0">
                <a:hlinkClick r:id="rId8"/>
              </a:rPr>
              <a:t>http://secondlife.com/whatis/?</a:t>
            </a:r>
            <a:r>
              <a:rPr lang="en-US" sz="1200" dirty="0" smtClean="0">
                <a:hlinkClick r:id="rId8"/>
              </a:rPr>
              <a:t>lang=en-US</a:t>
            </a:r>
            <a:r>
              <a:rPr lang="en-US" sz="1200" dirty="0" smtClean="0"/>
              <a:t> </a:t>
            </a:r>
            <a:endParaRPr lang="en-US" sz="1200" dirty="0"/>
          </a:p>
        </p:txBody>
      </p:sp>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0" y="3048"/>
            <a:ext cx="609600" cy="609600"/>
          </a:xfrm>
          <a:prstGeom prst="rect">
            <a:avLst/>
          </a:prstGeom>
        </p:spPr>
      </p:pic>
    </p:spTree>
    <p:extLst>
      <p:ext uri="{BB962C8B-B14F-4D97-AF65-F5344CB8AC3E}">
        <p14:creationId xmlns:p14="http://schemas.microsoft.com/office/powerpoint/2010/main" val="2019248836"/>
      </p:ext>
    </p:extLst>
  </p:cSld>
  <p:clrMapOvr>
    <a:masterClrMapping/>
  </p:clrMapOvr>
  <mc:AlternateContent xmlns:mc="http://schemas.openxmlformats.org/markup-compatibility/2006" xmlns:p14="http://schemas.microsoft.com/office/powerpoint/2010/main">
    <mc:Choice Requires="p14">
      <p:transition spd="slow" advTm="34500">
        <p14:prism/>
      </p:transition>
    </mc:Choice>
    <mc:Fallback xmlns="">
      <p:transition spd="slow" advTm="345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15070"/>
                                  </p:stCondLst>
                                  <p:childTnLst>
                                    <p:cmd type="call" cmd="playFrom(0.0)">
                                      <p:cBhvr>
                                        <p:cTn id="9" dur="211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afterEffect">
                                  <p:stCondLst>
                                    <p:cond delay="1507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audio>
              <p:cMediaNode vol="80000" numSld="999" showWhenStopped="0">
                <p:cTn id="16"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9"/>
        <p14:playEvt time="0" objId="3"/>
        <p14:playEvt time="14991" objId="6"/>
        <p14:stopEvt time="15266" objId="3"/>
        <p14:stopEvt time="36386" objId="6"/>
        <p14:stopEvt time="37489" objId="9"/>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outerShdw blurRad="38100" dist="38100" dir="2700000" algn="tl">
                    <a:srgbClr val="000000">
                      <a:alpha val="43137"/>
                    </a:srgbClr>
                  </a:outerShdw>
                </a:effectLst>
              </a:rPr>
              <a:t>GBL Benefits</a:t>
            </a:r>
            <a:br>
              <a:rPr lang="en-US" dirty="0" smtClean="0">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at the Micro, Macro, &amp; Mega Levels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56348" y="2142050"/>
            <a:ext cx="8152560" cy="4449482"/>
          </a:xfrm>
          <a:effectLst/>
        </p:spPr>
        <p:txBody>
          <a:bodyPr numCol="1">
            <a:normAutofit fontScale="25000" lnSpcReduction="20000"/>
            <a:scene3d>
              <a:camera prst="orthographicFront">
                <a:rot lat="21300000" lon="21300000" rev="0"/>
              </a:camera>
              <a:lightRig rig="threePt" dir="t">
                <a:rot lat="0" lon="0" rev="8460000"/>
              </a:lightRig>
            </a:scene3d>
            <a:sp3d extrusionH="63500" contourW="2540">
              <a:bevelT w="44450" h="31750"/>
              <a:contourClr>
                <a:srgbClr val="7F7F7F"/>
              </a:contourClr>
            </a:sp3d>
          </a:bodyPr>
          <a:lstStyle/>
          <a:p>
            <a:pPr>
              <a:spcAft>
                <a:spcPts val="1200"/>
              </a:spcAft>
            </a:pPr>
            <a:r>
              <a:rPr lang="en-US" sz="12800" i="1" dirty="0" smtClean="0">
                <a:solidFill>
                  <a:srgbClr val="000000"/>
                </a:solidFill>
                <a:effectLst>
                  <a:outerShdw blurRad="149987" dist="127000" dir="8460000" algn="tl">
                    <a:schemeClr val="accent1">
                      <a:lumMod val="75000"/>
                      <a:alpha val="28000"/>
                    </a:schemeClr>
                  </a:outerShdw>
                </a:effectLst>
              </a:rPr>
              <a:t>Motivation &amp; Engagement</a:t>
            </a:r>
            <a:r>
              <a:rPr lang="en-US" sz="12800" dirty="0">
                <a:solidFill>
                  <a:srgbClr val="000000"/>
                </a:solidFill>
                <a:effectLst>
                  <a:outerShdw blurRad="149987" dist="127000" dir="8460000" algn="tl">
                    <a:schemeClr val="accent1">
                      <a:lumMod val="75000"/>
                      <a:alpha val="28000"/>
                    </a:schemeClr>
                  </a:outerShdw>
                </a:effectLst>
              </a:rPr>
              <a:t> </a:t>
            </a:r>
            <a:r>
              <a:rPr lang="en-US" sz="12800" dirty="0" smtClean="0">
                <a:solidFill>
                  <a:srgbClr val="000000"/>
                </a:solidFill>
                <a:effectLst>
                  <a:outerShdw blurRad="149987" dist="127000" dir="8460000" algn="tl">
                    <a:schemeClr val="accent1">
                      <a:lumMod val="75000"/>
                      <a:alpha val="28000"/>
                    </a:schemeClr>
                  </a:outerShdw>
                </a:effectLst>
              </a:rPr>
              <a:t> </a:t>
            </a:r>
            <a:r>
              <a:rPr lang="en-US" sz="6400" dirty="0" smtClean="0">
                <a:effectLst>
                  <a:outerShdw blurRad="38100" dist="38100" dir="2700000" algn="tl">
                    <a:srgbClr val="000000">
                      <a:alpha val="43137"/>
                    </a:srgbClr>
                  </a:outerShdw>
                </a:effectLst>
              </a:rPr>
              <a:t>(</a:t>
            </a:r>
            <a:r>
              <a:rPr lang="en-US" sz="6400" dirty="0" err="1" smtClean="0">
                <a:effectLst>
                  <a:outerShdw blurRad="38100" dist="38100" dir="2700000" algn="tl">
                    <a:srgbClr val="000000">
                      <a:alpha val="43137"/>
                    </a:srgbClr>
                  </a:outerShdw>
                </a:effectLst>
              </a:rPr>
              <a:t>Ke</a:t>
            </a:r>
            <a:r>
              <a:rPr lang="en-US" sz="6400" dirty="0" smtClean="0">
                <a:effectLst>
                  <a:outerShdw blurRad="38100" dist="38100" dir="2700000" algn="tl">
                    <a:srgbClr val="000000">
                      <a:alpha val="43137"/>
                    </a:srgbClr>
                  </a:outerShdw>
                </a:effectLst>
              </a:rPr>
              <a:t>, 2008b)</a:t>
            </a:r>
          </a:p>
          <a:p>
            <a:pPr lvl="0">
              <a:spcAft>
                <a:spcPts val="1200"/>
              </a:spcAft>
            </a:pPr>
            <a:r>
              <a:rPr lang="en-US" sz="12800" i="1" dirty="0">
                <a:solidFill>
                  <a:srgbClr val="000000"/>
                </a:solidFill>
                <a:effectLst>
                  <a:outerShdw blurRad="149987" dist="127000" dir="8460000" algn="tl">
                    <a:schemeClr val="accent1">
                      <a:lumMod val="75000"/>
                      <a:alpha val="28000"/>
                    </a:schemeClr>
                  </a:outerShdw>
                </a:effectLst>
              </a:rPr>
              <a:t>Fun &amp; Enjoyment </a:t>
            </a:r>
            <a:r>
              <a:rPr lang="en-US" sz="6400" dirty="0">
                <a:effectLst>
                  <a:outerShdw blurRad="38100" dist="38100" dir="2700000" algn="tl">
                    <a:srgbClr val="000000">
                      <a:alpha val="43137"/>
                    </a:srgbClr>
                  </a:outerShdw>
                </a:effectLst>
              </a:rPr>
              <a:t>(</a:t>
            </a:r>
            <a:r>
              <a:rPr lang="en-US" sz="6400" dirty="0" err="1">
                <a:effectLst>
                  <a:outerShdw blurRad="38100" dist="38100" dir="2700000" algn="tl">
                    <a:srgbClr val="000000">
                      <a:alpha val="43137"/>
                    </a:srgbClr>
                  </a:outerShdw>
                </a:effectLst>
              </a:rPr>
              <a:t>Prensky</a:t>
            </a:r>
            <a:r>
              <a:rPr lang="en-US" sz="6400" dirty="0">
                <a:effectLst>
                  <a:outerShdw blurRad="38100" dist="38100" dir="2700000" algn="tl">
                    <a:srgbClr val="000000">
                      <a:alpha val="43137"/>
                    </a:srgbClr>
                  </a:outerShdw>
                </a:effectLst>
              </a:rPr>
              <a:t>, 2001)</a:t>
            </a:r>
          </a:p>
          <a:p>
            <a:pPr lvl="0">
              <a:spcAft>
                <a:spcPts val="1200"/>
              </a:spcAft>
            </a:pPr>
            <a:r>
              <a:rPr lang="en-US" sz="12800" i="1" dirty="0">
                <a:solidFill>
                  <a:srgbClr val="000000"/>
                </a:solidFill>
                <a:effectLst>
                  <a:outerShdw blurRad="149987" dist="127000" dir="8460000" algn="tl">
                    <a:schemeClr val="accent1">
                      <a:lumMod val="75000"/>
                      <a:alpha val="28000"/>
                    </a:schemeClr>
                  </a:outerShdw>
                </a:effectLst>
              </a:rPr>
              <a:t>Challenge &amp; Difficulty </a:t>
            </a:r>
            <a:r>
              <a:rPr lang="en-US" sz="6400" dirty="0">
                <a:effectLst>
                  <a:outerShdw blurRad="38100" dist="38100" dir="2700000" algn="tl">
                    <a:srgbClr val="000000">
                      <a:alpha val="43137"/>
                    </a:srgbClr>
                  </a:outerShdw>
                </a:effectLst>
              </a:rPr>
              <a:t>(Vogel, 2006)</a:t>
            </a:r>
          </a:p>
          <a:p>
            <a:pPr lvl="0">
              <a:spcAft>
                <a:spcPts val="1200"/>
              </a:spcAft>
            </a:pPr>
            <a:r>
              <a:rPr lang="en-US" sz="12800" i="1" dirty="0">
                <a:solidFill>
                  <a:srgbClr val="000000"/>
                </a:solidFill>
                <a:effectLst>
                  <a:outerShdw blurRad="149987" dist="127000" dir="8460000" algn="tl">
                    <a:schemeClr val="accent1">
                      <a:lumMod val="75000"/>
                      <a:alpha val="28000"/>
                    </a:schemeClr>
                  </a:outerShdw>
                </a:effectLst>
              </a:rPr>
              <a:t>Discovery &amp; Exploration Encouraged </a:t>
            </a:r>
            <a:r>
              <a:rPr lang="en-US" sz="6400" dirty="0">
                <a:effectLst>
                  <a:outerShdw blurRad="38100" dist="38100" dir="2700000" algn="tl">
                    <a:srgbClr val="000000">
                      <a:alpha val="43137"/>
                    </a:srgbClr>
                  </a:outerShdw>
                </a:effectLst>
              </a:rPr>
              <a:t>(</a:t>
            </a:r>
            <a:r>
              <a:rPr lang="en-US" sz="6400" dirty="0" err="1">
                <a:effectLst>
                  <a:outerShdw blurRad="38100" dist="38100" dir="2700000" algn="tl">
                    <a:srgbClr val="000000">
                      <a:alpha val="43137"/>
                    </a:srgbClr>
                  </a:outerShdw>
                </a:effectLst>
              </a:rPr>
              <a:t>Whitton</a:t>
            </a:r>
            <a:r>
              <a:rPr lang="en-US" sz="6400" dirty="0">
                <a:effectLst>
                  <a:outerShdw blurRad="38100" dist="38100" dir="2700000" algn="tl">
                    <a:srgbClr val="000000">
                      <a:alpha val="43137"/>
                    </a:srgbClr>
                  </a:outerShdw>
                </a:effectLst>
              </a:rPr>
              <a:t>, 2012)</a:t>
            </a:r>
          </a:p>
          <a:p>
            <a:pPr>
              <a:spcAft>
                <a:spcPts val="1200"/>
              </a:spcAft>
            </a:pPr>
            <a:r>
              <a:rPr lang="en-US" sz="12800" i="1" dirty="0">
                <a:solidFill>
                  <a:srgbClr val="000000"/>
                </a:solidFill>
                <a:effectLst>
                  <a:outerShdw blurRad="149987" dist="127000" dir="8460000" algn="tl">
                    <a:schemeClr val="accent1">
                      <a:lumMod val="75000"/>
                      <a:alpha val="28000"/>
                    </a:schemeClr>
                  </a:outerShdw>
                </a:effectLst>
              </a:rPr>
              <a:t>Personalized Learning </a:t>
            </a:r>
            <a:r>
              <a:rPr lang="en-US" sz="6400" dirty="0">
                <a:effectLst>
                  <a:outerShdw blurRad="38100" dist="38100" dir="2700000" algn="tl">
                    <a:srgbClr val="000000">
                      <a:alpha val="43137"/>
                    </a:srgbClr>
                  </a:outerShdw>
                </a:effectLst>
              </a:rPr>
              <a:t>(Bouchard, 2011)</a:t>
            </a:r>
          </a:p>
          <a:p>
            <a:pPr>
              <a:spcAft>
                <a:spcPts val="1200"/>
              </a:spcAft>
              <a:buSzPts val="3200"/>
              <a:buFont typeface="Calisto MT"/>
              <a:buChar char="•"/>
            </a:pPr>
            <a:r>
              <a:rPr lang="en-US" sz="12800" i="1" dirty="0">
                <a:solidFill>
                  <a:srgbClr val="000000"/>
                </a:solidFill>
                <a:effectLst>
                  <a:outerShdw blurRad="149987" dist="127000" dir="8460000" algn="tl">
                    <a:schemeClr val="accent1">
                      <a:lumMod val="75000"/>
                      <a:alpha val="28000"/>
                    </a:schemeClr>
                  </a:outerShdw>
                </a:effectLst>
              </a:rPr>
              <a:t>Learning From Failure </a:t>
            </a:r>
            <a:r>
              <a:rPr lang="en-US" sz="6400" dirty="0">
                <a:effectLst>
                  <a:outerShdw blurRad="38100" dist="38100" dir="2700000" algn="tl">
                    <a:srgbClr val="000000">
                      <a:alpha val="43137"/>
                    </a:srgbClr>
                  </a:outerShdw>
                </a:effectLst>
              </a:rPr>
              <a:t>(</a:t>
            </a:r>
            <a:r>
              <a:rPr lang="en-US" sz="6400" dirty="0" err="1">
                <a:effectLst>
                  <a:outerShdw blurRad="38100" dist="38100" dir="2700000" algn="tl">
                    <a:srgbClr val="000000">
                      <a:alpha val="43137"/>
                    </a:srgbClr>
                  </a:outerShdw>
                </a:effectLst>
              </a:rPr>
              <a:t>Whitton</a:t>
            </a:r>
            <a:r>
              <a:rPr lang="en-US" sz="6400" dirty="0">
                <a:effectLst>
                  <a:outerShdw blurRad="38100" dist="38100" dir="2700000" algn="tl">
                    <a:srgbClr val="000000">
                      <a:alpha val="43137"/>
                    </a:srgbClr>
                  </a:outerShdw>
                </a:effectLst>
              </a:rPr>
              <a:t>, 2012)</a:t>
            </a:r>
          </a:p>
          <a:p>
            <a:pPr>
              <a:spcAft>
                <a:spcPts val="1200"/>
              </a:spcAft>
              <a:buSzPts val="3200"/>
              <a:buFont typeface="Calisto MT"/>
              <a:buChar char="•"/>
            </a:pPr>
            <a:r>
              <a:rPr lang="en-US" sz="12800" i="1" dirty="0">
                <a:solidFill>
                  <a:srgbClr val="000000"/>
                </a:solidFill>
                <a:effectLst>
                  <a:outerShdw blurRad="149987" dist="127000" dir="8460000" algn="tl">
                    <a:schemeClr val="accent1">
                      <a:lumMod val="75000"/>
                      <a:alpha val="28000"/>
                    </a:schemeClr>
                  </a:outerShdw>
                </a:effectLst>
              </a:rPr>
              <a:t>Goal-Oriented </a:t>
            </a:r>
            <a:r>
              <a:rPr lang="en-US" sz="6400" dirty="0">
                <a:effectLst>
                  <a:outerShdw blurRad="38100" dist="38100" dir="2700000" algn="tl">
                    <a:srgbClr val="000000">
                      <a:alpha val="43137"/>
                    </a:srgbClr>
                  </a:outerShdw>
                </a:effectLst>
              </a:rPr>
              <a:t>(Chen, Liao, Cheng, </a:t>
            </a:r>
            <a:r>
              <a:rPr lang="en-US" sz="6400" dirty="0" err="1">
                <a:effectLst>
                  <a:outerShdw blurRad="38100" dist="38100" dir="2700000" algn="tl">
                    <a:srgbClr val="000000">
                      <a:alpha val="43137"/>
                    </a:srgbClr>
                  </a:outerShdw>
                </a:effectLst>
              </a:rPr>
              <a:t>Yeh</a:t>
            </a:r>
            <a:r>
              <a:rPr lang="en-US" sz="6400" dirty="0">
                <a:effectLst>
                  <a:outerShdw blurRad="38100" dist="38100" dir="2700000" algn="tl">
                    <a:srgbClr val="000000">
                      <a:alpha val="43137"/>
                    </a:srgbClr>
                  </a:outerShdw>
                </a:effectLst>
              </a:rPr>
              <a:t>, &amp; Chan, 2012)</a:t>
            </a:r>
          </a:p>
          <a:p>
            <a:pPr marL="0" lvl="0" indent="0">
              <a:buNone/>
            </a:pPr>
            <a:endParaRPr lang="en-US" sz="3200" b="1" i="1" dirty="0" smtClean="0">
              <a:solidFill>
                <a:srgbClr val="000000"/>
              </a:solidFill>
              <a:effectLst>
                <a:outerShdw blurRad="38100" dist="38100" dir="2700000" algn="tl">
                  <a:srgbClr val="000000">
                    <a:alpha val="43137"/>
                  </a:srgbClr>
                </a:outerShdw>
              </a:effectLst>
            </a:endParaRPr>
          </a:p>
          <a:p>
            <a:pPr marL="0" lvl="0" indent="0">
              <a:buNone/>
            </a:pPr>
            <a:endParaRPr lang="en-US" sz="3200" b="1" i="1" dirty="0">
              <a:solidFill>
                <a:srgbClr val="000000"/>
              </a:solidFill>
              <a:effectLst>
                <a:outerShdw blurRad="38100" dist="38100" dir="2700000" algn="tl">
                  <a:srgbClr val="000000">
                    <a:alpha val="43137"/>
                  </a:srgbClr>
                </a:outerShdw>
              </a:effectLst>
            </a:endParaRPr>
          </a:p>
          <a:p>
            <a:endParaRPr lang="en-US" sz="3200" b="1" i="1" dirty="0" smtClean="0">
              <a:effectLst>
                <a:outerShdw blurRad="38100" dist="38100" dir="2700000" algn="tl">
                  <a:srgbClr val="000000">
                    <a:alpha val="43137"/>
                  </a:srgbClr>
                </a:outerShdw>
              </a:effectLst>
            </a:endParaRPr>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0" y="0"/>
            <a:ext cx="609600" cy="609600"/>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964451" y="2304288"/>
            <a:ext cx="2996669" cy="1995782"/>
          </a:xfrm>
          <a:prstGeom prst="ellipse">
            <a:avLst/>
          </a:prstGeom>
          <a:ln>
            <a:noFill/>
          </a:ln>
          <a:effectLst>
            <a:softEdge rad="112500"/>
          </a:effectLst>
        </p:spPr>
      </p:pic>
      <p:sp>
        <p:nvSpPr>
          <p:cNvPr id="6" name="TextBox 5"/>
          <p:cNvSpPr txBox="1"/>
          <p:nvPr/>
        </p:nvSpPr>
        <p:spPr>
          <a:xfrm rot="16200000">
            <a:off x="8375445" y="3163679"/>
            <a:ext cx="1243225"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a:t>
            </a:r>
            <a:r>
              <a:rPr lang="en-US" sz="1200" dirty="0" err="1" smtClean="0">
                <a:effectLst>
                  <a:outerShdw blurRad="38100" dist="38100" dir="2700000" algn="tl">
                    <a:srgbClr val="000000">
                      <a:alpha val="43137"/>
                    </a:srgbClr>
                  </a:outerShdw>
                </a:effectLst>
              </a:rPr>
              <a:t>Socialphy</a:t>
            </a:r>
            <a:r>
              <a:rPr lang="en-US" sz="1200" dirty="0" smtClean="0">
                <a:effectLst>
                  <a:outerShdw blurRad="38100" dist="38100" dir="2700000" algn="tl">
                    <a:srgbClr val="000000">
                      <a:alpha val="43137"/>
                    </a:srgbClr>
                  </a:outerShdw>
                </a:effectLst>
              </a:rPr>
              <a:t>, 2012)</a:t>
            </a:r>
            <a:endParaRPr lang="en-US" sz="1200"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077040821"/>
      </p:ext>
    </p:extLst>
  </p:cSld>
  <p:clrMapOvr>
    <a:masterClrMapping/>
  </p:clrMapOvr>
  <mc:AlternateContent xmlns:mc="http://schemas.openxmlformats.org/markup-compatibility/2006" xmlns:p14="http://schemas.microsoft.com/office/powerpoint/2010/main">
    <mc:Choice Requires="p14">
      <p:transition spd="slow" advTm="36640">
        <p14:prism/>
      </p:transition>
    </mc:Choice>
    <mc:Fallback xmlns="">
      <p:transition spd="slow" advTm="3664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9"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500"/>
                                        <p:tgtEl>
                                          <p:spTgt spid="6"/>
                                        </p:tgtEl>
                                      </p:cBhvr>
                                    </p:animEffect>
                                  </p:childTnLst>
                                </p:cTn>
                              </p:par>
                              <p:par>
                                <p:cTn id="10" presetID="9"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42" presetClass="entr" presetSubtype="0" fill="hold" nodeType="after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0" fill="hold">
                            <p:stCondLst>
                              <p:cond delay="6000"/>
                            </p:stCondLst>
                            <p:childTnLst>
                              <p:par>
                                <p:cTn id="51" presetID="42" presetClass="entr" presetSubtype="0" fill="hold" nodeType="after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fade">
                                      <p:cBhvr>
                                        <p:cTn id="53" dur="1000"/>
                                        <p:tgtEl>
                                          <p:spTgt spid="3">
                                            <p:txEl>
                                              <p:pRg st="6" end="6"/>
                                            </p:txEl>
                                          </p:spTgt>
                                        </p:tgtEl>
                                      </p:cBhvr>
                                    </p:animEffect>
                                    <p:anim calcmode="lin" valueType="num">
                                      <p:cBhvr>
                                        <p:cTn id="5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6" fill="hold" display="0">
                  <p:stCondLst>
                    <p:cond delay="indefinite"/>
                  </p:stCondLst>
                  <p:endCondLst>
                    <p:cond evt="onStopAudio" delay="0">
                      <p:tgtEl>
                        <p:sldTgt/>
                      </p:tgtEl>
                    </p:cond>
                  </p:endCondLst>
                </p:cTn>
                <p:tgtEl>
                  <p:spTgt spid="4"/>
                </p:tgtEl>
              </p:cMediaNode>
            </p:audio>
          </p:childTnLst>
        </p:cTn>
      </p:par>
    </p:tnLst>
    <p:bldLst>
      <p:bldP spid="6" grpId="0"/>
    </p:bldLst>
  </p:timing>
  <p:extLst mod="1">
    <p:ext uri="{E180D4A7-C9FB-4DFB-919C-405C955672EB}">
      <p14:showEvtLst xmlns:p14="http://schemas.microsoft.com/office/powerpoint/2010/main">
        <p14:playEvt time="0" objId="9"/>
        <p14:playEvt time="0" objId="4"/>
        <p14:stopEvt time="38644" objId="4"/>
        <p14:stopEvt time="38644" objId="9"/>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GBL Benefits</a:t>
            </a:r>
            <a:r>
              <a:rPr lang="en-US" dirty="0" smtClean="0">
                <a:solidFill>
                  <a:prstClr val="white"/>
                </a:solidFill>
              </a:rPr>
              <a:t/>
            </a:r>
            <a:br>
              <a:rPr lang="en-US" dirty="0" smtClean="0">
                <a:solidFill>
                  <a:prstClr val="white"/>
                </a:solidFill>
              </a:rPr>
            </a:br>
            <a:r>
              <a:rPr lang="en-US" sz="2800" dirty="0" smtClean="0">
                <a:solidFill>
                  <a:prstClr val="white"/>
                </a:solidFill>
              </a:rPr>
              <a:t>at the Micro, Macro, &amp; Mega Levels</a:t>
            </a:r>
            <a:endParaRPr lang="en-US" dirty="0"/>
          </a:p>
        </p:txBody>
      </p:sp>
      <p:sp>
        <p:nvSpPr>
          <p:cNvPr id="3" name="Content Placeholder 2"/>
          <p:cNvSpPr>
            <a:spLocks noGrp="1"/>
          </p:cNvSpPr>
          <p:nvPr>
            <p:ph idx="1"/>
          </p:nvPr>
        </p:nvSpPr>
        <p:spPr>
          <a:xfrm>
            <a:off x="304800" y="3630168"/>
            <a:ext cx="8568267" cy="2963100"/>
          </a:xfrm>
        </p:spPr>
        <p:txBody>
          <a:bodyPr numCol="1">
            <a:noAutofit/>
            <a:scene3d>
              <a:camera prst="orthographicFront">
                <a:rot lat="0" lon="0" rev="0"/>
              </a:camera>
              <a:lightRig rig="threePt" dir="t">
                <a:rot lat="0" lon="0" rev="8460000"/>
              </a:lightRig>
            </a:scene3d>
            <a:sp3d>
              <a:contourClr>
                <a:srgbClr val="7F7F7F"/>
              </a:contourClr>
            </a:sp3d>
          </a:bodyPr>
          <a:lstStyle/>
          <a:p>
            <a:pPr lvl="0"/>
            <a:r>
              <a:rPr lang="en-US" sz="3200" i="1" dirty="0" smtClean="0">
                <a:solidFill>
                  <a:srgbClr val="000000"/>
                </a:solidFill>
                <a:effectLst>
                  <a:outerShdw blurRad="149987" dist="127000" dir="8460000" algn="tl">
                    <a:schemeClr val="accent1">
                      <a:lumMod val="75000"/>
                      <a:alpha val="28000"/>
                    </a:schemeClr>
                  </a:outerShdw>
                </a:effectLst>
              </a:rPr>
              <a:t>Interactivity </a:t>
            </a:r>
            <a:r>
              <a:rPr lang="en-US" sz="3200" i="1" dirty="0">
                <a:solidFill>
                  <a:srgbClr val="000000"/>
                </a:solidFill>
                <a:effectLst>
                  <a:outerShdw blurRad="149987" dist="127000" dir="8460000" algn="tl">
                    <a:schemeClr val="accent1">
                      <a:lumMod val="75000"/>
                      <a:alpha val="28000"/>
                    </a:schemeClr>
                  </a:outerShdw>
                </a:effectLst>
              </a:rPr>
              <a:t>&amp; Collaboration </a:t>
            </a:r>
            <a:r>
              <a:rPr lang="en-US" sz="1600" dirty="0" smtClean="0">
                <a:solidFill>
                  <a:srgbClr val="000000"/>
                </a:solidFill>
                <a:effectLst>
                  <a:outerShdw blurRad="38100" dist="38100" dir="2700000" algn="tl">
                    <a:srgbClr val="000000">
                      <a:alpha val="43137"/>
                    </a:srgbClr>
                  </a:outerShdw>
                </a:effectLst>
              </a:rPr>
              <a:t>(Tang, </a:t>
            </a:r>
            <a:r>
              <a:rPr lang="en-US" sz="1600" dirty="0" err="1" smtClean="0">
                <a:solidFill>
                  <a:srgbClr val="000000"/>
                </a:solidFill>
                <a:effectLst>
                  <a:outerShdw blurRad="38100" dist="38100" dir="2700000" algn="tl">
                    <a:srgbClr val="000000">
                      <a:alpha val="43137"/>
                    </a:srgbClr>
                  </a:outerShdw>
                </a:effectLst>
              </a:rPr>
              <a:t>Hanneghan</a:t>
            </a:r>
            <a:r>
              <a:rPr lang="en-US" sz="1600" dirty="0">
                <a:solidFill>
                  <a:srgbClr val="000000"/>
                </a:solidFill>
                <a:effectLst>
                  <a:outerShdw blurRad="38100" dist="38100" dir="2700000" algn="tl">
                    <a:srgbClr val="000000">
                      <a:alpha val="43137"/>
                    </a:srgbClr>
                  </a:outerShdw>
                </a:effectLst>
              </a:rPr>
              <a:t>, &amp; </a:t>
            </a:r>
            <a:r>
              <a:rPr lang="en-US" sz="1600" dirty="0" err="1" smtClean="0">
                <a:solidFill>
                  <a:srgbClr val="000000"/>
                </a:solidFill>
                <a:effectLst>
                  <a:outerShdw blurRad="38100" dist="38100" dir="2700000" algn="tl">
                    <a:srgbClr val="000000">
                      <a:alpha val="43137"/>
                    </a:srgbClr>
                  </a:outerShdw>
                </a:effectLst>
              </a:rPr>
              <a:t>Rhalibi</a:t>
            </a:r>
            <a:r>
              <a:rPr lang="en-US" sz="1600" dirty="0">
                <a:solidFill>
                  <a:srgbClr val="000000"/>
                </a:solidFill>
                <a:effectLst>
                  <a:outerShdw blurRad="38100" dist="38100" dir="2700000" algn="tl">
                    <a:srgbClr val="000000">
                      <a:alpha val="43137"/>
                    </a:srgbClr>
                  </a:outerShdw>
                </a:effectLst>
              </a:rPr>
              <a:t>, 2009</a:t>
            </a:r>
            <a:r>
              <a:rPr lang="en-US" sz="1600" dirty="0" smtClean="0">
                <a:solidFill>
                  <a:srgbClr val="000000"/>
                </a:solidFill>
                <a:effectLst>
                  <a:outerShdw blurRad="38100" dist="38100" dir="2700000" algn="tl">
                    <a:srgbClr val="000000">
                      <a:alpha val="43137"/>
                    </a:srgbClr>
                  </a:outerShdw>
                </a:effectLst>
              </a:rPr>
              <a:t>)</a:t>
            </a:r>
            <a:endParaRPr lang="en-US" sz="1600" b="1" i="1" dirty="0" smtClean="0">
              <a:solidFill>
                <a:srgbClr val="000000"/>
              </a:solidFill>
              <a:effectLst>
                <a:outerShdw blurRad="38100" dist="38100" dir="2700000" algn="tl">
                  <a:srgbClr val="000000">
                    <a:alpha val="43137"/>
                  </a:srgbClr>
                </a:outerShdw>
              </a:effectLst>
            </a:endParaRPr>
          </a:p>
          <a:p>
            <a:r>
              <a:rPr lang="en-US" i="1" dirty="0">
                <a:solidFill>
                  <a:srgbClr val="000000"/>
                </a:solidFill>
                <a:effectLst>
                  <a:outerShdw blurRad="149987" dist="127000" dir="8460000" algn="tl">
                    <a:schemeClr val="accent1">
                      <a:lumMod val="75000"/>
                      <a:alpha val="28000"/>
                    </a:schemeClr>
                  </a:outerShdw>
                </a:effectLst>
              </a:rPr>
              <a:t>Competition</a:t>
            </a:r>
            <a:r>
              <a:rPr lang="en-US" sz="3200" b="1" i="1" dirty="0">
                <a:solidFill>
                  <a:srgbClr val="000000"/>
                </a:solidFill>
                <a:effectLst>
                  <a:outerShdw blurRad="38100" dist="38100" dir="2700000" algn="tl">
                    <a:srgbClr val="000000">
                      <a:alpha val="43137"/>
                    </a:srgbClr>
                  </a:outerShdw>
                </a:effectLst>
              </a:rPr>
              <a:t> </a:t>
            </a:r>
            <a:r>
              <a:rPr lang="en-US" sz="1600" dirty="0">
                <a:solidFill>
                  <a:srgbClr val="000000"/>
                </a:solidFill>
                <a:effectLst>
                  <a:outerShdw blurRad="38100" dist="38100" dir="2700000" algn="tl">
                    <a:srgbClr val="000000">
                      <a:alpha val="43137"/>
                    </a:srgbClr>
                  </a:outerShdw>
                </a:effectLst>
              </a:rPr>
              <a:t>(</a:t>
            </a:r>
            <a:r>
              <a:rPr lang="en-US" sz="1600" dirty="0" err="1">
                <a:solidFill>
                  <a:srgbClr val="000000"/>
                </a:solidFill>
                <a:effectLst>
                  <a:outerShdw blurRad="38100" dist="38100" dir="2700000" algn="tl">
                    <a:srgbClr val="000000">
                      <a:alpha val="43137"/>
                    </a:srgbClr>
                  </a:outerShdw>
                </a:effectLst>
              </a:rPr>
              <a:t>Sigurdardottir</a:t>
            </a:r>
            <a:r>
              <a:rPr lang="en-US" sz="1600" dirty="0">
                <a:solidFill>
                  <a:srgbClr val="000000"/>
                </a:solidFill>
                <a:effectLst>
                  <a:outerShdw blurRad="38100" dist="38100" dir="2700000" algn="tl">
                    <a:srgbClr val="000000">
                      <a:alpha val="43137"/>
                    </a:srgbClr>
                  </a:outerShdw>
                </a:effectLst>
              </a:rPr>
              <a:t>, 2012)</a:t>
            </a:r>
          </a:p>
          <a:p>
            <a:r>
              <a:rPr lang="en-US" i="1" dirty="0">
                <a:solidFill>
                  <a:srgbClr val="000000"/>
                </a:solidFill>
                <a:effectLst>
                  <a:outerShdw blurRad="149987" dist="127000" dir="8460000" algn="tl">
                    <a:schemeClr val="accent1">
                      <a:lumMod val="75000"/>
                      <a:alpha val="28000"/>
                    </a:schemeClr>
                  </a:outerShdw>
                </a:effectLst>
              </a:rPr>
              <a:t>Problem Solving </a:t>
            </a:r>
            <a:r>
              <a:rPr lang="en-US" sz="1600" dirty="0">
                <a:solidFill>
                  <a:srgbClr val="000000"/>
                </a:solidFill>
                <a:effectLst>
                  <a:outerShdw blurRad="38100" dist="38100" dir="2700000" algn="tl">
                    <a:srgbClr val="000000">
                      <a:alpha val="43137"/>
                    </a:srgbClr>
                  </a:outerShdw>
                </a:effectLst>
              </a:rPr>
              <a:t>(</a:t>
            </a:r>
            <a:r>
              <a:rPr lang="en-US" sz="1600" dirty="0" err="1">
                <a:solidFill>
                  <a:srgbClr val="000000"/>
                </a:solidFill>
                <a:effectLst>
                  <a:outerShdw blurRad="38100" dist="38100" dir="2700000" algn="tl">
                    <a:srgbClr val="000000">
                      <a:alpha val="43137"/>
                    </a:srgbClr>
                  </a:outerShdw>
                </a:effectLst>
              </a:rPr>
              <a:t>Prensky</a:t>
            </a:r>
            <a:r>
              <a:rPr lang="en-US" sz="1600" dirty="0">
                <a:solidFill>
                  <a:srgbClr val="000000"/>
                </a:solidFill>
                <a:effectLst>
                  <a:outerShdw blurRad="38100" dist="38100" dir="2700000" algn="tl">
                    <a:srgbClr val="000000">
                      <a:alpha val="43137"/>
                    </a:srgbClr>
                  </a:outerShdw>
                </a:effectLst>
              </a:rPr>
              <a:t>, 2001; Spires, Rowe, Mott, &amp; Lester, 2011)</a:t>
            </a:r>
          </a:p>
          <a:p>
            <a:r>
              <a:rPr lang="en-US" i="1" dirty="0">
                <a:solidFill>
                  <a:srgbClr val="000000"/>
                </a:solidFill>
                <a:effectLst>
                  <a:outerShdw blurRad="149987" dist="127000" dir="8460000" algn="tl">
                    <a:schemeClr val="accent1">
                      <a:lumMod val="75000"/>
                      <a:alpha val="28000"/>
                    </a:schemeClr>
                  </a:outerShdw>
                </a:effectLst>
              </a:rPr>
              <a:t>Real-World Context </a:t>
            </a:r>
            <a:r>
              <a:rPr lang="en-US" sz="1600" dirty="0">
                <a:solidFill>
                  <a:srgbClr val="000000"/>
                </a:solidFill>
                <a:effectLst>
                  <a:outerShdw blurRad="38100" dist="38100" dir="2700000" algn="tl">
                    <a:srgbClr val="000000">
                      <a:alpha val="43137"/>
                    </a:srgbClr>
                  </a:outerShdw>
                </a:effectLst>
              </a:rPr>
              <a:t>(</a:t>
            </a:r>
            <a:r>
              <a:rPr lang="en-US" sz="1600" dirty="0" err="1">
                <a:solidFill>
                  <a:srgbClr val="000000"/>
                </a:solidFill>
                <a:effectLst>
                  <a:outerShdw blurRad="38100" dist="38100" dir="2700000" algn="tl">
                    <a:srgbClr val="000000">
                      <a:alpha val="43137"/>
                    </a:srgbClr>
                  </a:outerShdw>
                </a:effectLst>
              </a:rPr>
              <a:t>Brom</a:t>
            </a:r>
            <a:r>
              <a:rPr lang="en-US" sz="1600" dirty="0">
                <a:solidFill>
                  <a:srgbClr val="000000"/>
                </a:solidFill>
                <a:effectLst>
                  <a:outerShdw blurRad="38100" dist="38100" dir="2700000" algn="tl">
                    <a:srgbClr val="000000">
                      <a:alpha val="43137"/>
                    </a:srgbClr>
                  </a:outerShdw>
                </a:effectLst>
              </a:rPr>
              <a:t>, </a:t>
            </a:r>
            <a:r>
              <a:rPr lang="en-US" sz="1600" dirty="0" err="1">
                <a:solidFill>
                  <a:srgbClr val="000000"/>
                </a:solidFill>
                <a:effectLst>
                  <a:outerShdw blurRad="38100" dist="38100" dir="2700000" algn="tl">
                    <a:srgbClr val="000000">
                      <a:alpha val="43137"/>
                    </a:srgbClr>
                  </a:outerShdw>
                </a:effectLst>
              </a:rPr>
              <a:t>Sisler</a:t>
            </a:r>
            <a:r>
              <a:rPr lang="en-US" sz="1600" dirty="0">
                <a:solidFill>
                  <a:srgbClr val="000000"/>
                </a:solidFill>
                <a:effectLst>
                  <a:outerShdw blurRad="38100" dist="38100" dir="2700000" algn="tl">
                    <a:srgbClr val="000000">
                      <a:alpha val="43137"/>
                    </a:srgbClr>
                  </a:outerShdw>
                </a:effectLst>
              </a:rPr>
              <a:t>, &amp; </a:t>
            </a:r>
            <a:r>
              <a:rPr lang="en-US" sz="1600" dirty="0" err="1">
                <a:solidFill>
                  <a:srgbClr val="000000"/>
                </a:solidFill>
                <a:effectLst>
                  <a:outerShdw blurRad="38100" dist="38100" dir="2700000" algn="tl">
                    <a:srgbClr val="000000">
                      <a:alpha val="43137"/>
                    </a:srgbClr>
                  </a:outerShdw>
                </a:effectLst>
              </a:rPr>
              <a:t>Slavik</a:t>
            </a:r>
            <a:r>
              <a:rPr lang="en-US" sz="1600" dirty="0">
                <a:solidFill>
                  <a:srgbClr val="000000"/>
                </a:solidFill>
                <a:effectLst>
                  <a:outerShdw blurRad="38100" dist="38100" dir="2700000" algn="tl">
                    <a:srgbClr val="000000">
                      <a:alpha val="43137"/>
                    </a:srgbClr>
                  </a:outerShdw>
                </a:effectLst>
              </a:rPr>
              <a:t>, 2010)</a:t>
            </a:r>
          </a:p>
          <a:p>
            <a:r>
              <a:rPr lang="en-US" i="1" dirty="0">
                <a:solidFill>
                  <a:srgbClr val="000000"/>
                </a:solidFill>
                <a:effectLst>
                  <a:outerShdw blurRad="149987" dist="127000" dir="8460000" algn="tl">
                    <a:schemeClr val="accent1">
                      <a:lumMod val="75000"/>
                      <a:alpha val="28000"/>
                    </a:schemeClr>
                  </a:outerShdw>
                </a:effectLst>
              </a:rPr>
              <a:t>Safe Environment </a:t>
            </a:r>
            <a:r>
              <a:rPr lang="en-US" sz="1600" dirty="0">
                <a:solidFill>
                  <a:srgbClr val="000000"/>
                </a:solidFill>
                <a:effectLst>
                  <a:outerShdw blurRad="38100" dist="38100" dir="2700000" algn="tl">
                    <a:srgbClr val="000000">
                      <a:alpha val="43137"/>
                    </a:srgbClr>
                  </a:outerShdw>
                </a:effectLst>
              </a:rPr>
              <a:t>(</a:t>
            </a:r>
            <a:r>
              <a:rPr lang="en-US" sz="1600" dirty="0" err="1">
                <a:solidFill>
                  <a:srgbClr val="000000"/>
                </a:solidFill>
                <a:effectLst>
                  <a:outerShdw blurRad="38100" dist="38100" dir="2700000" algn="tl">
                    <a:srgbClr val="000000">
                      <a:alpha val="43137"/>
                    </a:srgbClr>
                  </a:outerShdw>
                </a:effectLst>
              </a:rPr>
              <a:t>Whitton</a:t>
            </a:r>
            <a:r>
              <a:rPr lang="en-US" sz="1600" dirty="0">
                <a:solidFill>
                  <a:srgbClr val="000000"/>
                </a:solidFill>
                <a:effectLst>
                  <a:outerShdw blurRad="38100" dist="38100" dir="2700000" algn="tl">
                    <a:srgbClr val="000000">
                      <a:alpha val="43137"/>
                    </a:srgbClr>
                  </a:outerShdw>
                </a:effectLst>
              </a:rPr>
              <a:t>, 2012</a:t>
            </a:r>
            <a:r>
              <a:rPr lang="en-US" sz="1600" dirty="0" smtClean="0">
                <a:solidFill>
                  <a:srgbClr val="000000"/>
                </a:solidFill>
                <a:effectLst>
                  <a:outerShdw blurRad="38100" dist="38100" dir="2700000" algn="tl">
                    <a:srgbClr val="000000">
                      <a:alpha val="43137"/>
                    </a:srgbClr>
                  </a:outerShdw>
                </a:effectLst>
              </a:rPr>
              <a:t>)</a:t>
            </a:r>
            <a:endParaRPr lang="en-US" sz="3200" b="1" i="1" dirty="0">
              <a:solidFill>
                <a:srgbClr val="333333"/>
              </a:solidFill>
              <a:effectLst>
                <a:outerShdw blurRad="63500" dir="2700000" algn="tl" rotWithShape="0">
                  <a:prstClr val="white">
                    <a:alpha val="40000"/>
                  </a:prstClr>
                </a:outerShdw>
              </a:effectLst>
            </a:endParaRPr>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0" y="0"/>
            <a:ext cx="609600" cy="609600"/>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897380" y="1799844"/>
            <a:ext cx="5490972" cy="1830324"/>
          </a:xfrm>
          <a:prstGeom prst="rect">
            <a:avLst/>
          </a:prstGeom>
          <a:effectLst>
            <a:outerShdw blurRad="149987" dist="250190" dir="8460000" algn="tl" rotWithShape="0">
              <a:schemeClr val="accent1">
                <a:lumMod val="75000"/>
                <a:alpha val="28000"/>
              </a:schemeClr>
            </a:outerShdw>
          </a:effectLst>
          <a:scene3d>
            <a:camera prst="orthographicFront"/>
            <a:lightRig rig="threePt" dir="t">
              <a:rot lat="0" lon="0" rev="8460000"/>
            </a:lightRig>
          </a:scene3d>
          <a:sp3d extrusionH="63500" contourW="2540">
            <a:bevelT h="88900"/>
            <a:contourClr>
              <a:srgbClr val="7F7F7F"/>
            </a:contourClr>
          </a:sp3d>
        </p:spPr>
      </p:pic>
      <p:sp>
        <p:nvSpPr>
          <p:cNvPr id="6" name="TextBox 5"/>
          <p:cNvSpPr txBox="1"/>
          <p:nvPr/>
        </p:nvSpPr>
        <p:spPr>
          <a:xfrm rot="16200000">
            <a:off x="6799720" y="2576506"/>
            <a:ext cx="1498424"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a:t>
            </a:r>
            <a:r>
              <a:rPr lang="en-US" sz="1200" dirty="0" err="1" smtClean="0">
                <a:effectLst>
                  <a:outerShdw blurRad="38100" dist="38100" dir="2700000" algn="tl">
                    <a:srgbClr val="000000">
                      <a:alpha val="43137"/>
                    </a:srgbClr>
                  </a:outerShdw>
                </a:effectLst>
              </a:rPr>
              <a:t>Limex</a:t>
            </a:r>
            <a:r>
              <a:rPr lang="en-US" sz="1200" dirty="0" smtClean="0">
                <a:effectLst>
                  <a:outerShdw blurRad="38100" dist="38100" dir="2700000" algn="tl">
                    <a:srgbClr val="000000">
                      <a:alpha val="43137"/>
                    </a:srgbClr>
                  </a:outerShdw>
                </a:effectLst>
              </a:rPr>
              <a:t> Games, 2010)</a:t>
            </a:r>
            <a:endParaRPr lang="en-US" sz="1200"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402272644"/>
      </p:ext>
    </p:extLst>
  </p:cSld>
  <p:clrMapOvr>
    <a:masterClrMapping/>
  </p:clrMapOvr>
  <mc:AlternateContent xmlns:mc="http://schemas.openxmlformats.org/markup-compatibility/2006" xmlns:p14="http://schemas.microsoft.com/office/powerpoint/2010/main">
    <mc:Choice Requires="p14">
      <p:transition spd="slow" advTm="22150">
        <p14:prism/>
      </p:transition>
    </mc:Choice>
    <mc:Fallback xmlns="">
      <p:transition spd="slow" advTm="2215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9"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500"/>
                                        <p:tgtEl>
                                          <p:spTgt spid="6"/>
                                        </p:tgtEl>
                                      </p:cBhvr>
                                    </p:animEffect>
                                  </p:childTnLst>
                                </p:cTn>
                              </p:par>
                              <p:par>
                                <p:cTn id="10" presetID="9"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4" fill="hold" display="0">
                  <p:stCondLst>
                    <p:cond delay="indefinite"/>
                  </p:stCondLst>
                  <p:endCondLst>
                    <p:cond evt="onStopAudio" delay="0">
                      <p:tgtEl>
                        <p:sldTgt/>
                      </p:tgtEl>
                    </p:cond>
                  </p:endCondLst>
                </p:cTn>
                <p:tgtEl>
                  <p:spTgt spid="4"/>
                </p:tgtEl>
              </p:cMediaNode>
            </p:audio>
          </p:childTnLst>
        </p:cTn>
      </p:par>
    </p:tnLst>
    <p:bldLst>
      <p:bldP spid="6" grpId="0"/>
    </p:bldLst>
  </p:timing>
  <p:extLst mod="1">
    <p:ext uri="{E180D4A7-C9FB-4DFB-919C-405C955672EB}">
      <p14:showEvtLst xmlns:p14="http://schemas.microsoft.com/office/powerpoint/2010/main">
        <p14:playEvt time="0" objId="9"/>
        <p14:playEvt time="0" objId="4"/>
        <p14:stopEvt time="24178" objId="4"/>
        <p14:stopEvt time="24669" objId="9"/>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165088" y="1580389"/>
            <a:ext cx="2710688" cy="2160080"/>
          </a:xfrm>
          <a:prstGeom prst="rect">
            <a:avLst/>
          </a:prstGeom>
          <a:effectLst>
            <a:softEdge rad="317500"/>
          </a:effectLst>
        </p:spPr>
      </p:pic>
      <p:sp>
        <p:nvSpPr>
          <p:cNvPr id="2" name="Title 1"/>
          <p:cNvSpPr>
            <a:spLocks noGrp="1"/>
          </p:cNvSpPr>
          <p:nvPr>
            <p:ph type="title"/>
          </p:nvPr>
        </p:nvSpPr>
        <p:spPr/>
        <p:txBody>
          <a:bodyPr/>
          <a:lstStyle/>
          <a:p>
            <a:r>
              <a:rPr lang="en-US" dirty="0"/>
              <a:t>GBL </a:t>
            </a:r>
            <a:r>
              <a:rPr lang="en-US" dirty="0" smtClean="0"/>
              <a:t>Concerns</a:t>
            </a:r>
            <a:endParaRPr lang="en-US" dirty="0"/>
          </a:p>
        </p:txBody>
      </p:sp>
      <p:sp>
        <p:nvSpPr>
          <p:cNvPr id="3" name="Content Placeholder 2"/>
          <p:cNvSpPr>
            <a:spLocks noGrp="1"/>
          </p:cNvSpPr>
          <p:nvPr>
            <p:ph idx="1"/>
          </p:nvPr>
        </p:nvSpPr>
        <p:spPr>
          <a:xfrm>
            <a:off x="508000" y="2856992"/>
            <a:ext cx="8144933" cy="3677920"/>
          </a:xfrm>
        </p:spPr>
        <p:txBody>
          <a:bodyPr numCol="1">
            <a:noAutofit/>
            <a:scene3d>
              <a:camera prst="orthographicFront">
                <a:rot lat="0" lon="0" rev="0"/>
              </a:camera>
              <a:lightRig rig="threePt" dir="t">
                <a:rot lat="0" lon="0" rev="0"/>
              </a:lightRig>
            </a:scene3d>
            <a:sp3d>
              <a:contourClr>
                <a:srgbClr val="7F7F7F"/>
              </a:contourClr>
            </a:sp3d>
          </a:bodyPr>
          <a:lstStyle/>
          <a:p>
            <a:pPr lvl="0"/>
            <a:r>
              <a:rPr lang="en-US" i="1" dirty="0">
                <a:solidFill>
                  <a:srgbClr val="000000"/>
                </a:solidFill>
                <a:effectLst>
                  <a:outerShdw blurRad="149987" dist="127000" dir="8460000" algn="tl">
                    <a:schemeClr val="accent1">
                      <a:lumMod val="75000"/>
                      <a:alpha val="28000"/>
                    </a:schemeClr>
                  </a:outerShdw>
                </a:effectLst>
              </a:rPr>
              <a:t>Game Choice is Crucial </a:t>
            </a:r>
            <a:r>
              <a:rPr lang="en-US" sz="1800" dirty="0" smtClean="0">
                <a:solidFill>
                  <a:srgbClr val="000000"/>
                </a:solidFill>
                <a:effectLst>
                  <a:outerShdw blurRad="38100" dist="38100" dir="2700000" algn="tl">
                    <a:srgbClr val="000000">
                      <a:alpha val="43137"/>
                    </a:srgbClr>
                  </a:outerShdw>
                </a:effectLst>
              </a:rPr>
              <a:t>(</a:t>
            </a:r>
            <a:r>
              <a:rPr lang="en-US" sz="1800" dirty="0" err="1" smtClean="0">
                <a:solidFill>
                  <a:srgbClr val="000000"/>
                </a:solidFill>
                <a:effectLst>
                  <a:outerShdw blurRad="38100" dist="38100" dir="2700000" algn="tl">
                    <a:srgbClr val="000000">
                      <a:alpha val="43137"/>
                    </a:srgbClr>
                  </a:outerShdw>
                </a:effectLst>
              </a:rPr>
              <a:t>Dede</a:t>
            </a:r>
            <a:r>
              <a:rPr lang="en-US" sz="1800" dirty="0" smtClean="0">
                <a:solidFill>
                  <a:srgbClr val="000000"/>
                </a:solidFill>
                <a:effectLst>
                  <a:outerShdw blurRad="38100" dist="38100" dir="2700000" algn="tl">
                    <a:srgbClr val="000000">
                      <a:alpha val="43137"/>
                    </a:srgbClr>
                  </a:outerShdw>
                </a:effectLst>
              </a:rPr>
              <a:t>, 2012)</a:t>
            </a:r>
          </a:p>
          <a:p>
            <a:r>
              <a:rPr lang="en-US" i="1" dirty="0">
                <a:solidFill>
                  <a:srgbClr val="000000"/>
                </a:solidFill>
                <a:effectLst>
                  <a:outerShdw blurRad="149987" dist="127000" dir="8460000" algn="tl">
                    <a:schemeClr val="accent1">
                      <a:lumMod val="75000"/>
                      <a:alpha val="28000"/>
                    </a:schemeClr>
                  </a:outerShdw>
                </a:effectLst>
              </a:rPr>
              <a:t>Balance Gameplay and Learning </a:t>
            </a:r>
            <a:r>
              <a:rPr lang="en-US" sz="1800" dirty="0">
                <a:solidFill>
                  <a:srgbClr val="000000"/>
                </a:solidFill>
                <a:effectLst>
                  <a:outerShdw blurRad="38100" dist="38100" dir="2700000" algn="tl">
                    <a:srgbClr val="000000">
                      <a:alpha val="43137"/>
                    </a:srgbClr>
                  </a:outerShdw>
                </a:effectLst>
              </a:rPr>
              <a:t>(</a:t>
            </a:r>
            <a:r>
              <a:rPr lang="en-US" sz="1800" dirty="0" err="1">
                <a:solidFill>
                  <a:srgbClr val="000000"/>
                </a:solidFill>
                <a:effectLst>
                  <a:outerShdw blurRad="38100" dist="38100" dir="2700000" algn="tl">
                    <a:srgbClr val="000000">
                      <a:alpha val="43137"/>
                    </a:srgbClr>
                  </a:outerShdw>
                </a:effectLst>
              </a:rPr>
              <a:t>Prensky</a:t>
            </a:r>
            <a:r>
              <a:rPr lang="en-US" sz="1800" dirty="0">
                <a:solidFill>
                  <a:srgbClr val="000000"/>
                </a:solidFill>
                <a:effectLst>
                  <a:outerShdw blurRad="38100" dist="38100" dir="2700000" algn="tl">
                    <a:srgbClr val="000000">
                      <a:alpha val="43137"/>
                    </a:srgbClr>
                  </a:outerShdw>
                </a:effectLst>
              </a:rPr>
              <a:t>, 2001)</a:t>
            </a:r>
          </a:p>
          <a:p>
            <a:r>
              <a:rPr lang="en-US" i="1" dirty="0">
                <a:solidFill>
                  <a:srgbClr val="000000"/>
                </a:solidFill>
                <a:effectLst>
                  <a:outerShdw blurRad="149987" dist="127000" dir="8460000" algn="tl">
                    <a:schemeClr val="accent1">
                      <a:lumMod val="75000"/>
                      <a:alpha val="28000"/>
                    </a:schemeClr>
                  </a:outerShdw>
                </a:effectLst>
              </a:rPr>
              <a:t>Dynamic Curriculum Planning </a:t>
            </a:r>
            <a:r>
              <a:rPr lang="en-US" sz="1800" dirty="0">
                <a:solidFill>
                  <a:srgbClr val="000000"/>
                </a:solidFill>
                <a:effectLst>
                  <a:outerShdw blurRad="38100" dist="38100" dir="2700000" algn="tl">
                    <a:srgbClr val="000000">
                      <a:alpha val="43137"/>
                    </a:srgbClr>
                  </a:outerShdw>
                </a:effectLst>
              </a:rPr>
              <a:t>(Bouchard, 2011) </a:t>
            </a:r>
          </a:p>
          <a:p>
            <a:r>
              <a:rPr lang="en-US" i="1" dirty="0">
                <a:solidFill>
                  <a:srgbClr val="000000"/>
                </a:solidFill>
                <a:effectLst>
                  <a:outerShdw blurRad="149987" dist="127000" dir="8460000" algn="tl">
                    <a:schemeClr val="accent1">
                      <a:lumMod val="75000"/>
                      <a:alpha val="28000"/>
                    </a:schemeClr>
                  </a:outerShdw>
                </a:effectLst>
              </a:rPr>
              <a:t>Class Organization </a:t>
            </a:r>
            <a:r>
              <a:rPr lang="en-US" sz="1800" dirty="0">
                <a:solidFill>
                  <a:srgbClr val="000000"/>
                </a:solidFill>
                <a:effectLst>
                  <a:outerShdw blurRad="38100" dist="38100" dir="2700000" algn="tl">
                    <a:srgbClr val="000000">
                      <a:alpha val="43137"/>
                    </a:srgbClr>
                  </a:outerShdw>
                </a:effectLst>
              </a:rPr>
              <a:t>(Groff, Howells, &amp; Cranmer, 2010)</a:t>
            </a:r>
          </a:p>
          <a:p>
            <a:r>
              <a:rPr lang="en-US" i="1" dirty="0">
                <a:solidFill>
                  <a:srgbClr val="000000"/>
                </a:solidFill>
                <a:effectLst>
                  <a:outerShdw blurRad="149987" dist="127000" dir="8460000" algn="tl">
                    <a:schemeClr val="accent1">
                      <a:lumMod val="75000"/>
                      <a:alpha val="28000"/>
                    </a:schemeClr>
                  </a:outerShdw>
                </a:effectLst>
              </a:rPr>
              <a:t>Support &amp; Resources </a:t>
            </a:r>
            <a:r>
              <a:rPr lang="en-US" sz="1800" dirty="0">
                <a:solidFill>
                  <a:srgbClr val="000000"/>
                </a:solidFill>
                <a:effectLst>
                  <a:outerShdw blurRad="38100" dist="38100" dir="2700000" algn="tl">
                    <a:srgbClr val="000000">
                      <a:alpha val="43137"/>
                    </a:srgbClr>
                  </a:outerShdw>
                </a:effectLst>
              </a:rPr>
              <a:t>(</a:t>
            </a:r>
            <a:r>
              <a:rPr lang="en-US" sz="1800" dirty="0" err="1">
                <a:solidFill>
                  <a:srgbClr val="000000"/>
                </a:solidFill>
                <a:effectLst>
                  <a:outerShdw blurRad="38100" dist="38100" dir="2700000" algn="tl">
                    <a:srgbClr val="000000">
                      <a:alpha val="43137"/>
                    </a:srgbClr>
                  </a:outerShdw>
                </a:effectLst>
              </a:rPr>
              <a:t>Brom</a:t>
            </a:r>
            <a:r>
              <a:rPr lang="en-US" sz="1800" dirty="0">
                <a:solidFill>
                  <a:srgbClr val="000000"/>
                </a:solidFill>
                <a:effectLst>
                  <a:outerShdw blurRad="38100" dist="38100" dir="2700000" algn="tl">
                    <a:srgbClr val="000000">
                      <a:alpha val="43137"/>
                    </a:srgbClr>
                  </a:outerShdw>
                </a:effectLst>
              </a:rPr>
              <a:t>, </a:t>
            </a:r>
            <a:r>
              <a:rPr lang="en-US" sz="1800" dirty="0" err="1">
                <a:solidFill>
                  <a:srgbClr val="000000"/>
                </a:solidFill>
                <a:effectLst>
                  <a:outerShdw blurRad="38100" dist="38100" dir="2700000" algn="tl">
                    <a:srgbClr val="000000">
                      <a:alpha val="43137"/>
                    </a:srgbClr>
                  </a:outerShdw>
                </a:effectLst>
              </a:rPr>
              <a:t>Sisler</a:t>
            </a:r>
            <a:r>
              <a:rPr lang="en-US" sz="1800" dirty="0">
                <a:solidFill>
                  <a:srgbClr val="000000"/>
                </a:solidFill>
                <a:effectLst>
                  <a:outerShdw blurRad="38100" dist="38100" dir="2700000" algn="tl">
                    <a:srgbClr val="000000">
                      <a:alpha val="43137"/>
                    </a:srgbClr>
                  </a:outerShdw>
                </a:effectLst>
              </a:rPr>
              <a:t>, &amp; </a:t>
            </a:r>
            <a:r>
              <a:rPr lang="en-US" sz="1800" dirty="0" err="1">
                <a:solidFill>
                  <a:srgbClr val="000000"/>
                </a:solidFill>
                <a:effectLst>
                  <a:outerShdw blurRad="38100" dist="38100" dir="2700000" algn="tl">
                    <a:srgbClr val="000000">
                      <a:alpha val="43137"/>
                    </a:srgbClr>
                  </a:outerShdw>
                </a:effectLst>
              </a:rPr>
              <a:t>Slavik</a:t>
            </a:r>
            <a:r>
              <a:rPr lang="en-US" sz="1800" dirty="0">
                <a:solidFill>
                  <a:srgbClr val="000000"/>
                </a:solidFill>
                <a:effectLst>
                  <a:outerShdw blurRad="38100" dist="38100" dir="2700000" algn="tl">
                    <a:srgbClr val="000000">
                      <a:alpha val="43137"/>
                    </a:srgbClr>
                  </a:outerShdw>
                </a:effectLst>
              </a:rPr>
              <a:t>, 2010</a:t>
            </a:r>
            <a:r>
              <a:rPr lang="en-US" sz="1600" dirty="0" smtClean="0">
                <a:solidFill>
                  <a:srgbClr val="000000"/>
                </a:solidFill>
              </a:rPr>
              <a:t>)</a:t>
            </a:r>
          </a:p>
          <a:p>
            <a:r>
              <a:rPr lang="en-US" i="1" dirty="0">
                <a:solidFill>
                  <a:srgbClr val="000000"/>
                </a:solidFill>
                <a:effectLst>
                  <a:outerShdw blurRad="149987" dist="127000" dir="8460000" algn="tl">
                    <a:schemeClr val="accent1">
                      <a:lumMod val="75000"/>
                      <a:alpha val="28000"/>
                    </a:schemeClr>
                  </a:outerShdw>
                </a:effectLst>
              </a:rPr>
              <a:t>Gaming Ability </a:t>
            </a:r>
            <a:r>
              <a:rPr lang="en-US" sz="1800" dirty="0">
                <a:solidFill>
                  <a:srgbClr val="000000"/>
                </a:solidFill>
                <a:effectLst>
                  <a:outerShdw blurRad="38100" dist="38100" dir="2700000" algn="tl">
                    <a:srgbClr val="000000">
                      <a:alpha val="43137"/>
                    </a:srgbClr>
                  </a:outerShdw>
                </a:effectLst>
              </a:rPr>
              <a:t>(Tsai, Yu, &amp; Hsiao, 2012</a:t>
            </a:r>
            <a:r>
              <a:rPr lang="en-US" sz="1800" dirty="0" smtClean="0">
                <a:solidFill>
                  <a:srgbClr val="000000"/>
                </a:solidFill>
                <a:effectLst>
                  <a:outerShdw blurRad="38100" dist="38100" dir="2700000" algn="tl">
                    <a:srgbClr val="000000">
                      <a:alpha val="43137"/>
                    </a:srgbClr>
                  </a:outerShdw>
                </a:effectLst>
              </a:rPr>
              <a:t>)</a:t>
            </a:r>
            <a:endParaRPr lang="en-US" sz="1600" b="1" i="1" dirty="0">
              <a:solidFill>
                <a:srgbClr val="000000"/>
              </a:solidFill>
            </a:endParaRPr>
          </a:p>
        </p:txBody>
      </p:sp>
      <p:pic>
        <p:nvPicPr>
          <p:cNvPr id="5"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0" y="0"/>
            <a:ext cx="609600" cy="609600"/>
          </a:xfrm>
          <a:prstGeom prst="rect">
            <a:avLst/>
          </a:prstGeom>
        </p:spPr>
      </p:pic>
      <p:sp>
        <p:nvSpPr>
          <p:cNvPr id="6" name="TextBox 5"/>
          <p:cNvSpPr txBox="1"/>
          <p:nvPr/>
        </p:nvSpPr>
        <p:spPr>
          <a:xfrm rot="16200000">
            <a:off x="7911249" y="2521929"/>
            <a:ext cx="1929054"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(Whole Artist Studio, 2011)</a:t>
            </a:r>
            <a:endParaRPr lang="en-US" sz="1200"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4067175421"/>
      </p:ext>
    </p:extLst>
  </p:cSld>
  <p:clrMapOvr>
    <a:masterClrMapping/>
  </p:clrMapOvr>
  <mc:AlternateContent xmlns:mc="http://schemas.openxmlformats.org/markup-compatibility/2006" xmlns:p14="http://schemas.microsoft.com/office/powerpoint/2010/main">
    <mc:Choice Requires="p14">
      <p:transition spd="slow" advTm="66900">
        <p14:prism/>
      </p:transition>
    </mc:Choice>
    <mc:Fallback xmlns="">
      <p:transition spd="slow" advTm="669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par>
                                <p:cTn id="7" presetID="9"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500"/>
                                        <p:tgtEl>
                                          <p:spTgt spid="6"/>
                                        </p:tgtEl>
                                      </p:cBhvr>
                                    </p:animEffect>
                                  </p:childTnLst>
                                </p:cTn>
                              </p:par>
                              <p:par>
                                <p:cTn id="10" presetID="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42" presetClass="entr" presetSubtype="0" fill="hold" nodeType="after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fill="hold" display="0">
                  <p:stCondLst>
                    <p:cond delay="indefinite"/>
                  </p:stCondLst>
                  <p:endCondLst>
                    <p:cond evt="onStopAudio" delay="0">
                      <p:tgtEl>
                        <p:sldTgt/>
                      </p:tgtEl>
                    </p:cond>
                  </p:endCondLst>
                </p:cTn>
                <p:tgtEl>
                  <p:spTgt spid="5"/>
                </p:tgtEl>
              </p:cMediaNode>
            </p:audio>
          </p:childTnLst>
        </p:cTn>
      </p:par>
    </p:tnLst>
    <p:bldLst>
      <p:bldP spid="6" grpId="0"/>
    </p:bldLst>
  </p:timing>
  <p:extLst mod="1">
    <p:ext uri="{E180D4A7-C9FB-4DFB-919C-405C955672EB}">
      <p14:showEvtLst xmlns:p14="http://schemas.microsoft.com/office/powerpoint/2010/main">
        <p14:playEvt time="0" objId="9"/>
        <p14:playEvt time="0" objId="5"/>
        <p14:stopEvt time="68807" objId="5"/>
        <p14:stopEvt time="69188" objId="9"/>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GBL C</a:t>
            </a:r>
            <a:r>
              <a:rPr lang="en-US" dirty="0" smtClean="0"/>
              <a:t>oncerns</a:t>
            </a:r>
            <a:endParaRPr lang="en-US" dirty="0"/>
          </a:p>
        </p:txBody>
      </p:sp>
      <p:sp>
        <p:nvSpPr>
          <p:cNvPr id="3" name="Content Placeholder 2"/>
          <p:cNvSpPr>
            <a:spLocks noGrp="1"/>
          </p:cNvSpPr>
          <p:nvPr>
            <p:ph idx="1"/>
          </p:nvPr>
        </p:nvSpPr>
        <p:spPr>
          <a:xfrm>
            <a:off x="575733" y="1930400"/>
            <a:ext cx="8144933" cy="4165600"/>
          </a:xfrm>
        </p:spPr>
        <p:txBody>
          <a:bodyPr numCol="1">
            <a:normAutofit/>
            <a:scene3d>
              <a:camera prst="orthographicFront">
                <a:rot lat="0" lon="0" rev="0"/>
              </a:camera>
              <a:lightRig rig="threePt" dir="t">
                <a:rot lat="0" lon="0" rev="0"/>
              </a:lightRig>
            </a:scene3d>
            <a:sp3d>
              <a:contourClr>
                <a:srgbClr val="7F7F7F"/>
              </a:contourClr>
            </a:sp3d>
          </a:bodyPr>
          <a:lstStyle/>
          <a:p>
            <a:r>
              <a:rPr lang="en-US" sz="3200" i="1" dirty="0">
                <a:solidFill>
                  <a:srgbClr val="000000"/>
                </a:solidFill>
                <a:effectLst>
                  <a:outerShdw blurRad="149987" dist="127000" dir="8460000" algn="tl">
                    <a:schemeClr val="accent1">
                      <a:lumMod val="75000"/>
                      <a:alpha val="28000"/>
                    </a:schemeClr>
                  </a:outerShdw>
                </a:effectLst>
              </a:rPr>
              <a:t>Student/Teacher Buy-In </a:t>
            </a:r>
            <a:r>
              <a:rPr lang="en-US" sz="1600" dirty="0">
                <a:solidFill>
                  <a:srgbClr val="000000"/>
                </a:solidFill>
                <a:effectLst>
                  <a:outerShdw blurRad="38100" dist="38100" dir="2700000" algn="tl">
                    <a:srgbClr val="000000">
                      <a:alpha val="43137"/>
                    </a:srgbClr>
                  </a:outerShdw>
                </a:effectLst>
              </a:rPr>
              <a:t>(</a:t>
            </a:r>
            <a:r>
              <a:rPr lang="en-US" sz="1600" dirty="0" err="1">
                <a:solidFill>
                  <a:srgbClr val="000000"/>
                </a:solidFill>
                <a:effectLst>
                  <a:outerShdw blurRad="38100" dist="38100" dir="2700000" algn="tl">
                    <a:srgbClr val="000000">
                      <a:alpha val="43137"/>
                    </a:srgbClr>
                  </a:outerShdw>
                </a:effectLst>
              </a:rPr>
              <a:t>Whitton</a:t>
            </a:r>
            <a:r>
              <a:rPr lang="en-US" sz="1600" dirty="0">
                <a:solidFill>
                  <a:srgbClr val="000000"/>
                </a:solidFill>
                <a:effectLst>
                  <a:outerShdw blurRad="38100" dist="38100" dir="2700000" algn="tl">
                    <a:srgbClr val="000000">
                      <a:alpha val="43137"/>
                    </a:srgbClr>
                  </a:outerShdw>
                </a:effectLst>
              </a:rPr>
              <a:t>, 2012; Dickey, 2011</a:t>
            </a:r>
            <a:r>
              <a:rPr lang="en-US" sz="1600" dirty="0" smtClean="0">
                <a:solidFill>
                  <a:srgbClr val="000000"/>
                </a:solidFill>
                <a:effectLst>
                  <a:outerShdw blurRad="38100" dist="38100" dir="2700000" algn="tl">
                    <a:srgbClr val="000000">
                      <a:alpha val="43137"/>
                    </a:srgbClr>
                  </a:outerShdw>
                </a:effectLst>
              </a:rPr>
              <a:t>)</a:t>
            </a:r>
            <a:endParaRPr lang="en-US" sz="1600" i="1" dirty="0" smtClean="0">
              <a:solidFill>
                <a:srgbClr val="000000"/>
              </a:solidFill>
              <a:effectLst>
                <a:outerShdw blurRad="38100" dist="38100" dir="2700000" algn="tl">
                  <a:srgbClr val="000000">
                    <a:alpha val="43137"/>
                  </a:srgbClr>
                </a:outerShdw>
              </a:effectLst>
            </a:endParaRPr>
          </a:p>
          <a:p>
            <a:r>
              <a:rPr lang="en-US" i="1" dirty="0">
                <a:solidFill>
                  <a:srgbClr val="000000"/>
                </a:solidFill>
                <a:effectLst>
                  <a:outerShdw blurRad="149987" dist="127000" dir="8460000" algn="tl">
                    <a:schemeClr val="accent1">
                      <a:lumMod val="75000"/>
                      <a:alpha val="28000"/>
                    </a:schemeClr>
                  </a:outerShdw>
                </a:effectLst>
              </a:rPr>
              <a:t>Socioeconomic Factors </a:t>
            </a:r>
            <a:r>
              <a:rPr lang="en-US" sz="1600" dirty="0">
                <a:solidFill>
                  <a:srgbClr val="000000"/>
                </a:solidFill>
                <a:effectLst>
                  <a:outerShdw blurRad="38100" dist="38100" dir="2700000" algn="tl">
                    <a:srgbClr val="000000">
                      <a:alpha val="43137"/>
                    </a:srgbClr>
                  </a:outerShdw>
                </a:effectLst>
              </a:rPr>
              <a:t>(</a:t>
            </a:r>
            <a:r>
              <a:rPr lang="en-US" sz="1600" dirty="0" err="1">
                <a:solidFill>
                  <a:srgbClr val="000000"/>
                </a:solidFill>
                <a:effectLst>
                  <a:outerShdw blurRad="38100" dist="38100" dir="2700000" algn="tl">
                    <a:srgbClr val="000000">
                      <a:alpha val="43137"/>
                    </a:srgbClr>
                  </a:outerShdw>
                </a:effectLst>
              </a:rPr>
              <a:t>Ke</a:t>
            </a:r>
            <a:r>
              <a:rPr lang="en-US" sz="1600" dirty="0">
                <a:solidFill>
                  <a:srgbClr val="000000"/>
                </a:solidFill>
                <a:effectLst>
                  <a:outerShdw blurRad="38100" dist="38100" dir="2700000" algn="tl">
                    <a:srgbClr val="000000">
                      <a:alpha val="43137"/>
                    </a:srgbClr>
                  </a:outerShdw>
                </a:effectLst>
              </a:rPr>
              <a:t>, 2008a)</a:t>
            </a:r>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0" y="0"/>
            <a:ext cx="609600" cy="6096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4128" y="3174111"/>
            <a:ext cx="3305175" cy="3295650"/>
          </a:xfrm>
          <a:prstGeom prst="rect">
            <a:avLst/>
          </a:prstGeom>
          <a:effectLst>
            <a:outerShdw blurRad="149987" dist="250190" dir="8460000" algn="tl" rotWithShape="0">
              <a:schemeClr val="accent1">
                <a:lumMod val="75000"/>
                <a:alpha val="28000"/>
              </a:schemeClr>
            </a:outerShdw>
          </a:effectLst>
          <a:scene3d>
            <a:camera prst="orthographicFront"/>
            <a:lightRig rig="threePt" dir="t">
              <a:rot lat="0" lon="0" rev="8460000"/>
            </a:lightRig>
          </a:scene3d>
          <a:sp3d extrusionH="63500" contourW="2540">
            <a:bevelT h="88900"/>
            <a:contourClr>
              <a:srgbClr val="7F7F7F"/>
            </a:contourClr>
          </a:sp3d>
        </p:spPr>
      </p:pic>
      <p:pic>
        <p:nvPicPr>
          <p:cNvPr id="6" name="Picture 5"/>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444746" y="3174111"/>
            <a:ext cx="2343566" cy="1841373"/>
          </a:xfrm>
          <a:prstGeom prst="rect">
            <a:avLst/>
          </a:prstGeom>
        </p:spPr>
      </p:pic>
      <p:sp>
        <p:nvSpPr>
          <p:cNvPr id="7" name="TextBox 6"/>
          <p:cNvSpPr txBox="1"/>
          <p:nvPr/>
        </p:nvSpPr>
        <p:spPr>
          <a:xfrm>
            <a:off x="2224507" y="6449961"/>
            <a:ext cx="904415"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a:t>
            </a:r>
            <a:r>
              <a:rPr lang="en-US" sz="1200" dirty="0" err="1" smtClean="0">
                <a:effectLst>
                  <a:outerShdw blurRad="38100" dist="38100" dir="2700000" algn="tl">
                    <a:srgbClr val="000000">
                      <a:alpha val="43137"/>
                    </a:srgbClr>
                  </a:outerShdw>
                </a:effectLst>
              </a:rPr>
              <a:t>Zisk</a:t>
            </a:r>
            <a:r>
              <a:rPr lang="en-US" sz="1200" dirty="0" smtClean="0">
                <a:effectLst>
                  <a:outerShdw blurRad="38100" dist="38100" dir="2700000" algn="tl">
                    <a:srgbClr val="000000">
                      <a:alpha val="43137"/>
                    </a:srgbClr>
                  </a:outerShdw>
                </a:effectLst>
              </a:rPr>
              <a:t>, 2012)</a:t>
            </a:r>
            <a:endParaRPr lang="en-US" sz="1200" dirty="0">
              <a:effectLst>
                <a:outerShdw blurRad="38100" dist="38100" dir="2700000" algn="tl">
                  <a:srgbClr val="000000">
                    <a:alpha val="43137"/>
                  </a:srgbClr>
                </a:outerShdw>
              </a:effectLst>
            </a:endParaRPr>
          </a:p>
        </p:txBody>
      </p:sp>
      <p:sp>
        <p:nvSpPr>
          <p:cNvPr id="8" name="TextBox 7"/>
          <p:cNvSpPr txBox="1"/>
          <p:nvPr/>
        </p:nvSpPr>
        <p:spPr>
          <a:xfrm>
            <a:off x="4739205" y="5130201"/>
            <a:ext cx="1754648"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(I Hate Computers, 2012)</a:t>
            </a:r>
            <a:endParaRPr lang="en-US" sz="1200" dirty="0">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132892" y="3684166"/>
            <a:ext cx="1471695" cy="2662636"/>
          </a:xfrm>
          <a:prstGeom prst="rect">
            <a:avLst/>
          </a:prstGeom>
        </p:spPr>
      </p:pic>
      <p:sp>
        <p:nvSpPr>
          <p:cNvPr id="10" name="TextBox 9"/>
          <p:cNvSpPr txBox="1"/>
          <p:nvPr/>
        </p:nvSpPr>
        <p:spPr>
          <a:xfrm>
            <a:off x="7060184" y="6430357"/>
            <a:ext cx="1617109"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(Computer Love, 2012)</a:t>
            </a:r>
            <a:endParaRPr lang="en-US" sz="1200"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662428191"/>
      </p:ext>
    </p:extLst>
  </p:cSld>
  <p:clrMapOvr>
    <a:masterClrMapping/>
  </p:clrMapOvr>
  <mc:AlternateContent xmlns:mc="http://schemas.openxmlformats.org/markup-compatibility/2006" xmlns:p14="http://schemas.microsoft.com/office/powerpoint/2010/main">
    <mc:Choice Requires="p14">
      <p:transition spd="slow" advTm="26370">
        <p14:prism/>
      </p:transition>
    </mc:Choice>
    <mc:Fallback xmlns="">
      <p:transition spd="slow" advTm="2637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dissolve">
                                      <p:cBhvr>
                                        <p:cTn id="9" dur="500"/>
                                        <p:tgtEl>
                                          <p:spTgt spid="5"/>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par>
                                <p:cTn id="19" presetID="9"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1000"/>
                                        <p:tgtEl>
                                          <p:spTgt spid="3">
                                            <p:txEl>
                                              <p:pRg st="0" end="0"/>
                                            </p:txEl>
                                          </p:spTgt>
                                        </p:tgtEl>
                                      </p:cBhvr>
                                    </p:animEffect>
                                    <p:anim calcmode="lin" valueType="num">
                                      <p:cBhvr>
                                        <p:cTn id="3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1000"/>
                                        <p:tgtEl>
                                          <p:spTgt spid="3">
                                            <p:txEl>
                                              <p:pRg st="1" end="1"/>
                                            </p:txEl>
                                          </p:spTgt>
                                        </p:tgtEl>
                                      </p:cBhvr>
                                    </p:animEffect>
                                    <p:anim calcmode="lin" valueType="num">
                                      <p:cBhvr>
                                        <p:cTn id="3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8" fill="hold" display="0">
                  <p:stCondLst>
                    <p:cond delay="indefinite"/>
                  </p:stCondLst>
                  <p:endCondLst>
                    <p:cond evt="onStopAudio" delay="0">
                      <p:tgtEl>
                        <p:sldTgt/>
                      </p:tgtEl>
                    </p:cond>
                  </p:endCondLst>
                </p:cTn>
                <p:tgtEl>
                  <p:spTgt spid="4"/>
                </p:tgtEl>
              </p:cMediaNode>
            </p:audio>
          </p:childTnLst>
        </p:cTn>
      </p:par>
    </p:tnLst>
    <p:bldLst>
      <p:bldP spid="7" grpId="0"/>
      <p:bldP spid="8" grpId="0"/>
      <p:bldP spid="10" grpId="0"/>
    </p:bldLst>
  </p:timing>
  <p:extLst mod="1">
    <p:ext uri="{E180D4A7-C9FB-4DFB-919C-405C955672EB}">
      <p14:showEvtLst xmlns:p14="http://schemas.microsoft.com/office/powerpoint/2010/main">
        <p14:playEvt time="0" objId="9"/>
        <p14:playEvt time="0" objId="4"/>
        <p14:stopEvt time="28581" objId="4"/>
        <p14:stopEvt time="29143" objId="9"/>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a Successful GBL Program</a:t>
            </a:r>
            <a:endParaRPr lang="en-US" dirty="0"/>
          </a:p>
        </p:txBody>
      </p:sp>
      <p:sp>
        <p:nvSpPr>
          <p:cNvPr id="3" name="Content Placeholder 2"/>
          <p:cNvSpPr>
            <a:spLocks noGrp="1"/>
          </p:cNvSpPr>
          <p:nvPr>
            <p:ph idx="1"/>
          </p:nvPr>
        </p:nvSpPr>
        <p:spPr>
          <a:xfrm>
            <a:off x="575733" y="1930400"/>
            <a:ext cx="8190315" cy="4165600"/>
          </a:xfrm>
        </p:spPr>
        <p:txBody>
          <a:bodyPr numCol="1">
            <a:normAutofit/>
            <a:scene3d>
              <a:camera prst="orthographicFront">
                <a:rot lat="21300000" lon="21300000" rev="0"/>
              </a:camera>
              <a:lightRig rig="threePt" dir="t">
                <a:rot lat="0" lon="0" rev="8460000"/>
              </a:lightRig>
            </a:scene3d>
            <a:sp3d extrusionH="63500" contourW="2540">
              <a:bevelT w="44450" h="31750"/>
              <a:contourClr>
                <a:srgbClr val="7F7F7F"/>
              </a:contourClr>
            </a:sp3d>
          </a:bodyPr>
          <a:lstStyle/>
          <a:p>
            <a:pPr>
              <a:spcAft>
                <a:spcPts val="2400"/>
              </a:spcAft>
            </a:pPr>
            <a:r>
              <a:rPr lang="en-US" sz="3200" b="1" i="1" dirty="0">
                <a:effectLst>
                  <a:outerShdw blurRad="149987" dist="127000" dir="8460000" algn="tl" rotWithShape="0">
                    <a:schemeClr val="accent1">
                      <a:lumMod val="75000"/>
                      <a:alpha val="28000"/>
                    </a:schemeClr>
                  </a:outerShdw>
                </a:effectLst>
              </a:rPr>
              <a:t>Relative </a:t>
            </a:r>
            <a:r>
              <a:rPr lang="en-US" sz="3200" b="1" i="1" dirty="0" smtClean="0">
                <a:effectLst>
                  <a:outerShdw blurRad="149987" dist="127000" dir="8460000" algn="tl" rotWithShape="0">
                    <a:schemeClr val="accent1">
                      <a:lumMod val="75000"/>
                      <a:alpha val="28000"/>
                    </a:schemeClr>
                  </a:outerShdw>
                </a:effectLst>
              </a:rPr>
              <a:t>Advantage</a:t>
            </a:r>
          </a:p>
          <a:p>
            <a:pPr marL="0" indent="0" algn="ctr">
              <a:spcBef>
                <a:spcPts val="0"/>
              </a:spcBef>
              <a:spcAft>
                <a:spcPts val="1200"/>
              </a:spcAft>
              <a:buNone/>
            </a:pPr>
            <a:r>
              <a:rPr lang="en-US" sz="2800" dirty="0" smtClean="0">
                <a:effectLst>
                  <a:outerShdw blurRad="149987" dist="127000" dir="8460000" algn="tl" rotWithShape="0">
                    <a:schemeClr val="accent1">
                      <a:lumMod val="75000"/>
                      <a:alpha val="28000"/>
                    </a:schemeClr>
                  </a:outerShdw>
                </a:effectLst>
              </a:rPr>
              <a:t>Improved Classroom Management</a:t>
            </a:r>
          </a:p>
          <a:p>
            <a:pPr marL="0" indent="0" algn="ctr">
              <a:spcBef>
                <a:spcPts val="0"/>
              </a:spcBef>
              <a:spcAft>
                <a:spcPts val="1200"/>
              </a:spcAft>
              <a:buNone/>
            </a:pPr>
            <a:r>
              <a:rPr lang="en-US" sz="2800" dirty="0" smtClean="0">
                <a:effectLst>
                  <a:outerShdw blurRad="149987" dist="127000" dir="8460000" algn="tl" rotWithShape="0">
                    <a:schemeClr val="accent1">
                      <a:lumMod val="75000"/>
                      <a:alpha val="28000"/>
                    </a:schemeClr>
                  </a:outerShdw>
                </a:effectLst>
              </a:rPr>
              <a:t>Streamlined Efficiency</a:t>
            </a:r>
          </a:p>
          <a:p>
            <a:pPr marL="0" indent="0" algn="ctr">
              <a:spcBef>
                <a:spcPts val="0"/>
              </a:spcBef>
              <a:spcAft>
                <a:spcPts val="1200"/>
              </a:spcAft>
              <a:buNone/>
            </a:pPr>
            <a:r>
              <a:rPr lang="en-US" sz="2800" dirty="0" smtClean="0">
                <a:effectLst>
                  <a:outerShdw blurRad="149987" dist="127000" dir="8460000" algn="tl" rotWithShape="0">
                    <a:schemeClr val="accent1">
                      <a:lumMod val="75000"/>
                      <a:alpha val="28000"/>
                    </a:schemeClr>
                  </a:outerShdw>
                </a:effectLst>
              </a:rPr>
              <a:t>Increased Student Engagement</a:t>
            </a:r>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0" y="0"/>
            <a:ext cx="609600" cy="609600"/>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133344" y="4553712"/>
            <a:ext cx="3133344" cy="2088896"/>
          </a:xfrm>
          <a:prstGeom prst="rect">
            <a:avLst/>
          </a:prstGeom>
          <a:effectLst>
            <a:outerShdw blurRad="149987" dist="38100" dir="8460000" algn="tl" rotWithShape="0">
              <a:schemeClr val="accent1">
                <a:lumMod val="75000"/>
                <a:alpha val="28000"/>
              </a:schemeClr>
            </a:outerShdw>
          </a:effectLst>
          <a:scene3d>
            <a:camera prst="orthographicFront"/>
            <a:lightRig rig="threePt" dir="t">
              <a:rot lat="0" lon="0" rev="8460000"/>
            </a:lightRig>
          </a:scene3d>
          <a:sp3d contourW="2540">
            <a:bevelT w="88900" h="88900"/>
            <a:contourClr>
              <a:srgbClr val="7F7F7F"/>
            </a:contourClr>
          </a:sp3d>
        </p:spPr>
      </p:pic>
      <p:sp>
        <p:nvSpPr>
          <p:cNvPr id="6" name="TextBox 5"/>
          <p:cNvSpPr txBox="1"/>
          <p:nvPr/>
        </p:nvSpPr>
        <p:spPr>
          <a:xfrm rot="16200000">
            <a:off x="5848566" y="5459660"/>
            <a:ext cx="1138645"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(Corbett, 2010)</a:t>
            </a:r>
            <a:endParaRPr lang="en-US" sz="1200"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840291127"/>
      </p:ext>
    </p:extLst>
  </p:cSld>
  <p:clrMapOvr>
    <a:masterClrMapping/>
  </p:clrMapOvr>
  <mc:AlternateContent xmlns:mc="http://schemas.openxmlformats.org/markup-compatibility/2006" xmlns:p14="http://schemas.microsoft.com/office/powerpoint/2010/main">
    <mc:Choice Requires="p14">
      <p:transition spd="slow" advTm="27560">
        <p14:prism/>
      </p:transition>
    </mc:Choice>
    <mc:Fallback xmlns="">
      <p:transition spd="slow" advTm="2756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dissolve">
                                      <p:cBhvr>
                                        <p:cTn id="9" dur="500"/>
                                        <p:tgtEl>
                                          <p:spTgt spid="5"/>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42" presetClass="entr" presetSubtype="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5" fill="hold" display="0">
                  <p:stCondLst>
                    <p:cond delay="indefinite"/>
                  </p:stCondLst>
                  <p:endCondLst>
                    <p:cond evt="onStopAudio" delay="0">
                      <p:tgtEl>
                        <p:sldTgt/>
                      </p:tgtEl>
                    </p:cond>
                  </p:endCondLst>
                </p:cTn>
                <p:tgtEl>
                  <p:spTgt spid="4"/>
                </p:tgtEl>
              </p:cMediaNode>
            </p:audio>
          </p:childTnLst>
        </p:cTn>
      </p:par>
    </p:tnLst>
    <p:bldLst>
      <p:bldP spid="6" grpId="0"/>
    </p:bldLst>
  </p:timing>
  <p:extLst mod="1">
    <p:ext uri="{E180D4A7-C9FB-4DFB-919C-405C955672EB}">
      <p14:showEvtLst xmlns:p14="http://schemas.microsoft.com/office/powerpoint/2010/main">
        <p14:playEvt time="0" objId="9"/>
        <p14:playEvt time="0" objId="4"/>
        <p14:stopEvt time="29546" objId="4"/>
        <p14:stopEvt time="30137" objId="9"/>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oney-symbol.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944845" y="3156822"/>
            <a:ext cx="646207" cy="970698"/>
          </a:xfrm>
          <a:prstGeom prst="rect">
            <a:avLst/>
          </a:prstGeom>
        </p:spPr>
      </p:pic>
      <p:pic>
        <p:nvPicPr>
          <p:cNvPr id="8" name="Picture 7" descr="money-symbol.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609975" y="3109136"/>
            <a:ext cx="694018" cy="1042517"/>
          </a:xfrm>
          <a:prstGeom prst="rect">
            <a:avLst/>
          </a:prstGeom>
        </p:spPr>
      </p:pic>
      <p:sp>
        <p:nvSpPr>
          <p:cNvPr id="2" name="Title 1"/>
          <p:cNvSpPr>
            <a:spLocks noGrp="1"/>
          </p:cNvSpPr>
          <p:nvPr>
            <p:ph type="title"/>
          </p:nvPr>
        </p:nvSpPr>
        <p:spPr/>
        <p:txBody>
          <a:bodyPr/>
          <a:lstStyle/>
          <a:p>
            <a:r>
              <a:rPr lang="en-US" dirty="0"/>
              <a:t>Building a Successful GBL Program</a:t>
            </a:r>
          </a:p>
        </p:txBody>
      </p:sp>
      <p:sp>
        <p:nvSpPr>
          <p:cNvPr id="3" name="Content Placeholder 2"/>
          <p:cNvSpPr>
            <a:spLocks noGrp="1"/>
          </p:cNvSpPr>
          <p:nvPr>
            <p:ph idx="1"/>
          </p:nvPr>
        </p:nvSpPr>
        <p:spPr>
          <a:xfrm>
            <a:off x="575733" y="1930400"/>
            <a:ext cx="8144933" cy="4165600"/>
          </a:xfrm>
        </p:spPr>
        <p:txBody>
          <a:bodyPr numCol="1">
            <a:normAutofit/>
            <a:scene3d>
              <a:camera prst="orthographicFront">
                <a:rot lat="21300000" lon="21300000" rev="0"/>
              </a:camera>
              <a:lightRig rig="threePt" dir="t">
                <a:rot lat="0" lon="0" rev="8460000"/>
              </a:lightRig>
            </a:scene3d>
            <a:sp3d extrusionH="63500" contourW="2540">
              <a:bevelT w="38100" h="31750"/>
              <a:contourClr>
                <a:srgbClr val="7F7F7F"/>
              </a:contourClr>
            </a:sp3d>
          </a:bodyPr>
          <a:lstStyle/>
          <a:p>
            <a:pPr>
              <a:spcBef>
                <a:spcPts val="0"/>
              </a:spcBef>
              <a:spcAft>
                <a:spcPts val="2400"/>
              </a:spcAft>
            </a:pPr>
            <a:r>
              <a:rPr lang="en-US" sz="3200" b="1" i="1" dirty="0" smtClean="0">
                <a:effectLst>
                  <a:outerShdw blurRad="149987" dist="127000" dir="8460000" algn="tl" rotWithShape="0">
                    <a:schemeClr val="accent1">
                      <a:lumMod val="75000"/>
                      <a:alpha val="28000"/>
                    </a:schemeClr>
                  </a:outerShdw>
                </a:effectLst>
              </a:rPr>
              <a:t>Compatibility</a:t>
            </a:r>
          </a:p>
          <a:p>
            <a:pPr marL="0" indent="0" algn="ctr">
              <a:spcBef>
                <a:spcPts val="0"/>
              </a:spcBef>
              <a:spcAft>
                <a:spcPts val="1200"/>
              </a:spcAft>
              <a:buNone/>
            </a:pPr>
            <a:r>
              <a:rPr lang="en-US" sz="2800" dirty="0" smtClean="0">
                <a:effectLst>
                  <a:outerShdw blurRad="149987" dist="127000" dir="8460000" algn="tl" rotWithShape="0">
                    <a:schemeClr val="accent1">
                      <a:lumMod val="75000"/>
                      <a:alpha val="28000"/>
                    </a:schemeClr>
                  </a:outerShdw>
                </a:effectLst>
              </a:rPr>
              <a:t>Strong </a:t>
            </a:r>
            <a:r>
              <a:rPr lang="en-US" sz="2800" dirty="0">
                <a:effectLst>
                  <a:outerShdw blurRad="149987" dist="127000" dir="8460000" algn="tl" rotWithShape="0">
                    <a:schemeClr val="accent1">
                      <a:lumMod val="75000"/>
                      <a:alpha val="28000"/>
                    </a:schemeClr>
                  </a:outerShdw>
                </a:effectLst>
              </a:rPr>
              <a:t>Framework for an Innovative Future</a:t>
            </a:r>
          </a:p>
          <a:p>
            <a:pPr marL="0" indent="0" algn="ctr">
              <a:spcBef>
                <a:spcPts val="0"/>
              </a:spcBef>
              <a:spcAft>
                <a:spcPts val="1200"/>
              </a:spcAft>
              <a:buNone/>
            </a:pPr>
            <a:r>
              <a:rPr lang="en-US" sz="2800" dirty="0" smtClean="0">
                <a:effectLst>
                  <a:outerShdw blurRad="149987" dist="127000" dir="8460000" algn="tl" rotWithShape="0">
                    <a:schemeClr val="accent1">
                      <a:lumMod val="75000"/>
                      <a:alpha val="28000"/>
                    </a:schemeClr>
                  </a:outerShdw>
                </a:effectLst>
              </a:rPr>
              <a:t>Cost Effective</a:t>
            </a:r>
          </a:p>
          <a:p>
            <a:pPr marL="0" indent="0" algn="ctr">
              <a:spcBef>
                <a:spcPts val="0"/>
              </a:spcBef>
              <a:spcAft>
                <a:spcPts val="1200"/>
              </a:spcAft>
              <a:buNone/>
            </a:pPr>
            <a:r>
              <a:rPr lang="en-US" sz="2800" dirty="0" smtClean="0">
                <a:effectLst>
                  <a:outerShdw blurRad="149987" dist="127000" dir="8460000" algn="tl" rotWithShape="0">
                    <a:schemeClr val="accent1">
                      <a:lumMod val="75000"/>
                      <a:alpha val="28000"/>
                    </a:schemeClr>
                  </a:outerShdw>
                </a:effectLst>
              </a:rPr>
              <a:t>Gives Us an Edge Over Competing Colleges</a:t>
            </a:r>
            <a:endParaRPr lang="en-US" sz="2800" dirty="0">
              <a:effectLst>
                <a:outerShdw blurRad="149987" dist="127000" dir="8460000" algn="tl" rotWithShape="0">
                  <a:schemeClr val="accent1">
                    <a:lumMod val="75000"/>
                    <a:alpha val="28000"/>
                  </a:schemeClr>
                </a:outerShdw>
              </a:effectLst>
            </a:endParaRPr>
          </a:p>
          <a:p>
            <a:endParaRPr lang="en-US" sz="3200" b="1" i="1" dirty="0"/>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0" y="0"/>
            <a:ext cx="609600" cy="609600"/>
          </a:xfrm>
          <a:prstGeom prst="rect">
            <a:avLst/>
          </a:prstGeom>
        </p:spPr>
      </p:pic>
      <p:pic>
        <p:nvPicPr>
          <p:cNvPr id="5" name="Picture 4" descr="computer-student.jp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185459" y="4793680"/>
            <a:ext cx="2805953" cy="1867843"/>
          </a:xfrm>
          <a:prstGeom prst="rect">
            <a:avLst/>
          </a:prstGeom>
          <a:effectLst>
            <a:outerShdw blurRad="149987" dist="250190" dir="8460000" algn="tl" rotWithShape="0">
              <a:schemeClr val="accent1">
                <a:lumMod val="75000"/>
                <a:alpha val="28000"/>
              </a:schemeClr>
            </a:outerShdw>
          </a:effectLst>
          <a:scene3d>
            <a:camera prst="orthographicFront"/>
            <a:lightRig rig="threePt" dir="t">
              <a:rot lat="0" lon="0" rev="8460000"/>
            </a:lightRig>
          </a:scene3d>
          <a:sp3d extrusionH="63500" contourW="2540">
            <a:bevelT h="88900"/>
            <a:contourClr>
              <a:srgbClr val="7F7F7F"/>
            </a:contourClr>
          </a:sp3d>
        </p:spPr>
      </p:pic>
      <p:sp>
        <p:nvSpPr>
          <p:cNvPr id="6" name="TextBox 5"/>
          <p:cNvSpPr txBox="1"/>
          <p:nvPr/>
        </p:nvSpPr>
        <p:spPr>
          <a:xfrm rot="16200000">
            <a:off x="5372195" y="5579190"/>
            <a:ext cx="1553505"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(SKC Tech Prep, 2013)</a:t>
            </a:r>
            <a:endParaRPr lang="en-US" sz="1200"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614357587"/>
      </p:ext>
    </p:extLst>
  </p:cSld>
  <p:clrMapOvr>
    <a:masterClrMapping/>
  </p:clrMapOvr>
  <mc:AlternateContent xmlns:mc="http://schemas.openxmlformats.org/markup-compatibility/2006" xmlns:p14="http://schemas.microsoft.com/office/powerpoint/2010/main">
    <mc:Choice Requires="p14">
      <p:transition spd="slow" advTm="39780">
        <p14:prism/>
      </p:transition>
    </mc:Choice>
    <mc:Fallback xmlns="">
      <p:transition spd="slow" advTm="3978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9"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500"/>
                                        <p:tgtEl>
                                          <p:spTgt spid="6"/>
                                        </p:tgtEl>
                                      </p:cBhvr>
                                    </p:animEffect>
                                  </p:childTnLst>
                                </p:cTn>
                              </p:par>
                              <p:par>
                                <p:cTn id="10" presetID="9"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42" presetClass="entr" presetSubtype="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ppt_y"/>
                                          </p:val>
                                        </p:tav>
                                        <p:tav tm="100000">
                                          <p:val>
                                            <p:strVal val="#ppt_y"/>
                                          </p:val>
                                        </p:tav>
                                      </p:tavLst>
                                    </p:anim>
                                  </p:childTnLst>
                                </p:cTn>
                              </p:par>
                              <p:par>
                                <p:cTn id="31" presetID="3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style.rotation</p:attrName>
                                        </p:attrNameLst>
                                      </p:cBhvr>
                                      <p:tavLst>
                                        <p:tav tm="0">
                                          <p:val>
                                            <p:fltVal val="90"/>
                                          </p:val>
                                        </p:tav>
                                        <p:tav tm="100000">
                                          <p:val>
                                            <p:fltVal val="0"/>
                                          </p:val>
                                        </p:tav>
                                      </p:tavLst>
                                    </p:anim>
                                    <p:animEffect transition="in" filter="fade">
                                      <p:cBhvr>
                                        <p:cTn id="36" dur="1000"/>
                                        <p:tgtEl>
                                          <p:spTgt spid="9"/>
                                        </p:tgtEl>
                                      </p:cBhvr>
                                    </p:animEffect>
                                  </p:childTnLst>
                                </p:cTn>
                              </p:par>
                              <p:par>
                                <p:cTn id="37" presetID="3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 calcmode="lin" valueType="num">
                                      <p:cBhvr additive="base">
                                        <p:cTn id="47"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fill="hold" display="0">
                  <p:stCondLst>
                    <p:cond delay="indefinite"/>
                  </p:stCondLst>
                  <p:endCondLst>
                    <p:cond evt="onStopAudio" delay="0">
                      <p:tgtEl>
                        <p:sldTgt/>
                      </p:tgtEl>
                    </p:cond>
                  </p:endCondLst>
                </p:cTn>
                <p:tgtEl>
                  <p:spTgt spid="4"/>
                </p:tgtEl>
              </p:cMediaNode>
            </p:audio>
          </p:childTnLst>
        </p:cTn>
      </p:par>
    </p:tnLst>
    <p:bldLst>
      <p:bldP spid="6" grpId="0"/>
    </p:bldLst>
  </p:timing>
  <p:extLst mod="1">
    <p:ext uri="{E180D4A7-C9FB-4DFB-919C-405C955672EB}">
      <p14:showEvtLst xmlns:p14="http://schemas.microsoft.com/office/powerpoint/2010/main">
        <p14:playEvt time="0" objId="9"/>
        <p14:playEvt time="0" objId="4"/>
        <p14:stopEvt time="41780" objId="4"/>
        <p14:stopEvt time="42249" objId="9"/>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New Age for Learning</a:t>
            </a:r>
            <a:endParaRPr lang="en-US" dirty="0"/>
          </a:p>
        </p:txBody>
      </p:sp>
      <p:sp>
        <p:nvSpPr>
          <p:cNvPr id="5" name="TextBox 4"/>
          <p:cNvSpPr txBox="1"/>
          <p:nvPr/>
        </p:nvSpPr>
        <p:spPr>
          <a:xfrm>
            <a:off x="4039722" y="5860538"/>
            <a:ext cx="1153521"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(Meyers, 2009)</a:t>
            </a:r>
            <a:endParaRPr lang="en-US" sz="1200" dirty="0">
              <a:effectLst>
                <a:outerShdw blurRad="38100" dist="38100" dir="2700000" algn="tl">
                  <a:srgbClr val="000000">
                    <a:alpha val="43137"/>
                  </a:srgbClr>
                </a:outerShdw>
              </a:effectLst>
            </a:endParaRPr>
          </a:p>
        </p:txBody>
      </p:sp>
      <p:sp>
        <p:nvSpPr>
          <p:cNvPr id="8" name="TextBox 7"/>
          <p:cNvSpPr txBox="1"/>
          <p:nvPr/>
        </p:nvSpPr>
        <p:spPr>
          <a:xfrm>
            <a:off x="644076" y="6448115"/>
            <a:ext cx="7854951" cy="276999"/>
          </a:xfrm>
          <a:prstGeom prst="rect">
            <a:avLst/>
          </a:prstGeom>
          <a:noFill/>
        </p:spPr>
        <p:txBody>
          <a:bodyPr wrap="square" rtlCol="0">
            <a:spAutoFit/>
          </a:bodyPr>
          <a:lstStyle/>
          <a:p>
            <a:pPr algn="ctr"/>
            <a:r>
              <a:rPr lang="en-US" sz="1200" dirty="0">
                <a:hlinkClick r:id="rId5"/>
              </a:rPr>
              <a:t>http://www.youtube.com/watch?v=</a:t>
            </a:r>
            <a:r>
              <a:rPr lang="en-US" sz="1200" dirty="0" smtClean="0">
                <a:hlinkClick r:id="rId5"/>
              </a:rPr>
              <a:t>Mirxkzkxuf4</a:t>
            </a:r>
            <a:r>
              <a:rPr lang="en-US" sz="1200" dirty="0" smtClean="0"/>
              <a:t> </a:t>
            </a:r>
            <a:endParaRPr lang="en-US" sz="1200" dirty="0"/>
          </a:p>
        </p:txBody>
      </p:sp>
      <p:pic>
        <p:nvPicPr>
          <p:cNvPr id="7" name="A Vision for 21st Century Learning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09257" y="1993900"/>
            <a:ext cx="6724588" cy="3866638"/>
          </a:xfrm>
          <a:prstGeom prst="rect">
            <a:avLst/>
          </a:prstGeom>
          <a:ln>
            <a:noFill/>
          </a:ln>
          <a:effectLst>
            <a:outerShdw blurRad="149987" dist="250190" dir="8460000" algn="ctr">
              <a:schemeClr val="accent1">
                <a:lumMod val="75000"/>
                <a:alpha val="28000"/>
              </a:schemeClr>
            </a:outerShdw>
          </a:effectLst>
          <a:scene3d>
            <a:camera prst="orthographicFront">
              <a:rot lat="0" lon="0" rev="0"/>
            </a:camera>
            <a:lightRig rig="threePt" dir="t">
              <a:rot lat="0" lon="0" rev="8460000"/>
            </a:lightRig>
          </a:scene3d>
          <a:sp3d extrusionH="63500" contourW="2540">
            <a:bevelT w="88900" h="88900"/>
            <a:contourClr>
              <a:srgbClr val="7F7F7F"/>
            </a:contourClr>
          </a:sp3d>
        </p:spPr>
      </p:pic>
    </p:spTree>
    <p:extLst>
      <p:ext uri="{BB962C8B-B14F-4D97-AF65-F5344CB8AC3E}">
        <p14:creationId xmlns:p14="http://schemas.microsoft.com/office/powerpoint/2010/main" val="3855787884"/>
      </p:ext>
    </p:extLst>
  </p:cSld>
  <p:clrMapOvr>
    <a:masterClrMapping/>
  </p:clrMapOvr>
  <mc:AlternateContent xmlns:mc="http://schemas.openxmlformats.org/markup-compatibility/2006" xmlns:p14="http://schemas.microsoft.com/office/powerpoint/2010/main">
    <mc:Choice Requires="p14">
      <p:transition spd="slow" advTm="130500">
        <p14:prism/>
      </p:transition>
    </mc:Choice>
    <mc:Fallback xmlns="">
      <p:transition spd="slow" advTm="1305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4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extLst mod="1">
    <p:ext uri="{E180D4A7-C9FB-4DFB-919C-405C955672EB}">
      <p14:showEvtLst xmlns:p14="http://schemas.microsoft.com/office/powerpoint/2010/main">
        <p14:playEvt time="0" objId="9"/>
        <p14:playEvt time="0" objId="7"/>
        <p14:stopEvt time="130696" objId="7"/>
        <p14:stopEvt time="130918" objId="9"/>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a Successful GBL Program</a:t>
            </a:r>
          </a:p>
        </p:txBody>
      </p:sp>
      <p:sp>
        <p:nvSpPr>
          <p:cNvPr id="3" name="Content Placeholder 2"/>
          <p:cNvSpPr>
            <a:spLocks noGrp="1"/>
          </p:cNvSpPr>
          <p:nvPr>
            <p:ph idx="1"/>
          </p:nvPr>
        </p:nvSpPr>
        <p:spPr>
          <a:xfrm>
            <a:off x="575733" y="1930400"/>
            <a:ext cx="8144933" cy="4165600"/>
          </a:xfrm>
        </p:spPr>
        <p:txBody>
          <a:bodyPr numCol="1">
            <a:normAutofit/>
            <a:scene3d>
              <a:camera prst="orthographicFront">
                <a:rot lat="21300000" lon="21300000" rev="0"/>
              </a:camera>
              <a:lightRig rig="threePt" dir="t">
                <a:rot lat="0" lon="0" rev="8460000"/>
              </a:lightRig>
            </a:scene3d>
            <a:sp3d extrusionH="63500" contourW="2540">
              <a:bevelT w="38100" h="31750"/>
              <a:contourClr>
                <a:srgbClr val="7F7F7F"/>
              </a:contourClr>
            </a:sp3d>
          </a:bodyPr>
          <a:lstStyle/>
          <a:p>
            <a:pPr>
              <a:spcAft>
                <a:spcPts val="2400"/>
              </a:spcAft>
            </a:pPr>
            <a:r>
              <a:rPr lang="en-US" sz="3200" b="1" i="1" dirty="0" smtClean="0">
                <a:effectLst>
                  <a:outerShdw blurRad="149987" dist="127000" dir="8460000" algn="tl" rotWithShape="0">
                    <a:schemeClr val="accent1">
                      <a:lumMod val="75000"/>
                      <a:alpha val="28000"/>
                    </a:schemeClr>
                  </a:outerShdw>
                </a:effectLst>
              </a:rPr>
              <a:t>Complexity</a:t>
            </a:r>
          </a:p>
          <a:p>
            <a:pPr marL="0" indent="0" algn="ctr">
              <a:spcAft>
                <a:spcPts val="1200"/>
              </a:spcAft>
              <a:buNone/>
            </a:pPr>
            <a:r>
              <a:rPr lang="en-US" sz="2800" dirty="0" smtClean="0">
                <a:effectLst>
                  <a:outerShdw blurRad="149987" dist="127000" dir="8460000" algn="tl" rotWithShape="0">
                    <a:schemeClr val="accent1">
                      <a:lumMod val="75000"/>
                      <a:alpha val="28000"/>
                    </a:schemeClr>
                  </a:outerShdw>
                </a:effectLst>
              </a:rPr>
              <a:t>Ready-to-Use Curriculum Package</a:t>
            </a:r>
            <a:endParaRPr lang="en-US" sz="2800" dirty="0">
              <a:effectLst>
                <a:outerShdw blurRad="149987" dist="127000" dir="8460000" algn="tl" rotWithShape="0">
                  <a:schemeClr val="accent1">
                    <a:lumMod val="75000"/>
                    <a:alpha val="28000"/>
                  </a:schemeClr>
                </a:outerShdw>
              </a:effectLst>
            </a:endParaRPr>
          </a:p>
          <a:p>
            <a:pPr marL="0" indent="0" algn="ctr">
              <a:spcAft>
                <a:spcPts val="1200"/>
              </a:spcAft>
              <a:buNone/>
            </a:pPr>
            <a:r>
              <a:rPr lang="en-US" sz="2800" dirty="0" smtClean="0">
                <a:effectLst>
                  <a:outerShdw blurRad="149987" dist="127000" dir="8460000" algn="tl" rotWithShape="0">
                    <a:schemeClr val="accent1">
                      <a:lumMod val="75000"/>
                      <a:alpha val="28000"/>
                    </a:schemeClr>
                  </a:outerShdw>
                </a:effectLst>
              </a:rPr>
              <a:t>Built-In Summative and Formative Assessments</a:t>
            </a:r>
          </a:p>
          <a:p>
            <a:pPr marL="0" indent="0" algn="ctr">
              <a:spcAft>
                <a:spcPts val="1200"/>
              </a:spcAft>
              <a:buNone/>
            </a:pPr>
            <a:r>
              <a:rPr lang="en-US" sz="2800" dirty="0" smtClean="0">
                <a:effectLst>
                  <a:outerShdw blurRad="149987" dist="127000" dir="8460000" algn="tl" rotWithShape="0">
                    <a:schemeClr val="accent1">
                      <a:lumMod val="75000"/>
                      <a:alpha val="28000"/>
                    </a:schemeClr>
                  </a:outerShdw>
                </a:effectLst>
              </a:rPr>
              <a:t>Online and Face-to-Face Training and Support</a:t>
            </a:r>
            <a:endParaRPr lang="en-US" sz="3200" dirty="0" smtClean="0">
              <a:effectLst>
                <a:outerShdw blurRad="149987" dist="127000" dir="8460000" algn="tl" rotWithShape="0">
                  <a:schemeClr val="accent1">
                    <a:lumMod val="75000"/>
                    <a:alpha val="28000"/>
                  </a:schemeClr>
                </a:outerShdw>
              </a:effectLst>
            </a:endParaRPr>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0" y="-21336"/>
            <a:ext cx="609600" cy="609600"/>
          </a:xfrm>
          <a:prstGeom prst="rect">
            <a:avLst/>
          </a:prstGeom>
        </p:spPr>
      </p:pic>
      <p:pic>
        <p:nvPicPr>
          <p:cNvPr id="5" name="Picture 4"/>
          <p:cNvPicPr>
            <a:picLocks noChangeAspect="1"/>
          </p:cNvPicPr>
          <p:nvPr/>
        </p:nvPicPr>
        <p:blipFill>
          <a:blip r:embed="rId7"/>
          <a:stretch>
            <a:fillRect/>
          </a:stretch>
        </p:blipFill>
        <p:spPr>
          <a:xfrm>
            <a:off x="3442633" y="4778375"/>
            <a:ext cx="2403277" cy="1926888"/>
          </a:xfrm>
          <a:prstGeom prst="rect">
            <a:avLst/>
          </a:prstGeom>
          <a:effectLst>
            <a:outerShdw blurRad="149987" dist="250190" dir="8460000" algn="tl" rotWithShape="0">
              <a:schemeClr val="accent1">
                <a:lumMod val="75000"/>
                <a:alpha val="28000"/>
              </a:schemeClr>
            </a:outerShdw>
          </a:effectLst>
          <a:scene3d>
            <a:camera prst="orthographicFront"/>
            <a:lightRig rig="threePt" dir="t">
              <a:rot lat="0" lon="0" rev="8460000"/>
            </a:lightRig>
          </a:scene3d>
          <a:sp3d contourW="2540">
            <a:bevelT h="88900"/>
            <a:contourClr>
              <a:srgbClr val="7F7F7F"/>
            </a:contourClr>
          </a:sp3d>
        </p:spPr>
      </p:pic>
    </p:spTree>
    <p:custDataLst>
      <p:tags r:id="rId1"/>
    </p:custDataLst>
    <p:extLst>
      <p:ext uri="{BB962C8B-B14F-4D97-AF65-F5344CB8AC3E}">
        <p14:creationId xmlns:p14="http://schemas.microsoft.com/office/powerpoint/2010/main" val="3711241608"/>
      </p:ext>
    </p:extLst>
  </p:cSld>
  <p:clrMapOvr>
    <a:masterClrMapping/>
  </p:clrMapOvr>
  <mc:AlternateContent xmlns:mc="http://schemas.openxmlformats.org/markup-compatibility/2006" xmlns:p14="http://schemas.microsoft.com/office/powerpoint/2010/main">
    <mc:Choice Requires="p14">
      <p:transition spd="slow" advTm="44100">
        <p14:prism/>
      </p:transition>
    </mc:Choice>
    <mc:Fallback xmlns="">
      <p:transition spd="slow" advTm="441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anim calcmode="lin" valueType="num">
                                      <p:cBhvr>
                                        <p:cTn id="1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2" presetID="9"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3"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9"/>
        <p14:playEvt time="0" objId="4"/>
        <p14:stopEvt time="46127" objId="4"/>
        <p14:stopEvt time="46691" objId="9"/>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stretch>
            <a:fillRect/>
          </a:stretch>
        </p:blipFill>
        <p:spPr>
          <a:xfrm>
            <a:off x="3222625" y="4560809"/>
            <a:ext cx="2698751" cy="2297191"/>
          </a:xfrm>
          <a:prstGeom prst="rect">
            <a:avLst/>
          </a:prstGeom>
        </p:spPr>
      </p:pic>
      <p:sp>
        <p:nvSpPr>
          <p:cNvPr id="2" name="Title 1"/>
          <p:cNvSpPr>
            <a:spLocks noGrp="1"/>
          </p:cNvSpPr>
          <p:nvPr>
            <p:ph type="title"/>
          </p:nvPr>
        </p:nvSpPr>
        <p:spPr/>
        <p:txBody>
          <a:bodyPr/>
          <a:lstStyle/>
          <a:p>
            <a:r>
              <a:rPr lang="en-US" dirty="0"/>
              <a:t>Building a Successful GBL Program</a:t>
            </a:r>
          </a:p>
        </p:txBody>
      </p:sp>
      <p:sp>
        <p:nvSpPr>
          <p:cNvPr id="3" name="Content Placeholder 2"/>
          <p:cNvSpPr>
            <a:spLocks noGrp="1"/>
          </p:cNvSpPr>
          <p:nvPr>
            <p:ph idx="1"/>
          </p:nvPr>
        </p:nvSpPr>
        <p:spPr>
          <a:xfrm>
            <a:off x="575733" y="1930400"/>
            <a:ext cx="8144933" cy="4165600"/>
          </a:xfrm>
        </p:spPr>
        <p:txBody>
          <a:bodyPr numCol="1">
            <a:normAutofit/>
            <a:scene3d>
              <a:camera prst="orthographicFront">
                <a:rot lat="21300000" lon="21300000" rev="0"/>
              </a:camera>
              <a:lightRig rig="threePt" dir="t">
                <a:rot lat="0" lon="0" rev="8460000"/>
              </a:lightRig>
            </a:scene3d>
            <a:sp3d extrusionH="63500" contourW="2540">
              <a:bevelT w="38100" h="31750"/>
              <a:contourClr>
                <a:srgbClr val="7F7F7F"/>
              </a:contourClr>
            </a:sp3d>
          </a:bodyPr>
          <a:lstStyle/>
          <a:p>
            <a:pPr>
              <a:spcAft>
                <a:spcPts val="2400"/>
              </a:spcAft>
            </a:pPr>
            <a:r>
              <a:rPr lang="en-US" sz="3200" b="1" i="1" dirty="0" smtClean="0">
                <a:effectLst>
                  <a:outerShdw blurRad="149987" dist="127000" dir="8460000" algn="tl" rotWithShape="0">
                    <a:schemeClr val="accent1">
                      <a:lumMod val="75000"/>
                      <a:alpha val="28000"/>
                    </a:schemeClr>
                  </a:outerShdw>
                </a:effectLst>
              </a:rPr>
              <a:t>Trialability</a:t>
            </a:r>
          </a:p>
          <a:p>
            <a:pPr marL="0" indent="0" algn="ctr">
              <a:spcBef>
                <a:spcPts val="0"/>
              </a:spcBef>
              <a:spcAft>
                <a:spcPts val="1200"/>
              </a:spcAft>
              <a:buNone/>
            </a:pPr>
            <a:r>
              <a:rPr lang="en-US" sz="3200" dirty="0" smtClean="0">
                <a:effectLst>
                  <a:outerShdw blurRad="149987" dist="127000" dir="8460000" algn="tl" rotWithShape="0">
                    <a:schemeClr val="accent1">
                      <a:lumMod val="75000"/>
                      <a:alpha val="28000"/>
                    </a:schemeClr>
                  </a:outerShdw>
                </a:effectLst>
              </a:rPr>
              <a:t>Small-Scale Pilot</a:t>
            </a:r>
          </a:p>
          <a:p>
            <a:pPr marL="0" indent="0" algn="ctr">
              <a:spcBef>
                <a:spcPts val="0"/>
              </a:spcBef>
              <a:spcAft>
                <a:spcPts val="1200"/>
              </a:spcAft>
              <a:buNone/>
            </a:pPr>
            <a:r>
              <a:rPr lang="en-US" sz="3200" dirty="0" smtClean="0">
                <a:effectLst>
                  <a:outerShdw blurRad="149987" dist="127000" dir="8460000" algn="tl" rotWithShape="0">
                    <a:schemeClr val="accent1">
                      <a:lumMod val="75000"/>
                      <a:alpha val="28000"/>
                    </a:schemeClr>
                  </a:outerShdw>
                </a:effectLst>
              </a:rPr>
              <a:t>Excited Core Group of Early Adopters</a:t>
            </a:r>
          </a:p>
          <a:p>
            <a:pPr marL="0" indent="0" algn="ctr">
              <a:spcBef>
                <a:spcPts val="0"/>
              </a:spcBef>
              <a:spcAft>
                <a:spcPts val="1200"/>
              </a:spcAft>
              <a:buNone/>
            </a:pPr>
            <a:r>
              <a:rPr lang="en-US" sz="3200" dirty="0" smtClean="0">
                <a:effectLst>
                  <a:outerShdw blurRad="149987" dist="127000" dir="8460000" algn="tl" rotWithShape="0">
                    <a:schemeClr val="accent1">
                      <a:lumMod val="75000"/>
                      <a:alpha val="28000"/>
                    </a:schemeClr>
                  </a:outerShdw>
                </a:effectLst>
              </a:rPr>
              <a:t>Limited Traditional Courses Still Offered</a:t>
            </a:r>
          </a:p>
          <a:p>
            <a:pPr marL="0" indent="0" algn="ctr">
              <a:spcAft>
                <a:spcPts val="2400"/>
              </a:spcAft>
              <a:buNone/>
            </a:pPr>
            <a:endParaRPr lang="en-US" sz="3200" dirty="0">
              <a:effectLst>
                <a:outerShdw blurRad="149987" dist="127000" dir="8460000" algn="tl" rotWithShape="0">
                  <a:schemeClr val="accent1">
                    <a:lumMod val="75000"/>
                    <a:alpha val="28000"/>
                  </a:schemeClr>
                </a:outerShdw>
              </a:effectLst>
            </a:endParaRPr>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0" y="0"/>
            <a:ext cx="609600" cy="609600"/>
          </a:xfrm>
          <a:prstGeom prst="rect">
            <a:avLst/>
          </a:prstGeom>
        </p:spPr>
      </p:pic>
    </p:spTree>
    <p:custDataLst>
      <p:tags r:id="rId1"/>
    </p:custDataLst>
    <p:extLst>
      <p:ext uri="{BB962C8B-B14F-4D97-AF65-F5344CB8AC3E}">
        <p14:creationId xmlns:p14="http://schemas.microsoft.com/office/powerpoint/2010/main" val="21800952"/>
      </p:ext>
    </p:extLst>
  </p:cSld>
  <p:clrMapOvr>
    <a:masterClrMapping/>
  </p:clrMapOvr>
  <mc:AlternateContent xmlns:mc="http://schemas.openxmlformats.org/markup-compatibility/2006" xmlns:p14="http://schemas.microsoft.com/office/powerpoint/2010/main">
    <mc:Choice Requires="p14">
      <p:transition spd="slow" advTm="52530">
        <p14:prism/>
      </p:transition>
    </mc:Choice>
    <mc:Fallback xmlns="">
      <p:transition spd="slow" advTm="5253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anim calcmode="lin" valueType="num">
                                      <p:cBhvr>
                                        <p:cTn id="1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2" presetID="9"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3"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9"/>
        <p14:playEvt time="0" objId="4"/>
        <p14:stopEvt time="54729" objId="4"/>
        <p14:stopEvt time="54895" objId="9"/>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a Successful GBL Program</a:t>
            </a:r>
          </a:p>
        </p:txBody>
      </p:sp>
      <p:sp>
        <p:nvSpPr>
          <p:cNvPr id="3" name="Content Placeholder 2"/>
          <p:cNvSpPr>
            <a:spLocks noGrp="1"/>
          </p:cNvSpPr>
          <p:nvPr>
            <p:ph idx="1"/>
          </p:nvPr>
        </p:nvSpPr>
        <p:spPr>
          <a:xfrm>
            <a:off x="575733" y="1930400"/>
            <a:ext cx="8144933" cy="4165600"/>
          </a:xfrm>
        </p:spPr>
        <p:txBody>
          <a:bodyPr numCol="1">
            <a:normAutofit/>
            <a:scene3d>
              <a:camera prst="orthographicFront">
                <a:rot lat="21300000" lon="21300000" rev="0"/>
              </a:camera>
              <a:lightRig rig="threePt" dir="t">
                <a:rot lat="0" lon="0" rev="8460000"/>
              </a:lightRig>
            </a:scene3d>
            <a:sp3d extrusionH="63500" contourW="2540">
              <a:bevelT w="38100" h="31750"/>
              <a:contourClr>
                <a:srgbClr val="7F7F7F"/>
              </a:contourClr>
            </a:sp3d>
          </a:bodyPr>
          <a:lstStyle/>
          <a:p>
            <a:pPr>
              <a:spcAft>
                <a:spcPts val="2400"/>
              </a:spcAft>
            </a:pPr>
            <a:r>
              <a:rPr lang="en-US" sz="3200" b="1" i="1" dirty="0" smtClean="0">
                <a:effectLst>
                  <a:outerShdw blurRad="149987" dist="127000" dir="8460000" algn="tl" rotWithShape="0">
                    <a:schemeClr val="accent1">
                      <a:lumMod val="75000"/>
                      <a:alpha val="28000"/>
                    </a:schemeClr>
                  </a:outerShdw>
                </a:effectLst>
              </a:rPr>
              <a:t>Observability</a:t>
            </a:r>
          </a:p>
          <a:p>
            <a:pPr marL="0" indent="0" algn="ctr">
              <a:spcBef>
                <a:spcPts val="0"/>
              </a:spcBef>
              <a:spcAft>
                <a:spcPts val="1200"/>
              </a:spcAft>
              <a:buNone/>
            </a:pPr>
            <a:r>
              <a:rPr lang="en-US" sz="3200" dirty="0" smtClean="0">
                <a:effectLst>
                  <a:outerShdw blurRad="149987" dist="127000" dir="8460000" algn="tl" rotWithShape="0">
                    <a:schemeClr val="accent1">
                      <a:lumMod val="75000"/>
                      <a:alpha val="28000"/>
                    </a:schemeClr>
                  </a:outerShdw>
                </a:effectLst>
              </a:rPr>
              <a:t>Semester Student Data</a:t>
            </a:r>
          </a:p>
          <a:p>
            <a:pPr marL="0" indent="0" algn="ctr">
              <a:spcBef>
                <a:spcPts val="0"/>
              </a:spcBef>
              <a:spcAft>
                <a:spcPts val="1200"/>
              </a:spcAft>
              <a:buNone/>
            </a:pPr>
            <a:r>
              <a:rPr lang="en-US" sz="3200" dirty="0" smtClean="0">
                <a:effectLst>
                  <a:outerShdw blurRad="149987" dist="127000" dir="8460000" algn="tl" rotWithShape="0">
                    <a:schemeClr val="accent1">
                      <a:lumMod val="75000"/>
                      <a:alpha val="28000"/>
                    </a:schemeClr>
                  </a:outerShdw>
                </a:effectLst>
              </a:rPr>
              <a:t>Open-Access to Participating Classrooms</a:t>
            </a:r>
          </a:p>
          <a:p>
            <a:pPr marL="0" indent="0" algn="ctr">
              <a:spcBef>
                <a:spcPts val="0"/>
              </a:spcBef>
              <a:spcAft>
                <a:spcPts val="1200"/>
              </a:spcAft>
              <a:buNone/>
            </a:pPr>
            <a:r>
              <a:rPr lang="en-US" sz="3200" dirty="0" smtClean="0">
                <a:effectLst>
                  <a:outerShdw blurRad="149987" dist="127000" dir="8460000" algn="tl" rotWithShape="0">
                    <a:schemeClr val="accent1">
                      <a:lumMod val="75000"/>
                      <a:alpha val="28000"/>
                    </a:schemeClr>
                  </a:outerShdw>
                </a:effectLst>
              </a:rPr>
              <a:t>Routine Visits to Colleges Implementing GBL</a:t>
            </a:r>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0" y="0"/>
            <a:ext cx="609600" cy="609600"/>
          </a:xfrm>
          <a:prstGeom prst="rect">
            <a:avLst/>
          </a:prstGeom>
        </p:spPr>
      </p:pic>
      <p:pic>
        <p:nvPicPr>
          <p:cNvPr id="5" name="Picture 4"/>
          <p:cNvPicPr>
            <a:picLocks noChangeAspect="1"/>
          </p:cNvPicPr>
          <p:nvPr/>
        </p:nvPicPr>
        <p:blipFill>
          <a:blip r:embed="rId7"/>
          <a:stretch>
            <a:fillRect/>
          </a:stretch>
        </p:blipFill>
        <p:spPr>
          <a:xfrm>
            <a:off x="3444875" y="4714874"/>
            <a:ext cx="2276800" cy="1955909"/>
          </a:xfrm>
          <a:prstGeom prst="rect">
            <a:avLst/>
          </a:prstGeom>
          <a:effectLst>
            <a:outerShdw blurRad="149987" dist="250190" dir="8460000" algn="tl" rotWithShape="0">
              <a:schemeClr val="accent1">
                <a:lumMod val="75000"/>
                <a:alpha val="28000"/>
              </a:schemeClr>
            </a:outerShdw>
          </a:effectLst>
          <a:scene3d>
            <a:camera prst="orthographicFront"/>
            <a:lightRig rig="threePt" dir="t">
              <a:rot lat="0" lon="0" rev="8460000"/>
            </a:lightRig>
          </a:scene3d>
          <a:sp3d extrusionH="63500" contourW="2540">
            <a:bevelT h="88900"/>
            <a:contourClr>
              <a:srgbClr val="7F7F7F"/>
            </a:contourClr>
          </a:sp3d>
        </p:spPr>
      </p:pic>
    </p:spTree>
    <p:custDataLst>
      <p:tags r:id="rId1"/>
    </p:custDataLst>
    <p:extLst>
      <p:ext uri="{BB962C8B-B14F-4D97-AF65-F5344CB8AC3E}">
        <p14:creationId xmlns:p14="http://schemas.microsoft.com/office/powerpoint/2010/main" val="3826227523"/>
      </p:ext>
    </p:extLst>
  </p:cSld>
  <p:clrMapOvr>
    <a:masterClrMapping/>
  </p:clrMapOvr>
  <mc:AlternateContent xmlns:mc="http://schemas.openxmlformats.org/markup-compatibility/2006" xmlns:p14="http://schemas.microsoft.com/office/powerpoint/2010/main">
    <mc:Choice Requires="p14">
      <p:transition spd="slow" advTm="57100">
        <p14:prism/>
      </p:transition>
    </mc:Choice>
    <mc:Fallback xmlns="">
      <p:transition spd="slow" advTm="571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dissolve">
                                      <p:cBhvr>
                                        <p:cTn id="9" dur="500"/>
                                        <p:tgtEl>
                                          <p:spTgt spid="5"/>
                                        </p:tgtEl>
                                      </p:cBhvr>
                                    </p:animEffect>
                                  </p:childTnLst>
                                </p:cTn>
                              </p:par>
                              <p:par>
                                <p:cTn id="10" presetID="42"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3"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9"/>
        <p14:playEvt time="0" objId="4"/>
        <p14:stopEvt time="58762" objId="4"/>
        <p14:stopEvt time="59236" objId="9"/>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a Successful GBL Program</a:t>
            </a:r>
          </a:p>
        </p:txBody>
      </p:sp>
      <p:sp>
        <p:nvSpPr>
          <p:cNvPr id="3" name="Content Placeholder 2"/>
          <p:cNvSpPr>
            <a:spLocks noGrp="1"/>
          </p:cNvSpPr>
          <p:nvPr>
            <p:ph idx="1"/>
          </p:nvPr>
        </p:nvSpPr>
        <p:spPr>
          <a:xfrm>
            <a:off x="575733" y="1930399"/>
            <a:ext cx="8144933" cy="4113341"/>
          </a:xfrm>
        </p:spPr>
        <p:txBody>
          <a:bodyPr numCol="1">
            <a:normAutofit/>
            <a:scene3d>
              <a:camera prst="orthographicFront">
                <a:rot lat="21300000" lon="0" rev="0"/>
              </a:camera>
              <a:lightRig rig="threePt" dir="t">
                <a:rot lat="0" lon="0" rev="8460000"/>
              </a:lightRig>
            </a:scene3d>
            <a:sp3d extrusionH="63500" contourW="2540">
              <a:bevelT w="38100" h="31750"/>
              <a:contourClr>
                <a:srgbClr val="7F7F7F"/>
              </a:contourClr>
            </a:sp3d>
          </a:bodyPr>
          <a:lstStyle/>
          <a:p>
            <a:pPr>
              <a:spcAft>
                <a:spcPts val="2400"/>
              </a:spcAft>
            </a:pPr>
            <a:r>
              <a:rPr lang="en-US" sz="3200" b="1" i="1" dirty="0" smtClean="0">
                <a:effectLst>
                  <a:outerShdw blurRad="149987" dist="127000" dir="8460000" algn="tl" rotWithShape="0">
                    <a:schemeClr val="accent1">
                      <a:lumMod val="75000"/>
                      <a:alpha val="28000"/>
                    </a:schemeClr>
                  </a:outerShdw>
                </a:effectLst>
              </a:rPr>
              <a:t>Centralized Diffusion</a:t>
            </a:r>
          </a:p>
          <a:p>
            <a:pPr marL="0" indent="0" algn="ctr">
              <a:spcBef>
                <a:spcPts val="0"/>
              </a:spcBef>
              <a:spcAft>
                <a:spcPts val="1200"/>
              </a:spcAft>
              <a:buNone/>
            </a:pPr>
            <a:r>
              <a:rPr lang="en-US" sz="3200" dirty="0" smtClean="0">
                <a:effectLst>
                  <a:outerShdw blurRad="149987" dist="127000" dir="8460000" algn="tl" rotWithShape="0">
                    <a:schemeClr val="accent1">
                      <a:lumMod val="75000"/>
                      <a:alpha val="28000"/>
                    </a:schemeClr>
                  </a:outerShdw>
                </a:effectLst>
              </a:rPr>
              <a:t>GBL Experts</a:t>
            </a:r>
          </a:p>
          <a:p>
            <a:pPr marL="0" indent="0" algn="ctr">
              <a:spcBef>
                <a:spcPts val="0"/>
              </a:spcBef>
              <a:spcAft>
                <a:spcPts val="1200"/>
              </a:spcAft>
              <a:buNone/>
            </a:pPr>
            <a:r>
              <a:rPr lang="en-US" sz="3200" dirty="0" smtClean="0">
                <a:effectLst>
                  <a:outerShdw blurRad="149987" dist="127000" dir="8460000" algn="tl" rotWithShape="0">
                    <a:schemeClr val="accent1">
                      <a:lumMod val="75000"/>
                      <a:alpha val="28000"/>
                    </a:schemeClr>
                  </a:outerShdw>
                </a:effectLst>
              </a:rPr>
              <a:t>College Innovation Committee</a:t>
            </a:r>
          </a:p>
          <a:p>
            <a:pPr marL="0" indent="0" algn="ctr">
              <a:spcBef>
                <a:spcPts val="0"/>
              </a:spcBef>
              <a:spcAft>
                <a:spcPts val="1200"/>
              </a:spcAft>
              <a:buNone/>
            </a:pPr>
            <a:r>
              <a:rPr lang="en-US" sz="3200" dirty="0" smtClean="0">
                <a:effectLst>
                  <a:outerShdw blurRad="149987" dist="127000" dir="8460000" algn="tl" rotWithShape="0">
                    <a:schemeClr val="accent1">
                      <a:lumMod val="75000"/>
                      <a:alpha val="28000"/>
                    </a:schemeClr>
                  </a:outerShdw>
                </a:effectLst>
              </a:rPr>
              <a:t>Department Innovation Team</a:t>
            </a:r>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0" y="0"/>
            <a:ext cx="609600" cy="609600"/>
          </a:xfrm>
          <a:prstGeom prst="rect">
            <a:avLst/>
          </a:prstGeom>
        </p:spPr>
      </p:pic>
      <p:pic>
        <p:nvPicPr>
          <p:cNvPr id="5" name="Picture 4"/>
          <p:cNvPicPr>
            <a:picLocks noChangeAspect="1"/>
          </p:cNvPicPr>
          <p:nvPr/>
        </p:nvPicPr>
        <p:blipFill>
          <a:blip r:embed="rId7"/>
          <a:stretch>
            <a:fillRect/>
          </a:stretch>
        </p:blipFill>
        <p:spPr>
          <a:xfrm>
            <a:off x="3573369" y="4713033"/>
            <a:ext cx="2014631" cy="1887449"/>
          </a:xfrm>
          <a:prstGeom prst="rect">
            <a:avLst/>
          </a:prstGeom>
          <a:effectLst>
            <a:outerShdw blurRad="149987" dist="38100" dir="8460000" algn="tl" rotWithShape="0">
              <a:schemeClr val="accent1">
                <a:lumMod val="75000"/>
                <a:alpha val="28000"/>
              </a:schemeClr>
            </a:outerShdw>
          </a:effectLst>
          <a:scene3d>
            <a:camera prst="orthographicFront"/>
            <a:lightRig rig="threePt" dir="t">
              <a:rot lat="0" lon="0" rev="8460000"/>
            </a:lightRig>
          </a:scene3d>
          <a:sp3d contourW="2540">
            <a:bevelT h="88900"/>
            <a:contourClr>
              <a:srgbClr val="7F7F7F"/>
            </a:contourClr>
          </a:sp3d>
        </p:spPr>
      </p:pic>
    </p:spTree>
    <p:custDataLst>
      <p:tags r:id="rId1"/>
    </p:custDataLst>
    <p:extLst>
      <p:ext uri="{BB962C8B-B14F-4D97-AF65-F5344CB8AC3E}">
        <p14:creationId xmlns:p14="http://schemas.microsoft.com/office/powerpoint/2010/main" val="3542238299"/>
      </p:ext>
    </p:extLst>
  </p:cSld>
  <p:clrMapOvr>
    <a:masterClrMapping/>
  </p:clrMapOvr>
  <mc:AlternateContent xmlns:mc="http://schemas.openxmlformats.org/markup-compatibility/2006" xmlns:p14="http://schemas.microsoft.com/office/powerpoint/2010/main">
    <mc:Choice Requires="p14">
      <p:transition spd="slow" advTm="42690">
        <p14:prism/>
      </p:transition>
    </mc:Choice>
    <mc:Fallback xmlns="">
      <p:transition spd="slow" advTm="4269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dissolve">
                                      <p:cBhvr>
                                        <p:cTn id="9" dur="500"/>
                                        <p:tgtEl>
                                          <p:spTgt spid="5"/>
                                        </p:tgtEl>
                                      </p:cBhvr>
                                    </p:animEffect>
                                  </p:childTnLst>
                                </p:cTn>
                              </p:par>
                              <p:par>
                                <p:cTn id="10" presetID="42"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2" fill="hold"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9"/>
        <p14:playEvt time="0" objId="4"/>
        <p14:stopEvt time="44879" objId="4"/>
        <p14:stopEvt time="44879" objId="9"/>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3642514" y="4407647"/>
            <a:ext cx="2112827" cy="1440747"/>
          </a:xfrm>
          <a:prstGeom prst="rect">
            <a:avLst/>
          </a:prstGeom>
        </p:spPr>
      </p:pic>
      <p:sp>
        <p:nvSpPr>
          <p:cNvPr id="2" name="Title 1"/>
          <p:cNvSpPr>
            <a:spLocks noGrp="1"/>
          </p:cNvSpPr>
          <p:nvPr>
            <p:ph type="title"/>
          </p:nvPr>
        </p:nvSpPr>
        <p:spPr/>
        <p:txBody>
          <a:bodyPr/>
          <a:lstStyle/>
          <a:p>
            <a:r>
              <a:rPr lang="en-US" dirty="0"/>
              <a:t>Building a Successful GBL Program</a:t>
            </a:r>
          </a:p>
        </p:txBody>
      </p:sp>
      <p:sp>
        <p:nvSpPr>
          <p:cNvPr id="3" name="Content Placeholder 2"/>
          <p:cNvSpPr>
            <a:spLocks noGrp="1"/>
          </p:cNvSpPr>
          <p:nvPr>
            <p:ph idx="1"/>
          </p:nvPr>
        </p:nvSpPr>
        <p:spPr>
          <a:xfrm>
            <a:off x="575733" y="1930400"/>
            <a:ext cx="8144933" cy="2880659"/>
          </a:xfrm>
        </p:spPr>
        <p:txBody>
          <a:bodyPr numCol="1">
            <a:normAutofit/>
            <a:scene3d>
              <a:camera prst="orthographicFront">
                <a:rot lat="21300000" lon="0" rev="0"/>
              </a:camera>
              <a:lightRig rig="threePt" dir="t">
                <a:rot lat="0" lon="0" rev="8460000"/>
              </a:lightRig>
            </a:scene3d>
            <a:sp3d extrusionH="63500" contourW="2540">
              <a:bevelT w="44450" h="31750"/>
              <a:contourClr>
                <a:srgbClr val="7F7F7F"/>
              </a:contourClr>
            </a:sp3d>
          </a:bodyPr>
          <a:lstStyle/>
          <a:p>
            <a:pPr>
              <a:spcAft>
                <a:spcPts val="2400"/>
              </a:spcAft>
            </a:pPr>
            <a:r>
              <a:rPr lang="en-US" sz="3200" b="1" i="1" dirty="0" smtClean="0">
                <a:effectLst>
                  <a:outerShdw blurRad="149987" dist="127000" dir="8460000" algn="tl" rotWithShape="0">
                    <a:schemeClr val="accent1">
                      <a:lumMod val="75000"/>
                      <a:alpha val="28000"/>
                    </a:schemeClr>
                  </a:outerShdw>
                </a:effectLst>
              </a:rPr>
              <a:t>Communication Channels</a:t>
            </a:r>
          </a:p>
          <a:p>
            <a:pPr marL="0" indent="0" algn="ctr">
              <a:spcBef>
                <a:spcPts val="0"/>
              </a:spcBef>
              <a:spcAft>
                <a:spcPts val="1200"/>
              </a:spcAft>
              <a:buNone/>
            </a:pPr>
            <a:r>
              <a:rPr lang="en-US" sz="3200" dirty="0" smtClean="0">
                <a:effectLst>
                  <a:outerShdw blurRad="149987" dist="127000" dir="8460000" algn="tl" rotWithShape="0">
                    <a:schemeClr val="accent1">
                      <a:lumMod val="75000"/>
                      <a:alpha val="28000"/>
                    </a:schemeClr>
                  </a:outerShdw>
                </a:effectLst>
              </a:rPr>
              <a:t>Online Media, Training, and Workshops</a:t>
            </a:r>
          </a:p>
          <a:p>
            <a:pPr marL="0" indent="0" algn="ctr">
              <a:spcBef>
                <a:spcPts val="0"/>
              </a:spcBef>
              <a:spcAft>
                <a:spcPts val="1200"/>
              </a:spcAft>
              <a:buNone/>
            </a:pPr>
            <a:r>
              <a:rPr lang="en-US" sz="3200" dirty="0" smtClean="0">
                <a:effectLst>
                  <a:outerShdw blurRad="149987" dist="127000" dir="8460000" algn="tl" rotWithShape="0">
                    <a:schemeClr val="accent1">
                      <a:lumMod val="75000"/>
                      <a:alpha val="28000"/>
                    </a:schemeClr>
                  </a:outerShdw>
                </a:effectLst>
              </a:rPr>
              <a:t>Regular Face-to-Face Support Groups</a:t>
            </a:r>
          </a:p>
          <a:p>
            <a:pPr marL="0" indent="0" algn="ctr">
              <a:spcBef>
                <a:spcPts val="0"/>
              </a:spcBef>
              <a:spcAft>
                <a:spcPts val="1200"/>
              </a:spcAft>
              <a:buNone/>
            </a:pPr>
            <a:r>
              <a:rPr lang="en-US" sz="3200" dirty="0" smtClean="0">
                <a:effectLst>
                  <a:outerShdw blurRad="149987" dist="127000" dir="8460000" algn="tl" rotWithShape="0">
                    <a:schemeClr val="accent1">
                      <a:lumMod val="75000"/>
                      <a:alpha val="28000"/>
                    </a:schemeClr>
                  </a:outerShdw>
                </a:effectLst>
              </a:rPr>
              <a:t>Teaching Partnerships</a:t>
            </a:r>
            <a:endParaRPr lang="en-US" sz="3200" dirty="0">
              <a:effectLst>
                <a:outerShdw blurRad="149987" dist="127000" dir="8460000" algn="tl" rotWithShape="0">
                  <a:schemeClr val="accent1">
                    <a:lumMod val="75000"/>
                    <a:alpha val="28000"/>
                  </a:schemeClr>
                </a:outerShdw>
              </a:effectLst>
            </a:endParaRPr>
          </a:p>
          <a:p>
            <a:endParaRPr lang="en-US" sz="3200" b="1" i="1" dirty="0"/>
          </a:p>
        </p:txBody>
      </p:sp>
      <p:sp>
        <p:nvSpPr>
          <p:cNvPr id="5" name="TextBox 4"/>
          <p:cNvSpPr txBox="1"/>
          <p:nvPr/>
        </p:nvSpPr>
        <p:spPr>
          <a:xfrm>
            <a:off x="575733" y="5434280"/>
            <a:ext cx="7945968" cy="1323439"/>
          </a:xfrm>
          <a:prstGeom prst="rect">
            <a:avLst/>
          </a:prstGeom>
          <a:noFill/>
        </p:spPr>
        <p:txBody>
          <a:bodyPr wrap="square" rtlCol="0">
            <a:spAutoFit/>
          </a:bodyPr>
          <a:lstStyle/>
          <a:p>
            <a:r>
              <a:rPr lang="en-US" sz="1600" dirty="0" smtClean="0">
                <a:effectLst>
                  <a:outerShdw blurRad="38100" dist="38100" dir="2700000" algn="tl">
                    <a:srgbClr val="000000">
                      <a:alpha val="43137"/>
                    </a:srgbClr>
                  </a:outerShdw>
                </a:effectLst>
              </a:rPr>
              <a:t>Additional Information:</a:t>
            </a:r>
            <a:br>
              <a:rPr lang="en-US" sz="1600" dirty="0" smtClean="0">
                <a:effectLst>
                  <a:outerShdw blurRad="38100" dist="38100" dir="2700000" algn="tl">
                    <a:srgbClr val="000000">
                      <a:alpha val="43137"/>
                    </a:srgbClr>
                  </a:outerShdw>
                </a:effectLst>
              </a:rPr>
            </a:br>
            <a:endParaRPr lang="en-US" sz="1600" dirty="0" smtClean="0">
              <a:effectLst>
                <a:outerShdw blurRad="38100" dist="38100" dir="2700000" algn="tl">
                  <a:srgbClr val="000000">
                    <a:alpha val="43137"/>
                  </a:srgbClr>
                </a:outerShdw>
              </a:effectLst>
            </a:endParaRPr>
          </a:p>
          <a:p>
            <a:r>
              <a:rPr lang="en-US" sz="1600" dirty="0" smtClean="0">
                <a:hlinkClick r:id="rId7"/>
              </a:rPr>
              <a:t>Game-Based Learning: Developing an Institutional Strategy</a:t>
            </a:r>
            <a:r>
              <a:rPr lang="en-US" sz="1600" dirty="0" smtClean="0"/>
              <a:t> </a:t>
            </a:r>
          </a:p>
          <a:p>
            <a:r>
              <a:rPr lang="en-US" sz="1600" dirty="0">
                <a:effectLst>
                  <a:outerShdw blurRad="38100" dist="38100" dir="2700000" algn="tl">
                    <a:srgbClr val="000000">
                      <a:alpha val="43137"/>
                    </a:srgbClr>
                  </a:outerShdw>
                </a:effectLst>
              </a:rPr>
              <a:t>(http://www.educause.edu/library/resources/game-based-learning-developing-institutional-strategy</a:t>
            </a:r>
            <a:r>
              <a:rPr lang="en-US" sz="1600" dirty="0" smtClean="0">
                <a:effectLst>
                  <a:outerShdw blurRad="38100" dist="38100" dir="2700000" algn="tl">
                    <a:srgbClr val="000000">
                      <a:alpha val="43137"/>
                    </a:srgbClr>
                  </a:outerShdw>
                </a:effectLst>
              </a:rPr>
              <a:t>)   </a:t>
            </a:r>
          </a:p>
        </p:txBody>
      </p:sp>
      <p:pic>
        <p:nvPicPr>
          <p:cNvPr id="7"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0" y="-16565"/>
            <a:ext cx="609600" cy="609600"/>
          </a:xfrm>
          <a:prstGeom prst="rect">
            <a:avLst/>
          </a:prstGeom>
        </p:spPr>
      </p:pic>
    </p:spTree>
    <p:custDataLst>
      <p:tags r:id="rId1"/>
    </p:custDataLst>
    <p:extLst>
      <p:ext uri="{BB962C8B-B14F-4D97-AF65-F5344CB8AC3E}">
        <p14:creationId xmlns:p14="http://schemas.microsoft.com/office/powerpoint/2010/main" val="3872931613"/>
      </p:ext>
    </p:extLst>
  </p:cSld>
  <p:clrMapOvr>
    <a:masterClrMapping/>
  </p:clrMapOvr>
  <mc:AlternateContent xmlns:mc="http://schemas.openxmlformats.org/markup-compatibility/2006" xmlns:p14="http://schemas.microsoft.com/office/powerpoint/2010/main">
    <mc:Choice Requires="p14">
      <p:transition spd="slow" advTm="45900">
        <p14:prism/>
      </p:transition>
    </mc:Choice>
    <mc:Fallback xmlns="">
      <p:transition spd="slow" advTm="459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3"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0" objId="9"/>
        <p14:playEvt time="0" objId="4"/>
        <p14:stopEvt time="46744" objId="4"/>
        <p14:stopEvt time="47367" objId="9"/>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62753"/>
            <a:ext cx="8301565" cy="1136589"/>
          </a:xfrm>
        </p:spPr>
        <p:txBody>
          <a:bodyPr>
            <a:normAutofit fontScale="90000"/>
          </a:bodyPr>
          <a:lstStyle/>
          <a:p>
            <a:r>
              <a:rPr lang="en-US" dirty="0"/>
              <a:t>Adopting </a:t>
            </a:r>
            <a:r>
              <a:rPr lang="en-US" dirty="0" smtClean="0"/>
              <a:t>GBL:</a:t>
            </a:r>
            <a:r>
              <a:rPr lang="en-US" dirty="0"/>
              <a:t/>
            </a:r>
            <a:br>
              <a:rPr lang="en-US" dirty="0"/>
            </a:br>
            <a:r>
              <a:rPr lang="en-US" dirty="0" smtClean="0"/>
              <a:t>Knowledge/Persuasion</a:t>
            </a:r>
            <a:endParaRPr lang="en-US" dirty="0"/>
          </a:p>
        </p:txBody>
      </p:sp>
      <p:sp>
        <p:nvSpPr>
          <p:cNvPr id="3" name="Content Placeholder 2"/>
          <p:cNvSpPr>
            <a:spLocks noGrp="1"/>
          </p:cNvSpPr>
          <p:nvPr>
            <p:ph idx="1"/>
          </p:nvPr>
        </p:nvSpPr>
        <p:spPr>
          <a:xfrm>
            <a:off x="575733" y="1638300"/>
            <a:ext cx="5062629" cy="4051300"/>
          </a:xfrm>
        </p:spPr>
        <p:txBody>
          <a:bodyPr numCol="1">
            <a:normAutofit/>
            <a:scene3d>
              <a:camera prst="orthographicFront">
                <a:rot lat="0" lon="0" rev="0"/>
              </a:camera>
              <a:lightRig rig="threePt" dir="t">
                <a:rot lat="0" lon="0" rev="0"/>
              </a:lightRig>
            </a:scene3d>
            <a:sp3d>
              <a:contourClr>
                <a:srgbClr val="7F7F7F"/>
              </a:contourClr>
            </a:sp3d>
          </a:bodyPr>
          <a:lstStyle/>
          <a:p>
            <a:pPr marL="0" lvl="0" indent="0" algn="ctr">
              <a:spcBef>
                <a:spcPts val="0"/>
              </a:spcBef>
              <a:buNone/>
            </a:pPr>
            <a:r>
              <a:rPr lang="en-US" sz="3200" i="1" dirty="0" smtClean="0">
                <a:effectLst>
                  <a:outerShdw blurRad="149987" dist="127000" dir="8460000" algn="tl" rotWithShape="0">
                    <a:schemeClr val="accent1">
                      <a:lumMod val="75000"/>
                      <a:alpha val="28000"/>
                    </a:schemeClr>
                  </a:outerShdw>
                </a:effectLst>
              </a:rPr>
              <a:t>“See a need, fill a need.”   </a:t>
            </a:r>
            <a:r>
              <a:rPr lang="en-US" sz="3200" b="1" i="1" dirty="0" smtClean="0">
                <a:effectLst>
                  <a:outerShdw blurRad="149987" dist="127000" dir="8460000" algn="tl" rotWithShape="0">
                    <a:schemeClr val="accent1">
                      <a:lumMod val="75000"/>
                      <a:alpha val="28000"/>
                    </a:schemeClr>
                  </a:outerShdw>
                </a:effectLst>
              </a:rPr>
              <a:t/>
            </a:r>
            <a:br>
              <a:rPr lang="en-US" sz="3200" b="1" i="1" dirty="0" smtClean="0">
                <a:effectLst>
                  <a:outerShdw blurRad="149987" dist="127000" dir="8460000" algn="tl" rotWithShape="0">
                    <a:schemeClr val="accent1">
                      <a:lumMod val="75000"/>
                      <a:alpha val="28000"/>
                    </a:schemeClr>
                  </a:outerShdw>
                </a:effectLst>
              </a:rPr>
            </a:br>
            <a:r>
              <a:rPr lang="en-US" sz="3200" b="1" i="1" dirty="0" smtClean="0">
                <a:effectLst>
                  <a:outerShdw blurRad="149987" dist="127000" dir="8460000" algn="tl" rotWithShape="0">
                    <a:schemeClr val="accent1">
                      <a:lumMod val="75000"/>
                      <a:alpha val="28000"/>
                    </a:schemeClr>
                  </a:outerShdw>
                </a:effectLst>
              </a:rPr>
              <a:t> </a:t>
            </a:r>
            <a:r>
              <a:rPr lang="en-US" sz="3200" b="1" i="1" dirty="0" smtClean="0">
                <a:solidFill>
                  <a:srgbClr val="000000"/>
                </a:solidFill>
                <a:effectLst>
                  <a:outerShdw blurRad="38100" dist="38100" dir="2700000" algn="tl">
                    <a:srgbClr val="000000">
                      <a:alpha val="43137"/>
                    </a:srgbClr>
                  </a:outerShdw>
                </a:effectLst>
              </a:rPr>
              <a:t> </a:t>
            </a:r>
            <a:r>
              <a:rPr lang="en-US" sz="2000" dirty="0" smtClean="0">
                <a:solidFill>
                  <a:srgbClr val="000000"/>
                </a:solidFill>
                <a:effectLst>
                  <a:outerShdw blurRad="38100" dist="38100" dir="2700000" algn="tl">
                    <a:srgbClr val="000000">
                      <a:alpha val="43137"/>
                    </a:srgbClr>
                  </a:outerShdw>
                </a:effectLst>
              </a:rPr>
              <a:t>(Twentieth Century Fox, 2009)</a:t>
            </a:r>
            <a:endParaRPr lang="en-US" sz="3200" b="1" i="1" dirty="0" smtClean="0">
              <a:solidFill>
                <a:srgbClr val="000000"/>
              </a:solidFill>
              <a:effectLst>
                <a:outerShdw blurRad="38100" dist="38100" dir="2700000" algn="tl">
                  <a:srgbClr val="000000">
                    <a:alpha val="43137"/>
                  </a:srgbClr>
                </a:outerShdw>
              </a:effectLst>
            </a:endParaRPr>
          </a:p>
          <a:p>
            <a:endParaRPr lang="en-US" sz="3200" b="1" i="1" dirty="0" smtClean="0">
              <a:effectLst>
                <a:outerShdw blurRad="149987" dist="127000" dir="8460000" algn="tl" rotWithShape="0">
                  <a:schemeClr val="accent1">
                    <a:lumMod val="75000"/>
                    <a:alpha val="28000"/>
                  </a:schemeClr>
                </a:outerShdw>
              </a:effectLst>
            </a:endParaRPr>
          </a:p>
          <a:p>
            <a:pPr>
              <a:spcAft>
                <a:spcPts val="1800"/>
              </a:spcAft>
            </a:pPr>
            <a:r>
              <a:rPr lang="en-US" sz="2800" b="1" i="1" dirty="0" smtClean="0">
                <a:effectLst>
                  <a:outerShdw blurRad="149987" dist="127000" dir="8460000" algn="tl" rotWithShape="0">
                    <a:schemeClr val="accent1">
                      <a:lumMod val="75000"/>
                      <a:alpha val="28000"/>
                    </a:schemeClr>
                  </a:outerShdw>
                </a:effectLst>
              </a:rPr>
              <a:t>Improve Student Engagement</a:t>
            </a:r>
          </a:p>
          <a:p>
            <a:pPr>
              <a:spcAft>
                <a:spcPts val="1800"/>
              </a:spcAft>
            </a:pPr>
            <a:r>
              <a:rPr lang="en-US" sz="2800" b="1" i="1" dirty="0" smtClean="0">
                <a:effectLst>
                  <a:outerShdw blurRad="149987" dist="127000" dir="8460000" algn="tl" rotWithShape="0">
                    <a:schemeClr val="accent1">
                      <a:lumMod val="75000"/>
                      <a:alpha val="28000"/>
                    </a:schemeClr>
                  </a:outerShdw>
                </a:effectLst>
              </a:rPr>
              <a:t>Example of Innovation</a:t>
            </a:r>
            <a:endParaRPr lang="en-US" sz="2800" i="1" u="sng" dirty="0">
              <a:effectLst>
                <a:outerShdw blurRad="149987" dist="127000" dir="8460000" algn="tl" rotWithShape="0">
                  <a:schemeClr val="accent1">
                    <a:lumMod val="75000"/>
                    <a:alpha val="28000"/>
                  </a:schemeClr>
                </a:outerShdw>
              </a:effectLst>
            </a:endParaRPr>
          </a:p>
        </p:txBody>
      </p:sp>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38362" y="1522131"/>
            <a:ext cx="3082304" cy="4356396"/>
          </a:xfrm>
          <a:prstGeom prst="rect">
            <a:avLst/>
          </a:prstGeom>
          <a:effectLst>
            <a:outerShdw blurRad="149987" dist="250190" dir="8460000" algn="tl" rotWithShape="0">
              <a:schemeClr val="accent1">
                <a:lumMod val="75000"/>
                <a:alpha val="28000"/>
              </a:schemeClr>
            </a:outerShdw>
          </a:effectLst>
          <a:scene3d>
            <a:camera prst="orthographicFront"/>
            <a:lightRig rig="threePt" dir="t">
              <a:rot lat="0" lon="0" rev="8460000"/>
            </a:lightRig>
          </a:scene3d>
          <a:sp3d extrusionH="63500" contourW="2540">
            <a:bevelT w="88900" h="88900"/>
            <a:contourClr>
              <a:srgbClr val="7F7F7F"/>
            </a:contourClr>
          </a:sp3d>
        </p:spPr>
      </p:pic>
      <p:sp>
        <p:nvSpPr>
          <p:cNvPr id="6" name="TextBox 5"/>
          <p:cNvSpPr txBox="1"/>
          <p:nvPr/>
        </p:nvSpPr>
        <p:spPr>
          <a:xfrm>
            <a:off x="575733" y="5434280"/>
            <a:ext cx="7945968" cy="1323439"/>
          </a:xfrm>
          <a:prstGeom prst="rect">
            <a:avLst/>
          </a:prstGeom>
          <a:noFill/>
        </p:spPr>
        <p:txBody>
          <a:bodyPr wrap="square" rtlCol="0">
            <a:spAutoFit/>
          </a:bodyPr>
          <a:lstStyle/>
          <a:p>
            <a:r>
              <a:rPr lang="en-US" sz="1600" dirty="0" smtClean="0">
                <a:effectLst>
                  <a:outerShdw blurRad="38100" dist="38100" dir="2700000" algn="tl">
                    <a:srgbClr val="000000">
                      <a:alpha val="43137"/>
                    </a:srgbClr>
                  </a:outerShdw>
                </a:effectLst>
              </a:rPr>
              <a:t>Additional Information:</a:t>
            </a:r>
            <a:br>
              <a:rPr lang="en-US" sz="1600" dirty="0" smtClean="0">
                <a:effectLst>
                  <a:outerShdw blurRad="38100" dist="38100" dir="2700000" algn="tl">
                    <a:srgbClr val="000000">
                      <a:alpha val="43137"/>
                    </a:srgbClr>
                  </a:outerShdw>
                </a:effectLst>
              </a:rPr>
            </a:br>
            <a:endParaRPr lang="en-US" sz="1600" dirty="0" smtClean="0">
              <a:effectLst>
                <a:outerShdw blurRad="38100" dist="38100" dir="2700000" algn="tl">
                  <a:srgbClr val="000000">
                    <a:alpha val="43137"/>
                  </a:srgbClr>
                </a:outerShdw>
              </a:effectLst>
            </a:endParaRPr>
          </a:p>
          <a:p>
            <a:r>
              <a:rPr lang="en-US" sz="1600" dirty="0" smtClean="0">
                <a:effectLst>
                  <a:outerShdw blurRad="38100" dist="38100" dir="2700000" algn="tl">
                    <a:srgbClr val="000000">
                      <a:alpha val="43137"/>
                    </a:srgbClr>
                  </a:outerShdw>
                </a:effectLst>
                <a:hlinkClick r:id="rId7"/>
              </a:rPr>
              <a:t>Game-Based Learning: What it is, Why it Works, and Where it's Going</a:t>
            </a:r>
            <a:endParaRPr lang="en-US" sz="1600" dirty="0" smtClean="0">
              <a:effectLst>
                <a:outerShdw blurRad="38100" dist="38100" dir="2700000" algn="tl">
                  <a:srgbClr val="000000">
                    <a:alpha val="43137"/>
                  </a:srgbClr>
                </a:outerShdw>
              </a:effectLst>
            </a:endParaRPr>
          </a:p>
          <a:p>
            <a:r>
              <a:rPr lang="en-US" sz="1600" dirty="0" smtClean="0">
                <a:effectLst>
                  <a:outerShdw blurRad="38100" dist="38100" dir="2700000" algn="tl">
                    <a:srgbClr val="000000">
                      <a:alpha val="43137"/>
                    </a:srgbClr>
                  </a:outerShdw>
                </a:effectLst>
              </a:rPr>
              <a:t>(http</a:t>
            </a:r>
            <a:r>
              <a:rPr lang="en-US" sz="1600" dirty="0">
                <a:effectLst>
                  <a:outerShdw blurRad="38100" dist="38100" dir="2700000" algn="tl">
                    <a:srgbClr val="000000">
                      <a:alpha val="43137"/>
                    </a:srgbClr>
                  </a:outerShdw>
                </a:effectLst>
              </a:rPr>
              <a:t>://www.newmedia.org/game-based-learning--</a:t>
            </a:r>
            <a:r>
              <a:rPr lang="en-US" sz="1600" dirty="0" smtClean="0">
                <a:effectLst>
                  <a:outerShdw blurRad="38100" dist="38100" dir="2700000" algn="tl">
                    <a:srgbClr val="000000">
                      <a:alpha val="43137"/>
                    </a:srgbClr>
                  </a:outerShdw>
                </a:effectLst>
              </a:rPr>
              <a:t>what-it-is-why-it-works-and-where-its-going.html)  </a:t>
            </a:r>
          </a:p>
        </p:txBody>
      </p:sp>
      <p:sp>
        <p:nvSpPr>
          <p:cNvPr id="7" name="TextBox 6"/>
          <p:cNvSpPr txBox="1"/>
          <p:nvPr/>
        </p:nvSpPr>
        <p:spPr>
          <a:xfrm>
            <a:off x="9244366" y="2702359"/>
            <a:ext cx="5454366" cy="2739211"/>
          </a:xfrm>
          <a:prstGeom prst="rect">
            <a:avLst/>
          </a:prstGeom>
          <a:noFill/>
        </p:spPr>
        <p:txBody>
          <a:bodyPr wrap="square" rtlCol="0">
            <a:spAutoFit/>
            <a:scene3d>
              <a:camera prst="orthographicFront"/>
              <a:lightRig rig="threePt" dir="tl">
                <a:rot lat="0" lon="0" rev="8460000"/>
              </a:lightRig>
            </a:scene3d>
            <a:sp3d extrusionH="63500" contourW="2540">
              <a:bevelT w="44450" h="31750"/>
              <a:contourClr>
                <a:srgbClr val="7F7F7F"/>
              </a:contourClr>
            </a:sp3d>
          </a:bodyPr>
          <a:lstStyle/>
          <a:p>
            <a:pPr algn="ctr"/>
            <a:r>
              <a:rPr lang="en-US" sz="48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bg1">
                      <a:alpha val="75000"/>
                    </a:schemeClr>
                  </a:glow>
                  <a:outerShdw blurRad="50800" dist="39000" dir="5460000" algn="tl">
                    <a:srgbClr val="000000">
                      <a:alpha val="38000"/>
                    </a:srgbClr>
                  </a:outerShdw>
                </a:effectLst>
              </a:rPr>
              <a:t>Begin the Journey </a:t>
            </a:r>
          </a:p>
          <a:p>
            <a:pPr algn="ctr"/>
            <a:r>
              <a:rPr lang="en-US" sz="48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bg1">
                      <a:alpha val="75000"/>
                    </a:schemeClr>
                  </a:glow>
                  <a:outerShdw blurRad="50800" dist="39000" dir="5460000" algn="tl">
                    <a:srgbClr val="000000">
                      <a:alpha val="38000"/>
                    </a:srgbClr>
                  </a:outerShdw>
                </a:effectLst>
              </a:rPr>
              <a:t>Today</a:t>
            </a:r>
            <a:endParaRPr lang="en-US" sz="54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bg1">
                    <a:alpha val="75000"/>
                  </a:schemeClr>
                </a:glow>
                <a:outerShdw blurRad="50800" dist="39000" dir="5460000" algn="tl">
                  <a:srgbClr val="000000">
                    <a:alpha val="38000"/>
                  </a:srgbClr>
                </a:outerShdw>
              </a:effectLst>
            </a:endParaRPr>
          </a:p>
          <a:p>
            <a:pPr algn="ctr"/>
            <a:r>
              <a:rPr lang="en-US" sz="44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br>
              <a:rPr lang="en-US" sz="44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3200" b="1" dirty="0" smtClean="0">
                <a:ln w="11430"/>
                <a:effectLst>
                  <a:outerShdw blurRad="149987" dist="127000" dir="8460000" algn="tl">
                    <a:schemeClr val="accent1">
                      <a:lumMod val="75000"/>
                      <a:alpha val="28000"/>
                    </a:schemeClr>
                  </a:outerShdw>
                </a:effectLst>
              </a:rPr>
              <a:t>April 2013</a:t>
            </a:r>
            <a:endParaRPr lang="en-US" sz="3600" b="1" dirty="0">
              <a:ln w="11430"/>
              <a:effectLst>
                <a:outerShdw blurRad="149987" dist="127000" dir="8460000" algn="tl">
                  <a:schemeClr val="accent1">
                    <a:lumMod val="75000"/>
                    <a:alpha val="28000"/>
                  </a:schemeClr>
                </a:outerShdw>
              </a:effectLst>
            </a:endParaRPr>
          </a:p>
        </p:txBody>
      </p:sp>
      <p:pic>
        <p:nvPicPr>
          <p:cNvPr id="9"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117" y="0"/>
            <a:ext cx="609600" cy="609600"/>
          </a:xfrm>
          <a:prstGeom prst="rect">
            <a:avLst/>
          </a:prstGeom>
        </p:spPr>
      </p:pic>
    </p:spTree>
    <p:custDataLst>
      <p:tags r:id="rId1"/>
    </p:custDataLst>
    <p:extLst>
      <p:ext uri="{BB962C8B-B14F-4D97-AF65-F5344CB8AC3E}">
        <p14:creationId xmlns:p14="http://schemas.microsoft.com/office/powerpoint/2010/main" val="3856962260"/>
      </p:ext>
    </p:extLst>
  </p:cSld>
  <p:clrMapOvr>
    <a:masterClrMapping/>
  </p:clrMapOvr>
  <mc:AlternateContent xmlns:mc="http://schemas.openxmlformats.org/markup-compatibility/2006" xmlns:p14="http://schemas.microsoft.com/office/powerpoint/2010/main">
    <mc:Choice Requires="p14">
      <p:transition spd="slow" advTm="37550">
        <p14:prism/>
      </p:transition>
    </mc:Choice>
    <mc:Fallback xmlns="">
      <p:transition spd="slow" advTm="3755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4" presetID="9"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xit" presetSubtype="8" fill="hold" grpId="0" nodeType="clickEffect">
                                  <p:stCondLst>
                                    <p:cond delay="0"/>
                                  </p:stCondLst>
                                  <p:childTnLst>
                                    <p:anim calcmode="lin" valueType="num">
                                      <p:cBhvr additive="base">
                                        <p:cTn id="31" dur="500"/>
                                        <p:tgtEl>
                                          <p:spTgt spid="3">
                                            <p:txEl>
                                              <p:pRg st="0" end="0"/>
                                            </p:txEl>
                                          </p:spTgt>
                                        </p:tgtEl>
                                        <p:attrNameLst>
                                          <p:attrName>ppt_x</p:attrName>
                                        </p:attrNameLst>
                                      </p:cBhvr>
                                      <p:tavLst>
                                        <p:tav tm="0">
                                          <p:val>
                                            <p:strVal val="ppt_x"/>
                                          </p:val>
                                        </p:tav>
                                        <p:tav tm="100000">
                                          <p:val>
                                            <p:strVal val="0-ppt_w/2"/>
                                          </p:val>
                                        </p:tav>
                                      </p:tavLst>
                                    </p:anim>
                                    <p:anim calcmode="lin" valueType="num">
                                      <p:cBhvr additive="base">
                                        <p:cTn id="32" dur="500"/>
                                        <p:tgtEl>
                                          <p:spTgt spid="3">
                                            <p:txEl>
                                              <p:pRg st="0" end="0"/>
                                            </p:txEl>
                                          </p:spTgt>
                                        </p:tgtEl>
                                        <p:attrNameLst>
                                          <p:attrName>ppt_y</p:attrName>
                                        </p:attrNameLst>
                                      </p:cBhvr>
                                      <p:tavLst>
                                        <p:tav tm="0">
                                          <p:val>
                                            <p:strVal val="ppt_y"/>
                                          </p:val>
                                        </p:tav>
                                        <p:tav tm="100000">
                                          <p:val>
                                            <p:strVal val="ppt_y"/>
                                          </p:val>
                                        </p:tav>
                                      </p:tavLst>
                                    </p:anim>
                                    <p:set>
                                      <p:cBhvr>
                                        <p:cTn id="33" dur="1" fill="hold">
                                          <p:stCondLst>
                                            <p:cond delay="499"/>
                                          </p:stCondLst>
                                        </p:cTn>
                                        <p:tgtEl>
                                          <p:spTgt spid="3">
                                            <p:txEl>
                                              <p:pRg st="0" end="0"/>
                                            </p:txEl>
                                          </p:spTgt>
                                        </p:tgtEl>
                                        <p:attrNameLst>
                                          <p:attrName>style.visibility</p:attrName>
                                        </p:attrNameLst>
                                      </p:cBhvr>
                                      <p:to>
                                        <p:strVal val="hidden"/>
                                      </p:to>
                                    </p:set>
                                  </p:childTnLst>
                                </p:cTn>
                              </p:par>
                            </p:childTnLst>
                          </p:cTn>
                        </p:par>
                        <p:par>
                          <p:cTn id="34" fill="hold">
                            <p:stCondLst>
                              <p:cond delay="500"/>
                            </p:stCondLst>
                            <p:childTnLst>
                              <p:par>
                                <p:cTn id="35" presetID="2" presetClass="exit" presetSubtype="8" fill="hold" grpId="0" nodeType="afterEffect">
                                  <p:stCondLst>
                                    <p:cond delay="0"/>
                                  </p:stCondLst>
                                  <p:childTnLst>
                                    <p:anim calcmode="lin" valueType="num">
                                      <p:cBhvr additive="base">
                                        <p:cTn id="36" dur="500"/>
                                        <p:tgtEl>
                                          <p:spTgt spid="3">
                                            <p:txEl>
                                              <p:pRg st="2" end="2"/>
                                            </p:txEl>
                                          </p:spTgt>
                                        </p:tgtEl>
                                        <p:attrNameLst>
                                          <p:attrName>ppt_x</p:attrName>
                                        </p:attrNameLst>
                                      </p:cBhvr>
                                      <p:tavLst>
                                        <p:tav tm="0">
                                          <p:val>
                                            <p:strVal val="ppt_x"/>
                                          </p:val>
                                        </p:tav>
                                        <p:tav tm="100000">
                                          <p:val>
                                            <p:strVal val="0-ppt_w/2"/>
                                          </p:val>
                                        </p:tav>
                                      </p:tavLst>
                                    </p:anim>
                                    <p:anim calcmode="lin" valueType="num">
                                      <p:cBhvr additive="base">
                                        <p:cTn id="37" dur="500"/>
                                        <p:tgtEl>
                                          <p:spTgt spid="3">
                                            <p:txEl>
                                              <p:pRg st="2" end="2"/>
                                            </p:txEl>
                                          </p:spTgt>
                                        </p:tgtEl>
                                        <p:attrNameLst>
                                          <p:attrName>ppt_y</p:attrName>
                                        </p:attrNameLst>
                                      </p:cBhvr>
                                      <p:tavLst>
                                        <p:tav tm="0">
                                          <p:val>
                                            <p:strVal val="ppt_y"/>
                                          </p:val>
                                        </p:tav>
                                        <p:tav tm="100000">
                                          <p:val>
                                            <p:strVal val="ppt_y"/>
                                          </p:val>
                                        </p:tav>
                                      </p:tavLst>
                                    </p:anim>
                                    <p:set>
                                      <p:cBhvr>
                                        <p:cTn id="38" dur="1" fill="hold">
                                          <p:stCondLst>
                                            <p:cond delay="499"/>
                                          </p:stCondLst>
                                        </p:cTn>
                                        <p:tgtEl>
                                          <p:spTgt spid="3">
                                            <p:txEl>
                                              <p:pRg st="2" end="2"/>
                                            </p:txEl>
                                          </p:spTgt>
                                        </p:tgtEl>
                                        <p:attrNameLst>
                                          <p:attrName>style.visibility</p:attrName>
                                        </p:attrNameLst>
                                      </p:cBhvr>
                                      <p:to>
                                        <p:strVal val="hidden"/>
                                      </p:to>
                                    </p:set>
                                  </p:childTnLst>
                                </p:cTn>
                              </p:par>
                            </p:childTnLst>
                          </p:cTn>
                        </p:par>
                        <p:par>
                          <p:cTn id="39" fill="hold">
                            <p:stCondLst>
                              <p:cond delay="1000"/>
                            </p:stCondLst>
                            <p:childTnLst>
                              <p:par>
                                <p:cTn id="40" presetID="2" presetClass="exit" presetSubtype="8" fill="hold" grpId="0" nodeType="afterEffect">
                                  <p:stCondLst>
                                    <p:cond delay="0"/>
                                  </p:stCondLst>
                                  <p:childTnLst>
                                    <p:anim calcmode="lin" valueType="num">
                                      <p:cBhvr additive="base">
                                        <p:cTn id="41" dur="500"/>
                                        <p:tgtEl>
                                          <p:spTgt spid="3">
                                            <p:txEl>
                                              <p:pRg st="3" end="3"/>
                                            </p:txEl>
                                          </p:spTgt>
                                        </p:tgtEl>
                                        <p:attrNameLst>
                                          <p:attrName>ppt_x</p:attrName>
                                        </p:attrNameLst>
                                      </p:cBhvr>
                                      <p:tavLst>
                                        <p:tav tm="0">
                                          <p:val>
                                            <p:strVal val="ppt_x"/>
                                          </p:val>
                                        </p:tav>
                                        <p:tav tm="100000">
                                          <p:val>
                                            <p:strVal val="0-ppt_w/2"/>
                                          </p:val>
                                        </p:tav>
                                      </p:tavLst>
                                    </p:anim>
                                    <p:anim calcmode="lin" valueType="num">
                                      <p:cBhvr additive="base">
                                        <p:cTn id="42" dur="500"/>
                                        <p:tgtEl>
                                          <p:spTgt spid="3">
                                            <p:txEl>
                                              <p:pRg st="3" end="3"/>
                                            </p:txEl>
                                          </p:spTgt>
                                        </p:tgtEl>
                                        <p:attrNameLst>
                                          <p:attrName>ppt_y</p:attrName>
                                        </p:attrNameLst>
                                      </p:cBhvr>
                                      <p:tavLst>
                                        <p:tav tm="0">
                                          <p:val>
                                            <p:strVal val="ppt_y"/>
                                          </p:val>
                                        </p:tav>
                                        <p:tav tm="100000">
                                          <p:val>
                                            <p:strVal val="ppt_y"/>
                                          </p:val>
                                        </p:tav>
                                      </p:tavLst>
                                    </p:anim>
                                    <p:set>
                                      <p:cBhvr>
                                        <p:cTn id="43"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1000" fill="hold"/>
                                        <p:tgtEl>
                                          <p:spTgt spid="7"/>
                                        </p:tgtEl>
                                        <p:attrNameLst>
                                          <p:attrName>ppt_x</p:attrName>
                                        </p:attrNameLst>
                                      </p:cBhvr>
                                      <p:tavLst>
                                        <p:tav tm="0">
                                          <p:val>
                                            <p:strVal val="1+#ppt_w/2"/>
                                          </p:val>
                                        </p:tav>
                                        <p:tav tm="100000">
                                          <p:val>
                                            <p:strVal val="#ppt_x"/>
                                          </p:val>
                                        </p:tav>
                                      </p:tavLst>
                                    </p:anim>
                                    <p:anim calcmode="lin" valueType="num">
                                      <p:cBhvr additive="base">
                                        <p:cTn id="49" dur="1000" fill="hold"/>
                                        <p:tgtEl>
                                          <p:spTgt spid="7"/>
                                        </p:tgtEl>
                                        <p:attrNameLst>
                                          <p:attrName>ppt_y</p:attrName>
                                        </p:attrNameLst>
                                      </p:cBhvr>
                                      <p:tavLst>
                                        <p:tav tm="0">
                                          <p:val>
                                            <p:strVal val="#ppt_y"/>
                                          </p:val>
                                        </p:tav>
                                        <p:tav tm="100000">
                                          <p:val>
                                            <p:strVal val="#ppt_y"/>
                                          </p:val>
                                        </p:tav>
                                      </p:tavLst>
                                    </p:anim>
                                  </p:childTnLst>
                                </p:cTn>
                              </p:par>
                              <p:par>
                                <p:cTn id="50" presetID="0" presetClass="path" presetSubtype="0" accel="50000" decel="50000" fill="hold" grpId="1" nodeType="withEffect">
                                  <p:stCondLst>
                                    <p:cond delay="0"/>
                                  </p:stCondLst>
                                  <p:childTnLst>
                                    <p:animMotion origin="layout" path="M 1.31876E-7 -0.08222 L -1.00607 -0.08384 " pathEditMode="relative" rAng="0" ptsTypes="AA">
                                      <p:cBhvr>
                                        <p:cTn id="51" dur="500" fill="hold"/>
                                        <p:tgtEl>
                                          <p:spTgt spid="7"/>
                                        </p:tgtEl>
                                        <p:attrNameLst>
                                          <p:attrName>ppt_x</p:attrName>
                                          <p:attrName>ppt_y</p:attrName>
                                        </p:attrNameLst>
                                      </p:cBhvr>
                                      <p:rCtr x="-50304" y="-9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fill="hold" display="0">
                  <p:stCondLst>
                    <p:cond delay="indefinite"/>
                  </p:stCondLst>
                  <p:endCondLst>
                    <p:cond evt="onStopAudio" delay="0">
                      <p:tgtEl>
                        <p:sldTgt/>
                      </p:tgtEl>
                    </p:cond>
                  </p:endCondLst>
                </p:cTn>
                <p:tgtEl>
                  <p:spTgt spid="9"/>
                </p:tgtEl>
              </p:cMediaNode>
            </p:audio>
          </p:childTnLst>
        </p:cTn>
      </p:par>
    </p:tnLst>
    <p:bldLst>
      <p:bldP spid="3" grpId="0" build="allAtOnce"/>
      <p:bldP spid="7" grpId="0"/>
      <p:bldP spid="7" grpId="1"/>
    </p:bldLst>
  </p:timing>
  <p:extLst mod="1">
    <p:ext uri="{E180D4A7-C9FB-4DFB-919C-405C955672EB}">
      <p14:showEvtLst xmlns:p14="http://schemas.microsoft.com/office/powerpoint/2010/main">
        <p14:playEvt time="0" objId="9"/>
        <p14:playEvt time="0" objId="9"/>
        <p14:stopEvt time="40253" objId="9"/>
        <p14:stopEvt time="42044" objId="9"/>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62754"/>
            <a:ext cx="8301565" cy="1183622"/>
          </a:xfrm>
        </p:spPr>
        <p:txBody>
          <a:bodyPr>
            <a:normAutofit fontScale="90000"/>
          </a:bodyPr>
          <a:lstStyle/>
          <a:p>
            <a:r>
              <a:rPr lang="en-US" dirty="0"/>
              <a:t>Adopting </a:t>
            </a:r>
            <a:r>
              <a:rPr lang="en-US" dirty="0" smtClean="0"/>
              <a:t>GBL:</a:t>
            </a:r>
            <a:r>
              <a:rPr lang="en-US" dirty="0"/>
              <a:t/>
            </a:r>
            <a:br>
              <a:rPr lang="en-US" dirty="0"/>
            </a:br>
            <a:r>
              <a:rPr lang="en-US" dirty="0" smtClean="0"/>
              <a:t>Knowledge/Persuasion</a:t>
            </a:r>
            <a:endParaRPr lang="en-US" dirty="0"/>
          </a:p>
        </p:txBody>
      </p:sp>
      <p:sp>
        <p:nvSpPr>
          <p:cNvPr id="6" name="TextBox 5"/>
          <p:cNvSpPr txBox="1"/>
          <p:nvPr/>
        </p:nvSpPr>
        <p:spPr>
          <a:xfrm>
            <a:off x="599016" y="5599624"/>
            <a:ext cx="7945968" cy="1077218"/>
          </a:xfrm>
          <a:prstGeom prst="rect">
            <a:avLst/>
          </a:prstGeom>
          <a:noFill/>
        </p:spPr>
        <p:txBody>
          <a:bodyPr wrap="square" rtlCol="0">
            <a:spAutoFit/>
          </a:bodyPr>
          <a:lstStyle/>
          <a:p>
            <a:r>
              <a:rPr lang="en-US" sz="1600" dirty="0" smtClean="0">
                <a:effectLst>
                  <a:outerShdw blurRad="38100" dist="38100" dir="2700000" algn="tl">
                    <a:srgbClr val="000000">
                      <a:alpha val="43137"/>
                    </a:srgbClr>
                  </a:outerShdw>
                </a:effectLst>
              </a:rPr>
              <a:t>Additional Information:</a:t>
            </a:r>
            <a:br>
              <a:rPr lang="en-US" sz="1600" dirty="0" smtClean="0">
                <a:effectLst>
                  <a:outerShdw blurRad="38100" dist="38100" dir="2700000" algn="tl">
                    <a:srgbClr val="000000">
                      <a:alpha val="43137"/>
                    </a:srgbClr>
                  </a:outerShdw>
                </a:effectLst>
              </a:rPr>
            </a:br>
            <a:endParaRPr lang="en-US" sz="1600" dirty="0" smtClean="0">
              <a:effectLst>
                <a:outerShdw blurRad="38100" dist="38100" dir="2700000" algn="tl">
                  <a:srgbClr val="000000">
                    <a:alpha val="43137"/>
                  </a:srgbClr>
                </a:outerShdw>
              </a:effectLst>
            </a:endParaRPr>
          </a:p>
          <a:p>
            <a:r>
              <a:rPr lang="en-US" sz="1600" dirty="0" smtClean="0">
                <a:hlinkClick r:id="rId7"/>
              </a:rPr>
              <a:t>Two to Three Years: Game-Based Learning</a:t>
            </a:r>
            <a:endParaRPr lang="en-US" sz="1600" dirty="0" smtClean="0"/>
          </a:p>
          <a:p>
            <a:r>
              <a:rPr lang="en-US" sz="1600" dirty="0">
                <a:effectLst>
                  <a:outerShdw blurRad="38100" dist="38100" dir="2700000" algn="tl">
                    <a:srgbClr val="000000">
                      <a:alpha val="43137"/>
                    </a:srgbClr>
                  </a:outerShdw>
                </a:effectLst>
              </a:rPr>
              <a:t>(http://wp.nmc.org/horizon2011/sections/game-based-learning</a:t>
            </a:r>
            <a:r>
              <a:rPr lang="en-US" sz="1600" dirty="0" smtClean="0">
                <a:effectLst>
                  <a:outerShdw blurRad="38100" dist="38100" dir="2700000" algn="tl">
                    <a:srgbClr val="000000">
                      <a:alpha val="43137"/>
                    </a:srgbClr>
                  </a:outerShdw>
                </a:effectLst>
              </a:rPr>
              <a:t>/)  </a:t>
            </a:r>
          </a:p>
        </p:txBody>
      </p:sp>
      <p:sp>
        <p:nvSpPr>
          <p:cNvPr id="9" name="TextBox 8"/>
          <p:cNvSpPr txBox="1"/>
          <p:nvPr/>
        </p:nvSpPr>
        <p:spPr>
          <a:xfrm>
            <a:off x="3066619" y="5059043"/>
            <a:ext cx="3010761"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(Digital Media &amp; Learning Research, 2012)</a:t>
            </a:r>
            <a:endParaRPr lang="en-US" sz="1200" dirty="0">
              <a:effectLst>
                <a:outerShdw blurRad="38100" dist="38100" dir="2700000" algn="tl">
                  <a:srgbClr val="000000">
                    <a:alpha val="43137"/>
                  </a:srgbClr>
                </a:outerShdw>
              </a:effectLst>
            </a:endParaRPr>
          </a:p>
        </p:txBody>
      </p:sp>
      <p:pic>
        <p:nvPicPr>
          <p:cNvPr id="3" name="Games and Education.m4v">
            <a:hlinkClick r:id="" action="ppaction://media"/>
          </p:cNvPr>
          <p:cNvPicPr>
            <a:picLocks noChangeAspect="1"/>
          </p:cNvPicPr>
          <p:nvPr>
            <a:videoFile r:link="rId1"/>
            <p:extLst>
              <p:ext uri="{DAA4B4D4-6D71-4841-9C94-3DE7FCFB9230}">
                <p14:media xmlns:p14="http://schemas.microsoft.com/office/powerpoint/2010/main" r:embed="rId2">
                  <p14:trim end="2405.0288"/>
                </p14:media>
              </p:ext>
            </p:extLst>
          </p:nvPr>
        </p:nvPicPr>
        <p:blipFill>
          <a:blip r:embed="rId8"/>
          <a:stretch>
            <a:fillRect/>
          </a:stretch>
        </p:blipFill>
        <p:spPr>
          <a:xfrm>
            <a:off x="1655542" y="1678482"/>
            <a:ext cx="5826434" cy="3277369"/>
          </a:xfrm>
          <a:prstGeom prst="rect">
            <a:avLst/>
          </a:prstGeom>
          <a:effectLst>
            <a:outerShdw blurRad="149987" dist="250190" dir="8460000" algn="tl" rotWithShape="0">
              <a:schemeClr val="accent1">
                <a:lumMod val="75000"/>
                <a:alpha val="28000"/>
              </a:schemeClr>
            </a:outerShdw>
          </a:effectLst>
          <a:scene3d>
            <a:camera prst="orthographicFront"/>
            <a:lightRig rig="threePt" dir="t">
              <a:rot lat="0" lon="0" rev="8460000"/>
            </a:lightRig>
          </a:scene3d>
          <a:sp3d extrusionH="63500" contourW="2540">
            <a:bevelT w="88900" h="88900"/>
            <a:contourClr>
              <a:srgbClr val="7F7F7F"/>
            </a:contourClr>
          </a:sp3d>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0" y="0"/>
            <a:ext cx="609600" cy="609600"/>
          </a:xfrm>
          <a:prstGeom prst="rect">
            <a:avLst/>
          </a:prstGeom>
        </p:spPr>
      </p:pic>
    </p:spTree>
    <p:extLst>
      <p:ext uri="{BB962C8B-B14F-4D97-AF65-F5344CB8AC3E}">
        <p14:creationId xmlns:p14="http://schemas.microsoft.com/office/powerpoint/2010/main" val="557112581"/>
      </p:ext>
    </p:extLst>
  </p:cSld>
  <p:clrMapOvr>
    <a:masterClrMapping/>
  </p:clrMapOvr>
  <mc:AlternateContent xmlns:mc="http://schemas.openxmlformats.org/markup-compatibility/2006" xmlns:p14="http://schemas.microsoft.com/office/powerpoint/2010/main">
    <mc:Choice Requires="p14">
      <p:transition spd="slow" advTm="94500">
        <p14:prism/>
      </p:transition>
    </mc:Choice>
    <mc:Fallback xmlns="">
      <p:transition spd="slow" advTm="945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 presetClass="mediacall" presetSubtype="0" fill="hold" nodeType="withEffect">
                                  <p:stCondLst>
                                    <p:cond delay="24900"/>
                                  </p:stCondLst>
                                  <p:childTnLst>
                                    <p:cmd type="call" cmd="playFrom(0.0)">
                                      <p:cBhvr>
                                        <p:cTn id="8" dur="695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audio>
              <p:cMediaNode vol="80000" numSld="999" showWhenStopped="0">
                <p:cTn id="15"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9"/>
        <p14:playEvt time="0" objId="4"/>
        <p14:playEvt time="24820" objId="3"/>
        <p14:stopEvt time="25267" objId="4"/>
        <p14:stopEvt time="95870" objId="3"/>
        <p14:stopEvt time="95870" objId="9"/>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5865907" y="4173070"/>
            <a:ext cx="1625600" cy="1828800"/>
          </a:xfrm>
          <a:prstGeom prst="rect">
            <a:avLst/>
          </a:prstGeom>
        </p:spPr>
      </p:pic>
      <p:sp>
        <p:nvSpPr>
          <p:cNvPr id="2" name="Title 1"/>
          <p:cNvSpPr>
            <a:spLocks noGrp="1"/>
          </p:cNvSpPr>
          <p:nvPr>
            <p:ph type="title"/>
          </p:nvPr>
        </p:nvSpPr>
        <p:spPr>
          <a:xfrm>
            <a:off x="419100" y="62754"/>
            <a:ext cx="8301565" cy="1183622"/>
          </a:xfrm>
        </p:spPr>
        <p:txBody>
          <a:bodyPr>
            <a:normAutofit fontScale="90000"/>
          </a:bodyPr>
          <a:lstStyle/>
          <a:p>
            <a:r>
              <a:rPr lang="en-US" dirty="0"/>
              <a:t>Adopting </a:t>
            </a:r>
            <a:r>
              <a:rPr lang="en-US" dirty="0" smtClean="0"/>
              <a:t>GBL:</a:t>
            </a:r>
            <a:r>
              <a:rPr lang="en-US" dirty="0"/>
              <a:t/>
            </a:r>
            <a:br>
              <a:rPr lang="en-US" dirty="0"/>
            </a:br>
            <a:r>
              <a:rPr lang="en-US" dirty="0"/>
              <a:t>M</a:t>
            </a:r>
            <a:r>
              <a:rPr lang="en-US" dirty="0" smtClean="0"/>
              <a:t>aking the Decision</a:t>
            </a:r>
            <a:endParaRPr lang="en-US" dirty="0"/>
          </a:p>
        </p:txBody>
      </p:sp>
      <p:sp>
        <p:nvSpPr>
          <p:cNvPr id="3" name="Content Placeholder 2"/>
          <p:cNvSpPr>
            <a:spLocks noGrp="1"/>
          </p:cNvSpPr>
          <p:nvPr>
            <p:ph idx="1"/>
          </p:nvPr>
        </p:nvSpPr>
        <p:spPr>
          <a:xfrm>
            <a:off x="575733" y="1930400"/>
            <a:ext cx="8455088" cy="3451761"/>
          </a:xfrm>
        </p:spPr>
        <p:txBody>
          <a:bodyPr numCol="1">
            <a:noAutofit/>
            <a:scene3d>
              <a:camera prst="orthographicFront">
                <a:rot lat="0" lon="0" rev="0"/>
              </a:camera>
              <a:lightRig rig="threePt" dir="t">
                <a:rot lat="0" lon="0" rev="0"/>
              </a:lightRig>
            </a:scene3d>
            <a:sp3d>
              <a:contourClr>
                <a:srgbClr val="7F7F7F"/>
              </a:contourClr>
            </a:sp3d>
          </a:bodyPr>
          <a:lstStyle/>
          <a:p>
            <a:pPr>
              <a:spcAft>
                <a:spcPts val="2400"/>
              </a:spcAft>
            </a:pPr>
            <a:r>
              <a:rPr lang="en-US" sz="2400" b="1" i="1" dirty="0" smtClean="0">
                <a:solidFill>
                  <a:srgbClr val="000000"/>
                </a:solidFill>
                <a:effectLst>
                  <a:outerShdw blurRad="149987" dist="127000" dir="8460000" algn="tl" rotWithShape="0">
                    <a:schemeClr val="accent1">
                      <a:lumMod val="75000"/>
                      <a:alpha val="28000"/>
                    </a:schemeClr>
                  </a:outerShdw>
                </a:effectLst>
              </a:rPr>
              <a:t>A two to three year road to adoption </a:t>
            </a:r>
            <a:r>
              <a:rPr lang="en-US" sz="1200" dirty="0" smtClean="0">
                <a:solidFill>
                  <a:srgbClr val="000000"/>
                </a:solidFill>
                <a:effectLst>
                  <a:outerShdw blurRad="38100" dist="38100" dir="2700000" algn="tl">
                    <a:srgbClr val="000000">
                      <a:alpha val="43137"/>
                    </a:srgbClr>
                  </a:outerShdw>
                </a:effectLst>
              </a:rPr>
              <a:t>(</a:t>
            </a:r>
            <a:r>
              <a:rPr lang="en-US" sz="1200" dirty="0" err="1" smtClean="0">
                <a:solidFill>
                  <a:srgbClr val="000000"/>
                </a:solidFill>
                <a:effectLst>
                  <a:outerShdw blurRad="38100" dist="38100" dir="2700000" algn="tl">
                    <a:srgbClr val="000000">
                      <a:alpha val="43137"/>
                    </a:srgbClr>
                  </a:outerShdw>
                </a:effectLst>
              </a:rPr>
              <a:t>Epper</a:t>
            </a:r>
            <a:r>
              <a:rPr lang="en-US" sz="1200" dirty="0" smtClean="0">
                <a:solidFill>
                  <a:srgbClr val="000000"/>
                </a:solidFill>
                <a:effectLst>
                  <a:outerShdw blurRad="38100" dist="38100" dir="2700000" algn="tl">
                    <a:srgbClr val="000000">
                      <a:alpha val="43137"/>
                    </a:srgbClr>
                  </a:outerShdw>
                </a:effectLst>
              </a:rPr>
              <a:t>, </a:t>
            </a:r>
            <a:r>
              <a:rPr lang="en-US" sz="1200" dirty="0" err="1" smtClean="0">
                <a:solidFill>
                  <a:srgbClr val="000000"/>
                </a:solidFill>
                <a:effectLst>
                  <a:outerShdw blurRad="38100" dist="38100" dir="2700000" algn="tl">
                    <a:srgbClr val="000000">
                      <a:alpha val="43137"/>
                    </a:srgbClr>
                  </a:outerShdw>
                </a:effectLst>
              </a:rPr>
              <a:t>Derryberry</a:t>
            </a:r>
            <a:r>
              <a:rPr lang="en-US" sz="1200" dirty="0" smtClean="0">
                <a:solidFill>
                  <a:srgbClr val="000000"/>
                </a:solidFill>
                <a:effectLst>
                  <a:outerShdw blurRad="38100" dist="38100" dir="2700000" algn="tl">
                    <a:srgbClr val="000000">
                      <a:alpha val="43137"/>
                    </a:srgbClr>
                  </a:outerShdw>
                </a:effectLst>
              </a:rPr>
              <a:t>, &amp; Jackson, 2012)</a:t>
            </a:r>
            <a:r>
              <a:rPr lang="en-US" sz="2400" b="1" i="1" dirty="0" smtClean="0">
                <a:solidFill>
                  <a:srgbClr val="000000"/>
                </a:solidFill>
                <a:effectLst>
                  <a:outerShdw blurRad="38100" dist="38100" dir="2700000" algn="tl">
                    <a:srgbClr val="000000">
                      <a:alpha val="43137"/>
                    </a:srgbClr>
                  </a:outerShdw>
                </a:effectLst>
              </a:rPr>
              <a:t>  </a:t>
            </a:r>
          </a:p>
          <a:p>
            <a:pPr>
              <a:spcAft>
                <a:spcPts val="2400"/>
              </a:spcAft>
              <a:tabLst>
                <a:tab pos="2052638" algn="l"/>
              </a:tabLst>
            </a:pPr>
            <a:r>
              <a:rPr lang="en-US" sz="2400" b="1" i="1" dirty="0" smtClean="0">
                <a:solidFill>
                  <a:srgbClr val="000000"/>
                </a:solidFill>
                <a:effectLst>
                  <a:outerShdw blurRad="149987" dist="127000" dir="8460000" algn="tl" rotWithShape="0">
                    <a:schemeClr val="accent1">
                      <a:lumMod val="75000"/>
                      <a:alpha val="28000"/>
                    </a:schemeClr>
                  </a:outerShdw>
                </a:effectLst>
              </a:rPr>
              <a:t>Pilot:  		</a:t>
            </a:r>
            <a:br>
              <a:rPr lang="en-US" sz="2400" b="1" i="1" dirty="0" smtClean="0">
                <a:solidFill>
                  <a:srgbClr val="000000"/>
                </a:solidFill>
                <a:effectLst>
                  <a:outerShdw blurRad="149987" dist="127000" dir="8460000" algn="tl" rotWithShape="0">
                    <a:schemeClr val="accent1">
                      <a:lumMod val="75000"/>
                      <a:alpha val="28000"/>
                    </a:schemeClr>
                  </a:outerShdw>
                </a:effectLst>
              </a:rPr>
            </a:br>
            <a:r>
              <a:rPr lang="en-US" sz="2400" b="1" i="1" dirty="0">
                <a:solidFill>
                  <a:srgbClr val="000000"/>
                </a:solidFill>
                <a:effectLst>
                  <a:outerShdw blurRad="149987" dist="127000" dir="8460000" algn="tl" rotWithShape="0">
                    <a:schemeClr val="accent1">
                      <a:lumMod val="75000"/>
                      <a:alpha val="28000"/>
                    </a:schemeClr>
                  </a:outerShdw>
                </a:effectLst>
              </a:rPr>
              <a:t>	</a:t>
            </a:r>
            <a:r>
              <a:rPr lang="en-US" sz="2400" dirty="0" smtClean="0">
                <a:solidFill>
                  <a:srgbClr val="000000"/>
                </a:solidFill>
                <a:effectLst>
                  <a:outerShdw blurRad="149987" dist="127000" dir="8460000" algn="tl" rotWithShape="0">
                    <a:schemeClr val="accent1">
                      <a:lumMod val="75000"/>
                      <a:alpha val="28000"/>
                    </a:schemeClr>
                  </a:outerShdw>
                </a:effectLst>
              </a:rPr>
              <a:t>Fall 2013 – Spring 2014</a:t>
            </a:r>
          </a:p>
          <a:p>
            <a:pPr>
              <a:spcAft>
                <a:spcPts val="2400"/>
              </a:spcAft>
              <a:tabLst>
                <a:tab pos="2916238" algn="l"/>
              </a:tabLst>
            </a:pPr>
            <a:r>
              <a:rPr lang="en-US" sz="2400" b="1" i="1" dirty="0" smtClean="0">
                <a:solidFill>
                  <a:srgbClr val="000000"/>
                </a:solidFill>
                <a:effectLst>
                  <a:outerShdw blurRad="149987" dist="127000" dir="8460000" algn="tl" rotWithShape="0">
                    <a:schemeClr val="accent1">
                      <a:lumMod val="75000"/>
                      <a:alpha val="28000"/>
                    </a:schemeClr>
                  </a:outerShdw>
                </a:effectLst>
              </a:rPr>
              <a:t>Math Department Adoption Decision: </a:t>
            </a:r>
            <a:br>
              <a:rPr lang="en-US" sz="2400" b="1" i="1" dirty="0" smtClean="0">
                <a:solidFill>
                  <a:srgbClr val="000000"/>
                </a:solidFill>
                <a:effectLst>
                  <a:outerShdw blurRad="149987" dist="127000" dir="8460000" algn="tl" rotWithShape="0">
                    <a:schemeClr val="accent1">
                      <a:lumMod val="75000"/>
                      <a:alpha val="28000"/>
                    </a:schemeClr>
                  </a:outerShdw>
                </a:effectLst>
              </a:rPr>
            </a:br>
            <a:r>
              <a:rPr lang="en-US" sz="2400" b="1" i="1" dirty="0" smtClean="0">
                <a:solidFill>
                  <a:srgbClr val="000000"/>
                </a:solidFill>
                <a:effectLst>
                  <a:outerShdw blurRad="149987" dist="127000" dir="8460000" algn="tl" rotWithShape="0">
                    <a:schemeClr val="accent1">
                      <a:lumMod val="75000"/>
                      <a:alpha val="28000"/>
                    </a:schemeClr>
                  </a:outerShdw>
                </a:effectLst>
              </a:rPr>
              <a:t>		</a:t>
            </a:r>
            <a:br>
              <a:rPr lang="en-US" sz="2400" b="1" i="1" dirty="0" smtClean="0">
                <a:solidFill>
                  <a:srgbClr val="000000"/>
                </a:solidFill>
                <a:effectLst>
                  <a:outerShdw blurRad="149987" dist="127000" dir="8460000" algn="tl" rotWithShape="0">
                    <a:schemeClr val="accent1">
                      <a:lumMod val="75000"/>
                      <a:alpha val="28000"/>
                    </a:schemeClr>
                  </a:outerShdw>
                </a:effectLst>
              </a:rPr>
            </a:br>
            <a:r>
              <a:rPr lang="en-US" sz="2400" b="1" i="1" dirty="0" smtClean="0">
                <a:solidFill>
                  <a:srgbClr val="000000"/>
                </a:solidFill>
                <a:effectLst>
                  <a:outerShdw blurRad="149987" dist="127000" dir="8460000" algn="tl" rotWithShape="0">
                    <a:schemeClr val="accent1">
                      <a:lumMod val="75000"/>
                      <a:alpha val="28000"/>
                    </a:schemeClr>
                  </a:outerShdw>
                </a:effectLst>
              </a:rPr>
              <a:t>	</a:t>
            </a:r>
            <a:r>
              <a:rPr lang="en-US" sz="2400" dirty="0" smtClean="0">
                <a:solidFill>
                  <a:srgbClr val="000000"/>
                </a:solidFill>
                <a:effectLst>
                  <a:outerShdw blurRad="149987" dist="127000" dir="8460000" algn="tl" rotWithShape="0">
                    <a:schemeClr val="accent1">
                      <a:lumMod val="75000"/>
                      <a:alpha val="28000"/>
                    </a:schemeClr>
                  </a:outerShdw>
                </a:effectLst>
              </a:rPr>
              <a:t>April 2014</a:t>
            </a:r>
            <a:endParaRPr lang="en-US" sz="2400" b="1" i="1" dirty="0">
              <a:solidFill>
                <a:srgbClr val="000000"/>
              </a:solidFill>
              <a:effectLst>
                <a:outerShdw blurRad="149987" dist="127000" dir="8460000" algn="tl" rotWithShape="0">
                  <a:schemeClr val="accent1">
                    <a:lumMod val="75000"/>
                    <a:alpha val="28000"/>
                  </a:schemeClr>
                </a:outerShdw>
              </a:effectLst>
            </a:endParaRPr>
          </a:p>
        </p:txBody>
      </p:sp>
      <p:sp>
        <p:nvSpPr>
          <p:cNvPr id="5" name="TextBox 4"/>
          <p:cNvSpPr txBox="1"/>
          <p:nvPr/>
        </p:nvSpPr>
        <p:spPr>
          <a:xfrm>
            <a:off x="575733" y="5382161"/>
            <a:ext cx="7945968" cy="1323439"/>
          </a:xfrm>
          <a:prstGeom prst="rect">
            <a:avLst/>
          </a:prstGeom>
          <a:noFill/>
        </p:spPr>
        <p:txBody>
          <a:bodyPr wrap="square" rtlCol="0">
            <a:spAutoFit/>
          </a:bodyPr>
          <a:lstStyle/>
          <a:p>
            <a:r>
              <a:rPr lang="en-US" sz="1600" dirty="0" smtClean="0">
                <a:effectLst>
                  <a:outerShdw blurRad="38100" dist="38100" dir="2700000" algn="tl">
                    <a:srgbClr val="000000">
                      <a:alpha val="43137"/>
                    </a:srgbClr>
                  </a:outerShdw>
                </a:effectLst>
              </a:rPr>
              <a:t>Additional Information:</a:t>
            </a:r>
            <a:br>
              <a:rPr lang="en-US" sz="1600" dirty="0" smtClean="0">
                <a:effectLst>
                  <a:outerShdw blurRad="38100" dist="38100" dir="2700000" algn="tl">
                    <a:srgbClr val="000000">
                      <a:alpha val="43137"/>
                    </a:srgbClr>
                  </a:outerShdw>
                </a:effectLst>
              </a:rPr>
            </a:br>
            <a:endParaRPr lang="en-US" sz="1600" dirty="0" smtClean="0">
              <a:effectLst>
                <a:outerShdw blurRad="38100" dist="38100" dir="2700000" algn="tl">
                  <a:srgbClr val="000000">
                    <a:alpha val="43137"/>
                  </a:srgbClr>
                </a:outerShdw>
              </a:effectLst>
            </a:endParaRPr>
          </a:p>
          <a:p>
            <a:r>
              <a:rPr lang="en-US" sz="1600" dirty="0" smtClean="0">
                <a:effectLst>
                  <a:outerShdw blurRad="38100" dist="38100" dir="2700000" algn="tl">
                    <a:srgbClr val="000000">
                      <a:alpha val="43137"/>
                    </a:srgbClr>
                  </a:outerShdw>
                </a:effectLst>
                <a:hlinkClick r:id="rId7"/>
              </a:rPr>
              <a:t>Game-Based Learning: Developing an Institutional Strategy</a:t>
            </a:r>
            <a:endParaRPr lang="en-US" sz="1600" dirty="0" smtClean="0">
              <a:effectLst>
                <a:outerShdw blurRad="38100" dist="38100" dir="2700000" algn="tl">
                  <a:srgbClr val="000000">
                    <a:alpha val="43137"/>
                  </a:srgbClr>
                </a:outerShdw>
              </a:effectLst>
            </a:endParaRPr>
          </a:p>
          <a:p>
            <a:r>
              <a:rPr lang="en-US" sz="1600" dirty="0">
                <a:effectLst>
                  <a:outerShdw blurRad="38100" dist="38100" dir="2700000" algn="tl">
                    <a:srgbClr val="000000">
                      <a:alpha val="43137"/>
                    </a:srgbClr>
                  </a:outerShdw>
                </a:effectLst>
              </a:rPr>
              <a:t>(http://www.educause.edu/library/resources/game-based-learning-developing-institutional-strategy) </a:t>
            </a:r>
            <a:endParaRPr lang="en-US" sz="1600" dirty="0" smtClean="0">
              <a:effectLst>
                <a:outerShdw blurRad="38100" dist="38100" dir="2700000" algn="tl">
                  <a:srgbClr val="000000">
                    <a:alpha val="43137"/>
                  </a:srgbClr>
                </a:outerShdw>
              </a:effectLst>
            </a:endParaRPr>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0" y="0"/>
            <a:ext cx="609600" cy="609600"/>
          </a:xfrm>
          <a:prstGeom prst="rect">
            <a:avLst/>
          </a:prstGeom>
        </p:spPr>
      </p:pic>
    </p:spTree>
    <p:custDataLst>
      <p:tags r:id="rId1"/>
    </p:custDataLst>
    <p:extLst>
      <p:ext uri="{BB962C8B-B14F-4D97-AF65-F5344CB8AC3E}">
        <p14:creationId xmlns:p14="http://schemas.microsoft.com/office/powerpoint/2010/main" val="3056520892"/>
      </p:ext>
    </p:extLst>
  </p:cSld>
  <p:clrMapOvr>
    <a:masterClrMapping/>
  </p:clrMapOvr>
  <mc:AlternateContent xmlns:mc="http://schemas.openxmlformats.org/markup-compatibility/2006" xmlns:p14="http://schemas.microsoft.com/office/powerpoint/2010/main">
    <mc:Choice Requires="p14">
      <p:transition spd="slow" advTm="49850">
        <p14:prism/>
      </p:transition>
    </mc:Choice>
    <mc:Fallback xmlns="">
      <p:transition spd="slow" advTm="4985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anim calcmode="lin" valueType="num">
                                      <p:cBhvr>
                                        <p:cTn id="1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ppt_y"/>
                                          </p:val>
                                        </p:tav>
                                        <p:tav tm="100000">
                                          <p:val>
                                            <p:strVal val="#ppt_y"/>
                                          </p:val>
                                        </p:tav>
                                      </p:tavLst>
                                    </p:anim>
                                  </p:childTnLst>
                                </p:cTn>
                              </p:par>
                              <p:par>
                                <p:cTn id="24" presetID="9"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9"/>
        <p14:playEvt time="0" objId="4"/>
        <p14:stopEvt time="52142" objId="4"/>
        <p14:stopEvt time="52267" objId="9"/>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62754"/>
            <a:ext cx="8301565" cy="1207188"/>
          </a:xfrm>
        </p:spPr>
        <p:txBody>
          <a:bodyPr>
            <a:normAutofit fontScale="90000"/>
          </a:bodyPr>
          <a:lstStyle/>
          <a:p>
            <a:r>
              <a:rPr lang="en-US" dirty="0"/>
              <a:t>Adopting </a:t>
            </a:r>
            <a:r>
              <a:rPr lang="en-US" dirty="0" smtClean="0"/>
              <a:t>GBL:</a:t>
            </a:r>
            <a:r>
              <a:rPr lang="en-US" dirty="0"/>
              <a:t/>
            </a:r>
            <a:br>
              <a:rPr lang="en-US" dirty="0"/>
            </a:br>
            <a:r>
              <a:rPr lang="en-US" dirty="0" smtClean="0"/>
              <a:t>Implementation Plan</a:t>
            </a:r>
            <a:endParaRPr lang="en-US" dirty="0"/>
          </a:p>
        </p:txBody>
      </p:sp>
      <p:sp>
        <p:nvSpPr>
          <p:cNvPr id="3" name="Content Placeholder 2"/>
          <p:cNvSpPr>
            <a:spLocks noGrp="1"/>
          </p:cNvSpPr>
          <p:nvPr>
            <p:ph idx="1"/>
          </p:nvPr>
        </p:nvSpPr>
        <p:spPr>
          <a:xfrm>
            <a:off x="575733" y="1625544"/>
            <a:ext cx="8144933" cy="4165600"/>
          </a:xfrm>
        </p:spPr>
        <p:txBody>
          <a:bodyPr numCol="1">
            <a:normAutofit lnSpcReduction="10000"/>
            <a:scene3d>
              <a:camera prst="orthographicFront">
                <a:rot lat="21300000" lon="21300000" rev="0"/>
              </a:camera>
              <a:lightRig rig="threePt" dir="t">
                <a:rot lat="0" lon="0" rev="8460000"/>
              </a:lightRig>
            </a:scene3d>
            <a:sp3d extrusionH="63500" contourW="2540">
              <a:bevelT w="38100" h="31750"/>
              <a:contourClr>
                <a:srgbClr val="7F7F7F"/>
              </a:contourClr>
            </a:sp3d>
          </a:bodyPr>
          <a:lstStyle/>
          <a:p>
            <a:pPr>
              <a:spcAft>
                <a:spcPts val="2400"/>
              </a:spcAft>
              <a:tabLst>
                <a:tab pos="804863" algn="l"/>
              </a:tabLst>
            </a:pPr>
            <a:r>
              <a:rPr lang="en-US" sz="2800" b="1" i="1" dirty="0" smtClean="0">
                <a:effectLst>
                  <a:outerShdw blurRad="149987" dist="38100" dir="8460000" algn="tl" rotWithShape="0">
                    <a:schemeClr val="accent1">
                      <a:lumMod val="75000"/>
                      <a:alpha val="28000"/>
                    </a:schemeClr>
                  </a:outerShdw>
                </a:effectLst>
              </a:rPr>
              <a:t>Training</a:t>
            </a:r>
            <a:br>
              <a:rPr lang="en-US" sz="2800" b="1" i="1" dirty="0" smtClean="0">
                <a:effectLst>
                  <a:outerShdw blurRad="149987" dist="38100" dir="8460000" algn="tl" rotWithShape="0">
                    <a:schemeClr val="accent1">
                      <a:lumMod val="75000"/>
                      <a:alpha val="28000"/>
                    </a:schemeClr>
                  </a:outerShdw>
                </a:effectLst>
              </a:rPr>
            </a:br>
            <a:r>
              <a:rPr lang="en-US" sz="2800" b="1" i="1" dirty="0" smtClean="0">
                <a:effectLst>
                  <a:outerShdw blurRad="149987" dist="38100" dir="8460000" algn="tl" rotWithShape="0">
                    <a:schemeClr val="accent1">
                      <a:lumMod val="75000"/>
                      <a:alpha val="28000"/>
                    </a:schemeClr>
                  </a:outerShdw>
                </a:effectLst>
              </a:rPr>
              <a:t/>
            </a:r>
            <a:br>
              <a:rPr lang="en-US" sz="2800" b="1" i="1" dirty="0" smtClean="0">
                <a:effectLst>
                  <a:outerShdw blurRad="149987" dist="38100" dir="8460000" algn="tl" rotWithShape="0">
                    <a:schemeClr val="accent1">
                      <a:lumMod val="75000"/>
                      <a:alpha val="28000"/>
                    </a:schemeClr>
                  </a:outerShdw>
                </a:effectLst>
              </a:rPr>
            </a:br>
            <a:r>
              <a:rPr lang="en-US" sz="2800" b="1" i="1" dirty="0" smtClean="0">
                <a:effectLst>
                  <a:outerShdw blurRad="149987" dist="38100" dir="8460000" algn="tl" rotWithShape="0">
                    <a:schemeClr val="accent1">
                      <a:lumMod val="75000"/>
                      <a:alpha val="28000"/>
                    </a:schemeClr>
                  </a:outerShdw>
                </a:effectLst>
              </a:rPr>
              <a:t>	</a:t>
            </a:r>
            <a:r>
              <a:rPr lang="en-US" sz="2800" dirty="0" smtClean="0">
                <a:effectLst>
                  <a:outerShdw blurRad="149987" dist="38100" dir="8460000" algn="tl" rotWithShape="0">
                    <a:schemeClr val="accent1">
                      <a:lumMod val="75000"/>
                      <a:alpha val="28000"/>
                    </a:schemeClr>
                  </a:outerShdw>
                </a:effectLst>
              </a:rPr>
              <a:t>Summer 2014</a:t>
            </a:r>
            <a:endParaRPr lang="en-US" sz="2800" b="1" i="1" dirty="0">
              <a:effectLst>
                <a:outerShdw blurRad="149987" dist="38100" dir="8460000" algn="tl" rotWithShape="0">
                  <a:schemeClr val="accent1">
                    <a:lumMod val="75000"/>
                    <a:alpha val="28000"/>
                  </a:schemeClr>
                </a:outerShdw>
              </a:effectLst>
            </a:endParaRPr>
          </a:p>
          <a:p>
            <a:pPr>
              <a:spcAft>
                <a:spcPts val="2400"/>
              </a:spcAft>
              <a:tabLst>
                <a:tab pos="974725" algn="l"/>
                <a:tab pos="1144588" algn="l"/>
                <a:tab pos="1655763" algn="l"/>
              </a:tabLst>
            </a:pPr>
            <a:r>
              <a:rPr lang="en-US" sz="2800" b="1" i="1" dirty="0" smtClean="0">
                <a:effectLst>
                  <a:outerShdw blurRad="149987" dist="38100" dir="8460000" algn="tl" rotWithShape="0">
                    <a:schemeClr val="accent1">
                      <a:lumMod val="75000"/>
                      <a:alpha val="28000"/>
                    </a:schemeClr>
                  </a:outerShdw>
                </a:effectLst>
              </a:rPr>
              <a:t>Full Implementation</a:t>
            </a:r>
            <a:r>
              <a:rPr lang="en-US" sz="2800" b="1" i="1" dirty="0">
                <a:effectLst>
                  <a:outerShdw blurRad="149987" dist="38100" dir="8460000" algn="tl" rotWithShape="0">
                    <a:schemeClr val="accent1">
                      <a:lumMod val="75000"/>
                      <a:alpha val="28000"/>
                    </a:schemeClr>
                  </a:outerShdw>
                </a:effectLst>
              </a:rPr>
              <a:t/>
            </a:r>
            <a:br>
              <a:rPr lang="en-US" sz="2800" b="1" i="1" dirty="0">
                <a:effectLst>
                  <a:outerShdw blurRad="149987" dist="38100" dir="8460000" algn="tl" rotWithShape="0">
                    <a:schemeClr val="accent1">
                      <a:lumMod val="75000"/>
                      <a:alpha val="28000"/>
                    </a:schemeClr>
                  </a:outerShdw>
                </a:effectLst>
              </a:rPr>
            </a:br>
            <a:r>
              <a:rPr lang="en-US" sz="2800" b="1" i="1" dirty="0" smtClean="0">
                <a:effectLst>
                  <a:outerShdw blurRad="149987" dist="38100" dir="8460000" algn="tl" rotWithShape="0">
                    <a:schemeClr val="accent1">
                      <a:lumMod val="75000"/>
                      <a:alpha val="28000"/>
                    </a:schemeClr>
                  </a:outerShdw>
                </a:effectLst>
              </a:rPr>
              <a:t/>
            </a:r>
            <a:br>
              <a:rPr lang="en-US" sz="2800" b="1" i="1" dirty="0" smtClean="0">
                <a:effectLst>
                  <a:outerShdw blurRad="149987" dist="38100" dir="8460000" algn="tl" rotWithShape="0">
                    <a:schemeClr val="accent1">
                      <a:lumMod val="75000"/>
                      <a:alpha val="28000"/>
                    </a:schemeClr>
                  </a:outerShdw>
                </a:effectLst>
              </a:rPr>
            </a:br>
            <a:r>
              <a:rPr lang="en-US" sz="2800" b="1" i="1" dirty="0">
                <a:effectLst>
                  <a:outerShdw blurRad="149987" dist="38100" dir="8460000" algn="tl" rotWithShape="0">
                    <a:schemeClr val="accent1">
                      <a:lumMod val="75000"/>
                      <a:alpha val="28000"/>
                    </a:schemeClr>
                  </a:outerShdw>
                </a:effectLst>
              </a:rPr>
              <a:t>	</a:t>
            </a:r>
            <a:r>
              <a:rPr lang="en-US" sz="2800" b="1" i="1" dirty="0" smtClean="0">
                <a:effectLst>
                  <a:outerShdw blurRad="149987" dist="38100" dir="8460000" algn="tl" rotWithShape="0">
                    <a:schemeClr val="accent1">
                      <a:lumMod val="75000"/>
                      <a:alpha val="28000"/>
                    </a:schemeClr>
                  </a:outerShdw>
                </a:effectLst>
              </a:rPr>
              <a:t>	</a:t>
            </a:r>
            <a:r>
              <a:rPr lang="en-US" sz="2800" dirty="0" smtClean="0">
                <a:effectLst>
                  <a:outerShdw blurRad="149987" dist="38100" dir="8460000" algn="tl" rotWithShape="0">
                    <a:schemeClr val="accent1">
                      <a:lumMod val="75000"/>
                      <a:alpha val="28000"/>
                    </a:schemeClr>
                  </a:outerShdw>
                </a:effectLst>
              </a:rPr>
              <a:t>Fall 2014</a:t>
            </a:r>
            <a:br>
              <a:rPr lang="en-US" sz="2800" dirty="0" smtClean="0">
                <a:effectLst>
                  <a:outerShdw blurRad="149987" dist="38100" dir="8460000" algn="tl" rotWithShape="0">
                    <a:schemeClr val="accent1">
                      <a:lumMod val="75000"/>
                      <a:alpha val="28000"/>
                    </a:schemeClr>
                  </a:outerShdw>
                </a:effectLst>
              </a:rPr>
            </a:br>
            <a:r>
              <a:rPr lang="en-US" sz="2800" dirty="0" smtClean="0">
                <a:effectLst>
                  <a:outerShdw blurRad="149987" dist="38100" dir="8460000" algn="tl" rotWithShape="0">
                    <a:schemeClr val="accent1">
                      <a:lumMod val="75000"/>
                      <a:alpha val="28000"/>
                    </a:schemeClr>
                  </a:outerShdw>
                </a:effectLst>
              </a:rPr>
              <a:t>			to</a:t>
            </a:r>
            <a:br>
              <a:rPr lang="en-US" sz="2800" dirty="0" smtClean="0">
                <a:effectLst>
                  <a:outerShdw blurRad="149987" dist="38100" dir="8460000" algn="tl" rotWithShape="0">
                    <a:schemeClr val="accent1">
                      <a:lumMod val="75000"/>
                      <a:alpha val="28000"/>
                    </a:schemeClr>
                  </a:outerShdw>
                </a:effectLst>
              </a:rPr>
            </a:br>
            <a:r>
              <a:rPr lang="en-US" sz="2800" dirty="0" smtClean="0">
                <a:effectLst>
                  <a:outerShdw blurRad="149987" dist="38100" dir="8460000" algn="tl" rotWithShape="0">
                    <a:schemeClr val="accent1">
                      <a:lumMod val="75000"/>
                      <a:alpha val="28000"/>
                    </a:schemeClr>
                  </a:outerShdw>
                </a:effectLst>
              </a:rPr>
              <a:t> 	Spring 2016</a:t>
            </a:r>
            <a:endParaRPr lang="en-US" sz="2800" b="1" i="1" dirty="0">
              <a:effectLst>
                <a:outerShdw blurRad="149987" dist="38100" dir="8460000" algn="tl" rotWithShape="0">
                  <a:schemeClr val="accent1">
                    <a:lumMod val="75000"/>
                    <a:alpha val="28000"/>
                  </a:schemeClr>
                </a:outerShdw>
              </a:effectLst>
            </a:endParaRPr>
          </a:p>
          <a:p>
            <a:pPr>
              <a:tabLst>
                <a:tab pos="681038" algn="l"/>
              </a:tabLst>
            </a:pPr>
            <a:endParaRPr lang="en-US" sz="3200" b="1" i="1" dirty="0" smtClean="0">
              <a:effectLst>
                <a:outerShdw blurRad="63500" dir="2700000" algn="tl" rotWithShape="0">
                  <a:schemeClr val="tx1">
                    <a:alpha val="40000"/>
                  </a:schemeClr>
                </a:outerShdw>
              </a:effectLst>
            </a:endParaRPr>
          </a:p>
        </p:txBody>
      </p:sp>
      <p:pic>
        <p:nvPicPr>
          <p:cNvPr id="5" name="Picture 4" descr="3DGameLab.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55846" y="1625544"/>
            <a:ext cx="4535754" cy="4276072"/>
          </a:xfrm>
          <a:prstGeom prst="rect">
            <a:avLst/>
          </a:prstGeom>
          <a:effectLst>
            <a:outerShdw blurRad="149987" dist="250190" dir="8460000" algn="tl" rotWithShape="0">
              <a:schemeClr val="accent1">
                <a:lumMod val="75000"/>
                <a:alpha val="28000"/>
              </a:schemeClr>
            </a:outerShdw>
          </a:effectLst>
          <a:scene3d>
            <a:camera prst="orthographicFront"/>
            <a:lightRig rig="threePt" dir="t">
              <a:rot lat="0" lon="0" rev="8460000"/>
            </a:lightRig>
          </a:scene3d>
          <a:sp3d contourW="2540">
            <a:bevelT h="88900"/>
            <a:contourClr>
              <a:srgbClr val="7F7F7F"/>
            </a:contourClr>
          </a:sp3d>
        </p:spPr>
      </p:pic>
      <p:sp>
        <p:nvSpPr>
          <p:cNvPr id="6" name="TextBox 5"/>
          <p:cNvSpPr txBox="1"/>
          <p:nvPr/>
        </p:nvSpPr>
        <p:spPr>
          <a:xfrm>
            <a:off x="575733" y="5628382"/>
            <a:ext cx="7945968" cy="1077218"/>
          </a:xfrm>
          <a:prstGeom prst="rect">
            <a:avLst/>
          </a:prstGeom>
          <a:noFill/>
        </p:spPr>
        <p:txBody>
          <a:bodyPr wrap="square" rtlCol="0">
            <a:spAutoFit/>
          </a:bodyPr>
          <a:lstStyle/>
          <a:p>
            <a:r>
              <a:rPr lang="en-US" sz="1600" dirty="0" smtClean="0">
                <a:effectLst>
                  <a:outerShdw blurRad="38100" dist="38100" dir="2700000" algn="tl">
                    <a:srgbClr val="000000">
                      <a:alpha val="43137"/>
                    </a:srgbClr>
                  </a:outerShdw>
                </a:effectLst>
              </a:rPr>
              <a:t>Additional Information:</a:t>
            </a:r>
            <a:br>
              <a:rPr lang="en-US" sz="1600" dirty="0" smtClean="0">
                <a:effectLst>
                  <a:outerShdw blurRad="38100" dist="38100" dir="2700000" algn="tl">
                    <a:srgbClr val="000000">
                      <a:alpha val="43137"/>
                    </a:srgbClr>
                  </a:outerShdw>
                </a:effectLst>
              </a:rPr>
            </a:br>
            <a:endParaRPr lang="en-US" sz="1600" dirty="0" smtClean="0">
              <a:effectLst>
                <a:outerShdw blurRad="38100" dist="38100" dir="2700000" algn="tl">
                  <a:srgbClr val="000000">
                    <a:alpha val="43137"/>
                  </a:srgbClr>
                </a:outerShdw>
              </a:effectLst>
            </a:endParaRPr>
          </a:p>
          <a:p>
            <a:r>
              <a:rPr lang="en-US" sz="1600" dirty="0" smtClean="0">
                <a:hlinkClick r:id="rId7"/>
              </a:rPr>
              <a:t>How 10 Colleges Are Using Game-Based Learning Right Now</a:t>
            </a:r>
            <a:endParaRPr lang="en-US" sz="1600" dirty="0" smtClean="0"/>
          </a:p>
          <a:p>
            <a:r>
              <a:rPr lang="en-US" sz="1600" dirty="0">
                <a:effectLst>
                  <a:outerShdw blurRad="38100" dist="38100" dir="2700000" algn="tl">
                    <a:srgbClr val="000000">
                      <a:alpha val="43137"/>
                    </a:srgbClr>
                  </a:outerShdw>
                </a:effectLst>
              </a:rPr>
              <a:t>(http://</a:t>
            </a:r>
            <a:r>
              <a:rPr lang="en-US" sz="1600" dirty="0" err="1">
                <a:effectLst>
                  <a:outerShdw blurRad="38100" dist="38100" dir="2700000" algn="tl">
                    <a:srgbClr val="000000">
                      <a:alpha val="43137"/>
                    </a:srgbClr>
                  </a:outerShdw>
                </a:effectLst>
              </a:rPr>
              <a:t>edudemic.com</a:t>
            </a:r>
            <a:r>
              <a:rPr lang="en-US" sz="1600" dirty="0">
                <a:effectLst>
                  <a:outerShdw blurRad="38100" dist="38100" dir="2700000" algn="tl">
                    <a:srgbClr val="000000">
                      <a:alpha val="43137"/>
                    </a:srgbClr>
                  </a:outerShdw>
                </a:effectLst>
              </a:rPr>
              <a:t>/2012/10/colleges-game-based-learning</a:t>
            </a:r>
            <a:r>
              <a:rPr lang="en-US" sz="1600" dirty="0" smtClean="0">
                <a:effectLst>
                  <a:outerShdw blurRad="38100" dist="38100" dir="2700000" algn="tl">
                    <a:srgbClr val="000000">
                      <a:alpha val="43137"/>
                    </a:srgbClr>
                  </a:outerShdw>
                </a:effectLst>
              </a:rPr>
              <a:t>/)   </a:t>
            </a:r>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0" y="-21336"/>
            <a:ext cx="609600" cy="609600"/>
          </a:xfrm>
          <a:prstGeom prst="rect">
            <a:avLst/>
          </a:prstGeom>
        </p:spPr>
      </p:pic>
    </p:spTree>
    <p:custDataLst>
      <p:tags r:id="rId1"/>
    </p:custDataLst>
    <p:extLst>
      <p:ext uri="{BB962C8B-B14F-4D97-AF65-F5344CB8AC3E}">
        <p14:creationId xmlns:p14="http://schemas.microsoft.com/office/powerpoint/2010/main" val="2829871466"/>
      </p:ext>
    </p:extLst>
  </p:cSld>
  <p:clrMapOvr>
    <a:masterClrMapping/>
  </p:clrMapOvr>
  <mc:AlternateContent xmlns:mc="http://schemas.openxmlformats.org/markup-compatibility/2006" xmlns:p14="http://schemas.microsoft.com/office/powerpoint/2010/main">
    <mc:Choice Requires="p14">
      <p:transition spd="slow" advTm="44150">
        <p14:prism/>
      </p:transition>
    </mc:Choice>
    <mc:Fallback xmlns="">
      <p:transition spd="slow" advTm="4415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9"/>
        <p14:playEvt time="0" objId="4"/>
        <p14:stopEvt time="46220" objId="4"/>
        <p14:stopEvt time="46578" objId="9"/>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62754"/>
            <a:ext cx="8301565" cy="1181532"/>
          </a:xfrm>
        </p:spPr>
        <p:txBody>
          <a:bodyPr>
            <a:normAutofit fontScale="90000"/>
          </a:bodyPr>
          <a:lstStyle/>
          <a:p>
            <a:r>
              <a:rPr lang="en-US" dirty="0"/>
              <a:t>Adopting </a:t>
            </a:r>
            <a:r>
              <a:rPr lang="en-US" dirty="0" smtClean="0"/>
              <a:t>GBL:</a:t>
            </a:r>
            <a:r>
              <a:rPr lang="en-US" dirty="0"/>
              <a:t/>
            </a:r>
            <a:br>
              <a:rPr lang="en-US" dirty="0"/>
            </a:br>
            <a:r>
              <a:rPr lang="en-US" dirty="0"/>
              <a:t>I</a:t>
            </a:r>
            <a:r>
              <a:rPr lang="en-US" dirty="0" smtClean="0"/>
              <a:t>mplementation </a:t>
            </a:r>
            <a:r>
              <a:rPr lang="en-US" dirty="0"/>
              <a:t>P</a:t>
            </a:r>
            <a:r>
              <a:rPr lang="en-US" dirty="0" smtClean="0"/>
              <a:t>lan</a:t>
            </a:r>
            <a:endParaRPr lang="en-US" dirty="0"/>
          </a:p>
        </p:txBody>
      </p:sp>
      <p:sp>
        <p:nvSpPr>
          <p:cNvPr id="6" name="TextBox 5"/>
          <p:cNvSpPr txBox="1"/>
          <p:nvPr/>
        </p:nvSpPr>
        <p:spPr>
          <a:xfrm>
            <a:off x="575733" y="5628382"/>
            <a:ext cx="7945968" cy="1077218"/>
          </a:xfrm>
          <a:prstGeom prst="rect">
            <a:avLst/>
          </a:prstGeom>
          <a:noFill/>
        </p:spPr>
        <p:txBody>
          <a:bodyPr wrap="square" rtlCol="0">
            <a:spAutoFit/>
          </a:bodyPr>
          <a:lstStyle/>
          <a:p>
            <a:r>
              <a:rPr lang="en-US" sz="1600" dirty="0" smtClean="0">
                <a:effectLst>
                  <a:outerShdw blurRad="38100" dist="38100" dir="2700000" algn="tl">
                    <a:srgbClr val="000000">
                      <a:alpha val="43137"/>
                    </a:srgbClr>
                  </a:outerShdw>
                </a:effectLst>
              </a:rPr>
              <a:t>Additional Information:</a:t>
            </a:r>
            <a:br>
              <a:rPr lang="en-US" sz="1600" dirty="0" smtClean="0">
                <a:effectLst>
                  <a:outerShdw blurRad="38100" dist="38100" dir="2700000" algn="tl">
                    <a:srgbClr val="000000">
                      <a:alpha val="43137"/>
                    </a:srgbClr>
                  </a:outerShdw>
                </a:effectLst>
              </a:rPr>
            </a:br>
            <a:endParaRPr lang="en-US" sz="1600" dirty="0" smtClean="0">
              <a:effectLst>
                <a:outerShdw blurRad="38100" dist="38100" dir="2700000" algn="tl">
                  <a:srgbClr val="000000">
                    <a:alpha val="43137"/>
                  </a:srgbClr>
                </a:outerShdw>
              </a:effectLst>
            </a:endParaRPr>
          </a:p>
          <a:p>
            <a:r>
              <a:rPr lang="en-US" sz="1600" dirty="0" smtClean="0">
                <a:hlinkClick r:id="rId7"/>
              </a:rPr>
              <a:t>How 10 Colleges Are Using Game-Based Learning Right Now</a:t>
            </a:r>
            <a:endParaRPr lang="en-US" sz="1600" dirty="0" smtClean="0"/>
          </a:p>
          <a:p>
            <a:r>
              <a:rPr lang="en-US" sz="1600" dirty="0">
                <a:effectLst>
                  <a:outerShdw blurRad="38100" dist="38100" dir="2700000" algn="tl">
                    <a:srgbClr val="000000">
                      <a:alpha val="43137"/>
                    </a:srgbClr>
                  </a:outerShdw>
                </a:effectLst>
              </a:rPr>
              <a:t>(http://</a:t>
            </a:r>
            <a:r>
              <a:rPr lang="en-US" sz="1600" dirty="0" err="1">
                <a:effectLst>
                  <a:outerShdw blurRad="38100" dist="38100" dir="2700000" algn="tl">
                    <a:srgbClr val="000000">
                      <a:alpha val="43137"/>
                    </a:srgbClr>
                  </a:outerShdw>
                </a:effectLst>
              </a:rPr>
              <a:t>edudemic.com</a:t>
            </a:r>
            <a:r>
              <a:rPr lang="en-US" sz="1600" dirty="0">
                <a:effectLst>
                  <a:outerShdw blurRad="38100" dist="38100" dir="2700000" algn="tl">
                    <a:srgbClr val="000000">
                      <a:alpha val="43137"/>
                    </a:srgbClr>
                  </a:outerShdw>
                </a:effectLst>
              </a:rPr>
              <a:t>/2012/10/colleges-game-based-learning</a:t>
            </a:r>
            <a:r>
              <a:rPr lang="en-US" sz="1600" dirty="0" smtClean="0">
                <a:effectLst>
                  <a:outerShdw blurRad="38100" dist="38100" dir="2700000" algn="tl">
                    <a:srgbClr val="000000">
                      <a:alpha val="43137"/>
                    </a:srgbClr>
                  </a:outerShdw>
                </a:effectLst>
              </a:rPr>
              <a:t>/)   </a:t>
            </a:r>
          </a:p>
        </p:txBody>
      </p:sp>
      <p:sp>
        <p:nvSpPr>
          <p:cNvPr id="7" name="TextBox 6"/>
          <p:cNvSpPr txBox="1"/>
          <p:nvPr/>
        </p:nvSpPr>
        <p:spPr>
          <a:xfrm>
            <a:off x="3735072" y="5197542"/>
            <a:ext cx="1673856"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a:t>
            </a:r>
            <a:r>
              <a:rPr lang="en-US" sz="1200" dirty="0" err="1" smtClean="0">
                <a:effectLst>
                  <a:outerShdw blurRad="38100" dist="38100" dir="2700000" algn="tl">
                    <a:srgbClr val="000000">
                      <a:alpha val="43137"/>
                    </a:srgbClr>
                  </a:outerShdw>
                </a:effectLst>
              </a:rPr>
              <a:t>Eria</a:t>
            </a:r>
            <a:r>
              <a:rPr lang="en-US" sz="1200" dirty="0" smtClean="0">
                <a:effectLst>
                  <a:outerShdw blurRad="38100" dist="38100" dir="2700000" algn="tl">
                    <a:srgbClr val="000000">
                      <a:alpha val="43137"/>
                    </a:srgbClr>
                  </a:outerShdw>
                </a:effectLst>
              </a:rPr>
              <a:t> Interactive, 2012)</a:t>
            </a:r>
            <a:endParaRPr lang="en-US" sz="1200" dirty="0">
              <a:effectLst>
                <a:outerShdw blurRad="38100" dist="38100" dir="2700000" algn="tl">
                  <a:srgbClr val="000000">
                    <a:alpha val="43137"/>
                  </a:srgbClr>
                </a:outerShdw>
              </a:effectLst>
            </a:endParaRPr>
          </a:p>
        </p:txBody>
      </p:sp>
      <p:pic>
        <p:nvPicPr>
          <p:cNvPr id="5" name="Progenitor X Trailer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524000" y="1676400"/>
            <a:ext cx="6096000" cy="3505200"/>
          </a:xfrm>
          <a:prstGeom prst="rect">
            <a:avLst/>
          </a:prstGeom>
          <a:effectLst>
            <a:outerShdw blurRad="149987" dist="241300" dir="8460000" algn="tl" rotWithShape="0">
              <a:schemeClr val="accent1">
                <a:lumMod val="75000"/>
                <a:alpha val="28000"/>
              </a:schemeClr>
            </a:outerShdw>
          </a:effectLst>
          <a:scene3d>
            <a:camera prst="orthographicFront"/>
            <a:lightRig rig="threePt" dir="t">
              <a:rot lat="0" lon="0" rev="8460000"/>
            </a:lightRig>
          </a:scene3d>
          <a:sp3d contourW="2540">
            <a:bevelT w="88900" h="88900"/>
            <a:contourClr>
              <a:srgbClr val="7F7F7F"/>
            </a:contourClr>
          </a:sp3d>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0" y="15240"/>
            <a:ext cx="609600" cy="609600"/>
          </a:xfrm>
          <a:prstGeom prst="rect">
            <a:avLst/>
          </a:prstGeom>
        </p:spPr>
      </p:pic>
    </p:spTree>
    <p:extLst>
      <p:ext uri="{BB962C8B-B14F-4D97-AF65-F5344CB8AC3E}">
        <p14:creationId xmlns:p14="http://schemas.microsoft.com/office/powerpoint/2010/main" val="4168683426"/>
      </p:ext>
    </p:extLst>
  </p:cSld>
  <p:clrMapOvr>
    <a:masterClrMapping/>
  </p:clrMapOvr>
  <mc:AlternateContent xmlns:mc="http://schemas.openxmlformats.org/markup-compatibility/2006" xmlns:p14="http://schemas.microsoft.com/office/powerpoint/2010/main">
    <mc:Choice Requires="p14">
      <p:transition spd="slow" advTm="102970">
        <p14:prism/>
      </p:transition>
    </mc:Choice>
    <mc:Fallback xmlns="">
      <p:transition spd="slow" advTm="10297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1" presetClass="mediacall" presetSubtype="0" fill="hold" nodeType="withEffect">
                                  <p:stCondLst>
                                    <p:cond delay="25930"/>
                                  </p:stCondLst>
                                  <p:childTnLst>
                                    <p:cmd type="call" cmd="playFrom(0.0)">
                                      <p:cBhvr>
                                        <p:cTn id="8" dur="770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2593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audio>
              <p:cMediaNode vol="80000" numSld="999" showWhenStopped="0">
                <p:cTn id="15"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9"/>
        <p14:playEvt time="0" objId="3"/>
        <p14:playEvt time="25935" objId="5"/>
        <p14:stopEvt time="26278" objId="3"/>
        <p14:stopEvt time="102256" objId="5"/>
        <p14:stopEvt time="102256" objId="9"/>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oringLecture.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20753860">
            <a:off x="1581057" y="5059990"/>
            <a:ext cx="1828816" cy="1213473"/>
          </a:xfrm>
          <a:prstGeom prst="rect">
            <a:avLst/>
          </a:prstGeom>
          <a:ln>
            <a:noFill/>
          </a:ln>
          <a:effectLst>
            <a:outerShdw blurRad="149987" dist="250190" dir="8460000" algn="ctr">
              <a:schemeClr val="accent1">
                <a:lumMod val="75000"/>
                <a:alpha val="28000"/>
              </a:schemeClr>
            </a:outerShdw>
          </a:effectLst>
          <a:scene3d>
            <a:camera prst="orthographicFront">
              <a:rot lat="0" lon="0" rev="0"/>
            </a:camera>
            <a:lightRig rig="threePt" dir="t">
              <a:rot lat="0" lon="0" rev="8460000"/>
            </a:lightRig>
          </a:scene3d>
          <a:sp3d extrusionH="63500" contourW="2540">
            <a:bevelT w="88900" h="88900"/>
            <a:contourClr>
              <a:srgbClr val="7F7F7F"/>
            </a:contourClr>
          </a:sp3d>
        </p:spPr>
      </p:pic>
      <p:sp>
        <p:nvSpPr>
          <p:cNvPr id="2" name="Title 1"/>
          <p:cNvSpPr>
            <a:spLocks noGrp="1"/>
          </p:cNvSpPr>
          <p:nvPr>
            <p:ph type="title"/>
          </p:nvPr>
        </p:nvSpPr>
        <p:spPr/>
        <p:txBody>
          <a:bodyPr/>
          <a:lstStyle/>
          <a:p>
            <a:r>
              <a:rPr lang="en-US" dirty="0" smtClean="0"/>
              <a:t>A Need for Change</a:t>
            </a:r>
            <a:endParaRPr lang="en-US" dirty="0"/>
          </a:p>
        </p:txBody>
      </p:sp>
      <p:sp>
        <p:nvSpPr>
          <p:cNvPr id="3" name="Content Placeholder 2"/>
          <p:cNvSpPr>
            <a:spLocks noGrp="1"/>
          </p:cNvSpPr>
          <p:nvPr>
            <p:ph idx="1"/>
          </p:nvPr>
        </p:nvSpPr>
        <p:spPr>
          <a:xfrm>
            <a:off x="457200" y="1828800"/>
            <a:ext cx="8229600" cy="4495800"/>
          </a:xfrm>
        </p:spPr>
        <p:txBody>
          <a:bodyPr>
            <a:normAutofit/>
            <a:scene3d>
              <a:camera prst="orthographicFront">
                <a:rot lat="21300000" lon="21300000" rev="0"/>
              </a:camera>
              <a:lightRig rig="threePt" dir="t">
                <a:rot lat="0" lon="0" rev="8460000"/>
              </a:lightRig>
            </a:scene3d>
            <a:sp3d extrusionH="63500" contourW="2540">
              <a:bevelT w="44450" h="31750"/>
              <a:contourClr>
                <a:srgbClr val="7F7F7F"/>
              </a:contourClr>
            </a:sp3d>
          </a:bodyPr>
          <a:lstStyle/>
          <a:p>
            <a:pPr marL="0" indent="0">
              <a:buNone/>
              <a:tabLst>
                <a:tab pos="228600" algn="l"/>
                <a:tab pos="4686300" algn="l"/>
              </a:tabLst>
            </a:pPr>
            <a:r>
              <a:rPr lang="en-US" sz="3500" b="1" i="1" dirty="0">
                <a:effectLst>
                  <a:outerShdw blurRad="149987" dist="127000" dir="8460000" algn="tl">
                    <a:schemeClr val="accent1">
                      <a:lumMod val="75000"/>
                      <a:alpha val="28000"/>
                    </a:schemeClr>
                  </a:outerShdw>
                </a:effectLst>
              </a:rPr>
              <a:t>Fundamentally changed </a:t>
            </a:r>
            <a:r>
              <a:rPr lang="en-US" dirty="0">
                <a:effectLst>
                  <a:outerShdw blurRad="149987" dist="127000" dir="8460000" algn="tl">
                    <a:schemeClr val="accent1">
                      <a:lumMod val="75000"/>
                      <a:alpha val="28000"/>
                    </a:schemeClr>
                  </a:outerShdw>
                </a:effectLst>
              </a:rPr>
              <a:t>learners  </a:t>
            </a:r>
            <a:r>
              <a:rPr lang="en-US" sz="1200" dirty="0">
                <a:solidFill>
                  <a:schemeClr val="tx1"/>
                </a:solidFill>
                <a:effectLst>
                  <a:outerShdw blurRad="149987" dist="127000" dir="8460000" algn="tl">
                    <a:schemeClr val="accent1">
                      <a:lumMod val="75000"/>
                      <a:alpha val="28000"/>
                    </a:schemeClr>
                  </a:outerShdw>
                </a:effectLst>
              </a:rPr>
              <a:t>(</a:t>
            </a:r>
            <a:r>
              <a:rPr lang="en-US" sz="1200" dirty="0" err="1">
                <a:solidFill>
                  <a:schemeClr val="tx1"/>
                </a:solidFill>
                <a:effectLst>
                  <a:outerShdw blurRad="149987" dist="127000" dir="8460000" algn="tl">
                    <a:schemeClr val="accent1">
                      <a:lumMod val="75000"/>
                      <a:alpha val="28000"/>
                    </a:schemeClr>
                  </a:outerShdw>
                </a:effectLst>
              </a:rPr>
              <a:t>Prensky</a:t>
            </a:r>
            <a:r>
              <a:rPr lang="en-US" sz="1200" dirty="0">
                <a:solidFill>
                  <a:schemeClr val="tx1"/>
                </a:solidFill>
                <a:effectLst>
                  <a:outerShdw blurRad="149987" dist="127000" dir="8460000" algn="tl">
                    <a:schemeClr val="accent1">
                      <a:lumMod val="75000"/>
                      <a:alpha val="28000"/>
                    </a:schemeClr>
                  </a:outerShdw>
                </a:effectLst>
              </a:rPr>
              <a:t>, 2001</a:t>
            </a:r>
            <a:r>
              <a:rPr lang="en-US" sz="1200" dirty="0" smtClean="0">
                <a:solidFill>
                  <a:schemeClr val="tx1"/>
                </a:solidFill>
                <a:effectLst>
                  <a:outerShdw blurRad="149987" dist="127000" dir="8460000" algn="tl">
                    <a:schemeClr val="accent1">
                      <a:lumMod val="75000"/>
                      <a:alpha val="28000"/>
                    </a:schemeClr>
                  </a:outerShdw>
                </a:effectLst>
              </a:rPr>
              <a:t>)</a:t>
            </a:r>
            <a:endParaRPr lang="en-US" sz="1200" dirty="0">
              <a:effectLst>
                <a:outerShdw blurRad="149987" dist="127000" dir="8460000" algn="tl">
                  <a:schemeClr val="accent1">
                    <a:lumMod val="75000"/>
                    <a:alpha val="28000"/>
                  </a:schemeClr>
                </a:outerShdw>
              </a:effectLst>
            </a:endParaRPr>
          </a:p>
        </p:txBody>
      </p:sp>
      <p:pic>
        <p:nvPicPr>
          <p:cNvPr id="4" name="Pictur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72131" y="7180559"/>
            <a:ext cx="1764840" cy="1663993"/>
          </a:xfrm>
          <a:prstGeom prst="rect">
            <a:avLst/>
          </a:prstGeom>
          <a:ln>
            <a:noFill/>
          </a:ln>
          <a:effectLst>
            <a:outerShdw blurRad="149987" dist="250190" dir="8460000" algn="ctr">
              <a:schemeClr val="accent1">
                <a:lumMod val="75000"/>
                <a:alpha val="28000"/>
              </a:schemeClr>
            </a:outerShdw>
          </a:effectLst>
          <a:scene3d>
            <a:camera prst="orthographicFront">
              <a:rot lat="0" lon="0" rev="0"/>
            </a:camera>
            <a:lightRig rig="threePt" dir="t">
              <a:rot lat="0" lon="0" rev="8460000"/>
            </a:lightRig>
          </a:scene3d>
          <a:sp3d extrusionH="63500" contourW="2540">
            <a:bevelT w="88900" h="88900"/>
            <a:contourClr>
              <a:srgbClr val="7F7F7F"/>
            </a:contourClr>
          </a:sp3d>
        </p:spPr>
      </p:pic>
      <p:sp>
        <p:nvSpPr>
          <p:cNvPr id="5" name="TextBox 4"/>
          <p:cNvSpPr txBox="1"/>
          <p:nvPr/>
        </p:nvSpPr>
        <p:spPr>
          <a:xfrm>
            <a:off x="8617384" y="8866166"/>
            <a:ext cx="1074333"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(Julian, 2012)</a:t>
            </a:r>
            <a:endParaRPr lang="en-US" sz="1200"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36971" y="8276469"/>
            <a:ext cx="1941854" cy="1456391"/>
          </a:xfrm>
          <a:prstGeom prst="rect">
            <a:avLst/>
          </a:prstGeom>
          <a:ln>
            <a:noFill/>
          </a:ln>
          <a:effectLst>
            <a:outerShdw blurRad="149987" dist="250190" dir="8460000" algn="ctr">
              <a:schemeClr val="accent1">
                <a:lumMod val="75000"/>
                <a:alpha val="28000"/>
              </a:schemeClr>
            </a:outerShdw>
          </a:effectLst>
          <a:scene3d>
            <a:camera prst="orthographicFront">
              <a:rot lat="0" lon="0" rev="0"/>
            </a:camera>
            <a:lightRig rig="threePt" dir="t">
              <a:rot lat="0" lon="0" rev="8460000"/>
            </a:lightRig>
          </a:scene3d>
          <a:sp3d extrusionH="63500" contourW="2540">
            <a:bevelT w="88900" h="88900"/>
            <a:contourClr>
              <a:srgbClr val="7F7F7F"/>
            </a:contourClr>
          </a:sp3d>
        </p:spPr>
      </p:pic>
      <p:sp>
        <p:nvSpPr>
          <p:cNvPr id="7" name="TextBox 6"/>
          <p:cNvSpPr txBox="1"/>
          <p:nvPr/>
        </p:nvSpPr>
        <p:spPr>
          <a:xfrm>
            <a:off x="10572863" y="9732860"/>
            <a:ext cx="937308"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a:t>
            </a:r>
            <a:r>
              <a:rPr lang="en-US" sz="1200" dirty="0" err="1" smtClean="0">
                <a:effectLst>
                  <a:outerShdw blurRad="38100" dist="38100" dir="2700000" algn="tl">
                    <a:srgbClr val="000000">
                      <a:alpha val="43137"/>
                    </a:srgbClr>
                  </a:outerShdw>
                </a:effectLst>
              </a:rPr>
              <a:t>Nys</a:t>
            </a:r>
            <a:r>
              <a:rPr lang="en-US" sz="1200" dirty="0" smtClean="0">
                <a:effectLst>
                  <a:outerShdw blurRad="38100" dist="38100" dir="2700000" algn="tl">
                    <a:srgbClr val="000000">
                      <a:alpha val="43137"/>
                    </a:srgbClr>
                  </a:outerShdw>
                </a:effectLst>
              </a:rPr>
              <a:t>, 2011)</a:t>
            </a:r>
            <a:endParaRPr lang="en-US" sz="1200" dirty="0">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4800" y="3669627"/>
            <a:ext cx="1471528" cy="1816773"/>
          </a:xfrm>
          <a:prstGeom prst="rect">
            <a:avLst/>
          </a:prstGeom>
          <a:ln>
            <a:noFill/>
          </a:ln>
          <a:effectLst>
            <a:outerShdw blurRad="149987" dist="250190" dir="8460000" algn="ctr">
              <a:schemeClr val="accent1">
                <a:lumMod val="75000"/>
                <a:alpha val="28000"/>
              </a:schemeClr>
            </a:outerShdw>
          </a:effectLst>
          <a:scene3d>
            <a:camera prst="orthographicFront">
              <a:rot lat="0" lon="0" rev="0"/>
            </a:camera>
            <a:lightRig rig="threePt" dir="t">
              <a:rot lat="0" lon="0" rev="8460000"/>
            </a:lightRig>
          </a:scene3d>
          <a:sp3d extrusionH="63500" contourW="2540">
            <a:bevelT w="88900" h="88900"/>
            <a:contourClr>
              <a:srgbClr val="7F7F7F"/>
            </a:contourClr>
          </a:sp3d>
        </p:spPr>
      </p:pic>
      <p:pic>
        <p:nvPicPr>
          <p:cNvPr id="10" name="Picture 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978825" y="9160524"/>
            <a:ext cx="1829939" cy="1217613"/>
          </a:xfrm>
          <a:prstGeom prst="rect">
            <a:avLst/>
          </a:prstGeom>
          <a:ln>
            <a:noFill/>
          </a:ln>
          <a:effectLst>
            <a:outerShdw blurRad="149987" dist="250190" dir="8460000" algn="ctr">
              <a:schemeClr val="accent1">
                <a:lumMod val="75000"/>
                <a:alpha val="28000"/>
              </a:schemeClr>
            </a:outerShdw>
          </a:effectLst>
          <a:scene3d>
            <a:camera prst="orthographicFront">
              <a:rot lat="0" lon="0" rev="0"/>
            </a:camera>
            <a:lightRig rig="threePt" dir="t">
              <a:rot lat="0" lon="0" rev="8460000"/>
            </a:lightRig>
          </a:scene3d>
          <a:sp3d extrusionH="63500" contourW="2540">
            <a:bevelT w="88900" h="88900"/>
            <a:contourClr>
              <a:srgbClr val="7F7F7F"/>
            </a:contourClr>
          </a:sp3d>
        </p:spPr>
      </p:pic>
      <p:sp>
        <p:nvSpPr>
          <p:cNvPr id="11" name="TextBox 10"/>
          <p:cNvSpPr txBox="1"/>
          <p:nvPr/>
        </p:nvSpPr>
        <p:spPr>
          <a:xfrm>
            <a:off x="388910" y="5516494"/>
            <a:ext cx="1302888" cy="276999"/>
          </a:xfrm>
          <a:prstGeom prst="rect">
            <a:avLst/>
          </a:prstGeom>
          <a:noFill/>
        </p:spPr>
        <p:txBody>
          <a:bodyPr wrap="square" rtlCol="0">
            <a:spAutoFit/>
          </a:bodyPr>
          <a:lstStyle/>
          <a:p>
            <a:r>
              <a:rPr lang="en-US" sz="1200" dirty="0" smtClean="0">
                <a:effectLst>
                  <a:outerShdw blurRad="38100" dist="38100" dir="2700000" algn="tl">
                    <a:srgbClr val="000000">
                      <a:alpha val="43137"/>
                    </a:srgbClr>
                  </a:outerShdw>
                </a:effectLst>
              </a:rPr>
              <a:t>(</a:t>
            </a:r>
            <a:r>
              <a:rPr lang="en-US" sz="1200" dirty="0" err="1" smtClean="0">
                <a:effectLst>
                  <a:outerShdw blurRad="38100" dist="38100" dir="2700000" algn="tl">
                    <a:srgbClr val="000000">
                      <a:alpha val="43137"/>
                    </a:srgbClr>
                  </a:outerShdw>
                </a:effectLst>
              </a:rPr>
              <a:t>Ravado</a:t>
            </a:r>
            <a:r>
              <a:rPr lang="en-US" sz="1200" dirty="0" smtClean="0">
                <a:effectLst>
                  <a:outerShdw blurRad="38100" dist="38100" dir="2700000" algn="tl">
                    <a:srgbClr val="000000">
                      <a:alpha val="43137"/>
                    </a:srgbClr>
                  </a:outerShdw>
                </a:effectLst>
              </a:rPr>
              <a:t>, 2010c)</a:t>
            </a:r>
            <a:endParaRPr lang="en-US" sz="1200" dirty="0">
              <a:effectLst>
                <a:outerShdw blurRad="38100" dist="38100" dir="2700000" algn="tl">
                  <a:srgbClr val="000000">
                    <a:alpha val="43137"/>
                  </a:srgbClr>
                </a:outerShdw>
              </a:effectLst>
            </a:endParaRPr>
          </a:p>
        </p:txBody>
      </p:sp>
      <p:sp>
        <p:nvSpPr>
          <p:cNvPr id="12" name="TextBox 11"/>
          <p:cNvSpPr txBox="1"/>
          <p:nvPr/>
        </p:nvSpPr>
        <p:spPr>
          <a:xfrm>
            <a:off x="12372496" y="10375603"/>
            <a:ext cx="1247102" cy="276999"/>
          </a:xfrm>
          <a:prstGeom prst="rect">
            <a:avLst/>
          </a:prstGeom>
          <a:noFill/>
        </p:spPr>
        <p:txBody>
          <a:bodyPr wrap="square" rtlCol="0">
            <a:spAutoFit/>
          </a:bodyPr>
          <a:lstStyle/>
          <a:p>
            <a:r>
              <a:rPr lang="en-US" sz="1200" dirty="0" smtClean="0">
                <a:effectLst>
                  <a:outerShdw blurRad="38100" dist="38100" dir="2700000" algn="tl">
                    <a:srgbClr val="000000">
                      <a:alpha val="43137"/>
                    </a:srgbClr>
                  </a:outerShdw>
                </a:effectLst>
              </a:rPr>
              <a:t>(</a:t>
            </a:r>
            <a:r>
              <a:rPr lang="en-US" sz="1200" dirty="0" err="1" smtClean="0">
                <a:effectLst>
                  <a:outerShdw blurRad="38100" dist="38100" dir="2700000" algn="tl">
                    <a:srgbClr val="000000">
                      <a:alpha val="43137"/>
                    </a:srgbClr>
                  </a:outerShdw>
                </a:effectLst>
              </a:rPr>
              <a:t>Ravado</a:t>
            </a:r>
            <a:r>
              <a:rPr lang="en-US" sz="1200" dirty="0" smtClean="0">
                <a:effectLst>
                  <a:outerShdw blurRad="38100" dist="38100" dir="2700000" algn="tl">
                    <a:srgbClr val="000000">
                      <a:alpha val="43137"/>
                    </a:srgbClr>
                  </a:outerShdw>
                </a:effectLst>
              </a:rPr>
              <a:t>, 2010b)</a:t>
            </a:r>
            <a:endParaRPr lang="en-US" sz="1200" dirty="0">
              <a:effectLst>
                <a:outerShdw blurRad="38100" dist="38100" dir="2700000" algn="tl">
                  <a:srgbClr val="000000">
                    <a:alpha val="43137"/>
                  </a:srgbClr>
                </a:outerShdw>
              </a:effectLst>
            </a:endParaRPr>
          </a:p>
        </p:txBody>
      </p:sp>
      <p:sp>
        <p:nvSpPr>
          <p:cNvPr id="16" name="TextBox 15"/>
          <p:cNvSpPr txBox="1"/>
          <p:nvPr/>
        </p:nvSpPr>
        <p:spPr>
          <a:xfrm>
            <a:off x="917889" y="3060657"/>
            <a:ext cx="1877508"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reflection blurRad="6350" stA="55000" endA="300" endPos="45500" dir="5400000" sy="-100000" algn="bl" rotWithShape="0"/>
                </a:effectLst>
              </a:rPr>
              <a:t>Yesterday</a:t>
            </a:r>
            <a:endParaRPr lang="en-US" sz="3200" dirty="0">
              <a:effectLst>
                <a:outerShdw blurRad="38100" dist="38100" dir="2700000" algn="tl">
                  <a:srgbClr val="000000">
                    <a:alpha val="43137"/>
                  </a:srgbClr>
                </a:outerShdw>
                <a:reflection blurRad="6350" stA="55000" endA="300" endPos="45500" dir="5400000" sy="-100000" algn="bl" rotWithShape="0"/>
              </a:effectLst>
            </a:endParaRPr>
          </a:p>
        </p:txBody>
      </p:sp>
      <p:sp>
        <p:nvSpPr>
          <p:cNvPr id="17" name="TextBox 16"/>
          <p:cNvSpPr txBox="1"/>
          <p:nvPr/>
        </p:nvSpPr>
        <p:spPr>
          <a:xfrm>
            <a:off x="5386728" y="3043237"/>
            <a:ext cx="1244630"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reflection blurRad="6350" stA="55000" endA="300" endPos="45500" dir="5400000" sy="-100000" algn="bl" rotWithShape="0"/>
                </a:effectLst>
              </a:rPr>
              <a:t>Today</a:t>
            </a:r>
            <a:endParaRPr lang="en-US" sz="3200" dirty="0">
              <a:effectLst>
                <a:outerShdw blurRad="38100" dist="38100" dir="2700000" algn="tl">
                  <a:srgbClr val="000000">
                    <a:alpha val="43137"/>
                  </a:srgbClr>
                </a:outerShdw>
                <a:reflection blurRad="6350" stA="55000" endA="300" endPos="45500" dir="5400000" sy="-100000" algn="bl" rotWithShape="0"/>
              </a:effectLst>
            </a:endParaRPr>
          </a:p>
        </p:txBody>
      </p:sp>
      <p:pic>
        <p:nvPicPr>
          <p:cNvPr id="8"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0" y="0"/>
            <a:ext cx="609600" cy="609600"/>
          </a:xfrm>
          <a:prstGeom prst="rect">
            <a:avLst/>
          </a:prstGeom>
        </p:spPr>
      </p:pic>
      <p:sp>
        <p:nvSpPr>
          <p:cNvPr id="18" name="TextBox 17"/>
          <p:cNvSpPr txBox="1"/>
          <p:nvPr/>
        </p:nvSpPr>
        <p:spPr>
          <a:xfrm rot="20761370">
            <a:off x="2152211" y="6281798"/>
            <a:ext cx="1472299" cy="276999"/>
          </a:xfrm>
          <a:prstGeom prst="rect">
            <a:avLst/>
          </a:prstGeom>
          <a:noFill/>
        </p:spPr>
        <p:txBody>
          <a:bodyPr wrap="square" rtlCol="0">
            <a:spAutoFit/>
          </a:bodyPr>
          <a:lstStyle/>
          <a:p>
            <a:r>
              <a:rPr lang="en-US" sz="1200" dirty="0" smtClean="0">
                <a:effectLst>
                  <a:outerShdw blurRad="38100" dist="38100" dir="2700000" algn="tl">
                    <a:srgbClr val="000000">
                      <a:alpha val="43137"/>
                    </a:srgbClr>
                  </a:outerShdw>
                </a:effectLst>
              </a:rPr>
              <a:t>(McCurry, 2010)</a:t>
            </a:r>
            <a:endParaRPr lang="en-US" sz="1200"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910638774"/>
      </p:ext>
    </p:extLst>
  </p:cSld>
  <p:clrMapOvr>
    <a:masterClrMapping/>
  </p:clrMapOvr>
  <mc:AlternateContent xmlns:mc="http://schemas.openxmlformats.org/markup-compatibility/2006" xmlns:p14="http://schemas.microsoft.com/office/powerpoint/2010/main">
    <mc:Choice Requires="p14">
      <p:transition spd="slow" advTm="23000">
        <p14:prism/>
      </p:transition>
    </mc:Choice>
    <mc:Fallback xmlns="">
      <p:transition spd="slow" advTm="23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35"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anim calcmode="lin" valueType="num">
                                      <p:cBhvr>
                                        <p:cTn id="38" dur="2000" fill="hold"/>
                                        <p:tgtEl>
                                          <p:spTgt spid="4"/>
                                        </p:tgtEl>
                                        <p:attrNameLst>
                                          <p:attrName>style.rotation</p:attrName>
                                        </p:attrNameLst>
                                      </p:cBhvr>
                                      <p:tavLst>
                                        <p:tav tm="0">
                                          <p:val>
                                            <p:fltVal val="720"/>
                                          </p:val>
                                        </p:tav>
                                        <p:tav tm="100000">
                                          <p:val>
                                            <p:fltVal val="0"/>
                                          </p:val>
                                        </p:tav>
                                      </p:tavLst>
                                    </p:anim>
                                    <p:anim calcmode="lin" valueType="num">
                                      <p:cBhvr>
                                        <p:cTn id="39" dur="2000" fill="hold"/>
                                        <p:tgtEl>
                                          <p:spTgt spid="4"/>
                                        </p:tgtEl>
                                        <p:attrNameLst>
                                          <p:attrName>ppt_h</p:attrName>
                                        </p:attrNameLst>
                                      </p:cBhvr>
                                      <p:tavLst>
                                        <p:tav tm="0">
                                          <p:val>
                                            <p:fltVal val="0"/>
                                          </p:val>
                                        </p:tav>
                                        <p:tav tm="100000">
                                          <p:val>
                                            <p:strVal val="#ppt_h"/>
                                          </p:val>
                                        </p:tav>
                                      </p:tavLst>
                                    </p:anim>
                                    <p:anim calcmode="lin" valueType="num">
                                      <p:cBhvr>
                                        <p:cTn id="40" dur="2000" fill="hold"/>
                                        <p:tgtEl>
                                          <p:spTgt spid="4"/>
                                        </p:tgtEl>
                                        <p:attrNameLst>
                                          <p:attrName>ppt_w</p:attrName>
                                        </p:attrNameLst>
                                      </p:cBhvr>
                                      <p:tavLst>
                                        <p:tav tm="0">
                                          <p:val>
                                            <p:fltVal val="0"/>
                                          </p:val>
                                        </p:tav>
                                        <p:tav tm="100000">
                                          <p:val>
                                            <p:strVal val="#ppt_w"/>
                                          </p:val>
                                        </p:tav>
                                      </p:tavLst>
                                    </p:anim>
                                  </p:childTnLst>
                                </p:cTn>
                              </p:par>
                              <p:par>
                                <p:cTn id="41" presetID="35"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000"/>
                                        <p:tgtEl>
                                          <p:spTgt spid="5"/>
                                        </p:tgtEl>
                                      </p:cBhvr>
                                    </p:animEffect>
                                    <p:anim calcmode="lin" valueType="num">
                                      <p:cBhvr>
                                        <p:cTn id="44" dur="2000" fill="hold"/>
                                        <p:tgtEl>
                                          <p:spTgt spid="5"/>
                                        </p:tgtEl>
                                        <p:attrNameLst>
                                          <p:attrName>style.rotation</p:attrName>
                                        </p:attrNameLst>
                                      </p:cBhvr>
                                      <p:tavLst>
                                        <p:tav tm="0">
                                          <p:val>
                                            <p:fltVal val="720"/>
                                          </p:val>
                                        </p:tav>
                                        <p:tav tm="100000">
                                          <p:val>
                                            <p:fltVal val="0"/>
                                          </p:val>
                                        </p:tav>
                                      </p:tavLst>
                                    </p:anim>
                                    <p:anim calcmode="lin" valueType="num">
                                      <p:cBhvr>
                                        <p:cTn id="45" dur="2000" fill="hold"/>
                                        <p:tgtEl>
                                          <p:spTgt spid="5"/>
                                        </p:tgtEl>
                                        <p:attrNameLst>
                                          <p:attrName>ppt_h</p:attrName>
                                        </p:attrNameLst>
                                      </p:cBhvr>
                                      <p:tavLst>
                                        <p:tav tm="0">
                                          <p:val>
                                            <p:fltVal val="0"/>
                                          </p:val>
                                        </p:tav>
                                        <p:tav tm="100000">
                                          <p:val>
                                            <p:strVal val="#ppt_h"/>
                                          </p:val>
                                        </p:tav>
                                      </p:tavLst>
                                    </p:anim>
                                    <p:anim calcmode="lin" valueType="num">
                                      <p:cBhvr>
                                        <p:cTn id="46" dur="2000" fill="hold"/>
                                        <p:tgtEl>
                                          <p:spTgt spid="5"/>
                                        </p:tgtEl>
                                        <p:attrNameLst>
                                          <p:attrName>ppt_w</p:attrName>
                                        </p:attrNameLst>
                                      </p:cBhvr>
                                      <p:tavLst>
                                        <p:tav tm="0">
                                          <p:val>
                                            <p:fltVal val="0"/>
                                          </p:val>
                                        </p:tav>
                                        <p:tav tm="100000">
                                          <p:val>
                                            <p:strVal val="#ppt_w"/>
                                          </p:val>
                                        </p:tav>
                                      </p:tavLst>
                                    </p:anim>
                                  </p:childTnLst>
                                </p:cTn>
                              </p:par>
                              <p:par>
                                <p:cTn id="47" presetID="0" presetClass="path" presetSubtype="0" accel="50000" decel="50000" fill="hold" nodeType="withEffect">
                                  <p:stCondLst>
                                    <p:cond delay="0"/>
                                  </p:stCondLst>
                                  <p:childTnLst>
                                    <p:animMotion origin="layout" path="M 0 0 C 0.00139 -0.02107 0.0033 -0.03357 0.00625 -0.05278 C 0.00694 -0.06574 0.00833 -0.07871 0.00833 -0.09167 C 0.00833 -0.14306 -0.00104 -0.21135 -0.01875 -0.25834 C -0.02517 -0.2757 -0.02899 -0.29422 -0.04167 -0.30556 C -0.04462 -0.31713 -0.04844 -0.32153 -0.05417 -0.33056 C -0.06007 -0.33982 -0.06302 -0.34861 -0.07083 -0.35556 C -0.0783 -0.37037 -0.08802 -0.37732 -0.09792 -0.38889 C -0.10747 -0.4 -0.1 -0.39537 -0.11042 -0.4 C -0.11684 -0.40857 -0.12205 -0.40973 -0.12917 -0.41667 C -0.13472 -0.42223 -0.14028 -0.42778 -0.14583 -0.43334 C -0.14809 -0.43565 -0.15156 -0.43473 -0.15417 -0.43611 C -0.15712 -0.4375 -0.15955 -0.44028 -0.1625 -0.44167 C -0.1651 -0.44306 -0.16806 -0.44329 -0.17083 -0.44445 C -0.19045 -0.45232 -0.2092 -0.45996 -0.22917 -0.46667 C -0.23837 -0.46968 -0.24722 -0.47662 -0.25625 -0.48056 C -0.26927 -0.48635 -0.28437 -0.48866 -0.29792 -0.49167 C -0.33993 -0.48959 -0.3809 -0.48912 -0.41875 -0.46389 C -0.43177 -0.45533 -0.44531 -0.44746 -0.45833 -0.43889 C -0.47205 -0.42986 -0.45694 -0.43727 -0.47083 -0.425 C -0.47274 -0.42338 -0.47708 -0.42223 -0.47708 -0.42223 " pathEditMode="relative" ptsTypes="ffffffffffffffffffffA">
                                      <p:cBhvr>
                                        <p:cTn id="48" dur="2000" fill="hold"/>
                                        <p:tgtEl>
                                          <p:spTgt spid="4"/>
                                        </p:tgtEl>
                                        <p:attrNameLst>
                                          <p:attrName>ppt_x</p:attrName>
                                          <p:attrName>ppt_y</p:attrName>
                                        </p:attrNameLst>
                                      </p:cBhvr>
                                    </p:animMotion>
                                  </p:childTnLst>
                                </p:cTn>
                              </p:par>
                              <p:par>
                                <p:cTn id="49" presetID="0" presetClass="path" presetSubtype="0" accel="50000" decel="50000" fill="hold" grpId="1" nodeType="withEffect">
                                  <p:stCondLst>
                                    <p:cond delay="0"/>
                                  </p:stCondLst>
                                  <p:childTnLst>
                                    <p:animMotion origin="layout" path="M 0 0 C 0.00139 -0.02107 0.0033 -0.03357 0.00625 -0.05278 C 0.00694 -0.06574 0.00833 -0.07871 0.00833 -0.09167 C 0.00833 -0.14306 -0.00104 -0.21135 -0.01875 -0.25834 C -0.02517 -0.2757 -0.02899 -0.29422 -0.04167 -0.30556 C -0.04462 -0.31713 -0.04844 -0.32153 -0.05417 -0.33056 C -0.06007 -0.33982 -0.06302 -0.34861 -0.07083 -0.35556 C -0.0783 -0.37037 -0.08802 -0.37732 -0.09792 -0.38889 C -0.10747 -0.4 -0.1 -0.39537 -0.11042 -0.4 C -0.11684 -0.40857 -0.12205 -0.40973 -0.12917 -0.41667 C -0.13472 -0.42223 -0.14028 -0.42778 -0.14583 -0.43334 C -0.14809 -0.43565 -0.15156 -0.43473 -0.15417 -0.43611 C -0.15712 -0.4375 -0.15955 -0.44028 -0.1625 -0.44167 C -0.1651 -0.44306 -0.16806 -0.44329 -0.17083 -0.44445 C -0.19045 -0.45232 -0.2092 -0.45996 -0.22917 -0.46667 C -0.23837 -0.46968 -0.24722 -0.47662 -0.25625 -0.48056 C -0.26927 -0.48635 -0.28437 -0.48866 -0.29792 -0.49167 C -0.33993 -0.48959 -0.3809 -0.48912 -0.41875 -0.46389 C -0.43177 -0.45533 -0.44531 -0.44746 -0.45833 -0.43889 C -0.47205 -0.42986 -0.45694 -0.43727 -0.47083 -0.425 C -0.47274 -0.42338 -0.47708 -0.42223 -0.47708 -0.42223 " pathEditMode="relative" ptsTypes="ffffffffffffffffffffA">
                                      <p:cBhvr>
                                        <p:cTn id="50" dur="2000" fill="hold"/>
                                        <p:tgtEl>
                                          <p:spTgt spid="5"/>
                                        </p:tgtEl>
                                        <p:attrNameLst>
                                          <p:attrName>ppt_x</p:attrName>
                                          <p:attrName>ppt_y</p:attrName>
                                        </p:attrNameLst>
                                      </p:cBhvr>
                                    </p:animMotion>
                                  </p:childTnLst>
                                </p:cTn>
                              </p:par>
                              <p:par>
                                <p:cTn id="51" presetID="35"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2000"/>
                                        <p:tgtEl>
                                          <p:spTgt spid="6"/>
                                        </p:tgtEl>
                                      </p:cBhvr>
                                    </p:animEffect>
                                    <p:anim calcmode="lin" valueType="num">
                                      <p:cBhvr>
                                        <p:cTn id="54" dur="2000" fill="hold"/>
                                        <p:tgtEl>
                                          <p:spTgt spid="6"/>
                                        </p:tgtEl>
                                        <p:attrNameLst>
                                          <p:attrName>style.rotation</p:attrName>
                                        </p:attrNameLst>
                                      </p:cBhvr>
                                      <p:tavLst>
                                        <p:tav tm="0">
                                          <p:val>
                                            <p:fltVal val="720"/>
                                          </p:val>
                                        </p:tav>
                                        <p:tav tm="100000">
                                          <p:val>
                                            <p:fltVal val="0"/>
                                          </p:val>
                                        </p:tav>
                                      </p:tavLst>
                                    </p:anim>
                                    <p:anim calcmode="lin" valueType="num">
                                      <p:cBhvr>
                                        <p:cTn id="55" dur="2000" fill="hold"/>
                                        <p:tgtEl>
                                          <p:spTgt spid="6"/>
                                        </p:tgtEl>
                                        <p:attrNameLst>
                                          <p:attrName>ppt_h</p:attrName>
                                        </p:attrNameLst>
                                      </p:cBhvr>
                                      <p:tavLst>
                                        <p:tav tm="0">
                                          <p:val>
                                            <p:fltVal val="0"/>
                                          </p:val>
                                        </p:tav>
                                        <p:tav tm="100000">
                                          <p:val>
                                            <p:strVal val="#ppt_h"/>
                                          </p:val>
                                        </p:tav>
                                      </p:tavLst>
                                    </p:anim>
                                    <p:anim calcmode="lin" valueType="num">
                                      <p:cBhvr>
                                        <p:cTn id="56" dur="2000" fill="hold"/>
                                        <p:tgtEl>
                                          <p:spTgt spid="6"/>
                                        </p:tgtEl>
                                        <p:attrNameLst>
                                          <p:attrName>ppt_w</p:attrName>
                                        </p:attrNameLst>
                                      </p:cBhvr>
                                      <p:tavLst>
                                        <p:tav tm="0">
                                          <p:val>
                                            <p:fltVal val="0"/>
                                          </p:val>
                                        </p:tav>
                                        <p:tav tm="100000">
                                          <p:val>
                                            <p:strVal val="#ppt_w"/>
                                          </p:val>
                                        </p:tav>
                                      </p:tavLst>
                                    </p:anim>
                                  </p:childTnLst>
                                </p:cTn>
                              </p:par>
                              <p:par>
                                <p:cTn id="57" presetID="35" presetClass="entr" presetSubtype="0"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2000"/>
                                        <p:tgtEl>
                                          <p:spTgt spid="7"/>
                                        </p:tgtEl>
                                      </p:cBhvr>
                                    </p:animEffect>
                                    <p:anim calcmode="lin" valueType="num">
                                      <p:cBhvr>
                                        <p:cTn id="60" dur="2000" fill="hold"/>
                                        <p:tgtEl>
                                          <p:spTgt spid="7"/>
                                        </p:tgtEl>
                                        <p:attrNameLst>
                                          <p:attrName>style.rotation</p:attrName>
                                        </p:attrNameLst>
                                      </p:cBhvr>
                                      <p:tavLst>
                                        <p:tav tm="0">
                                          <p:val>
                                            <p:fltVal val="720"/>
                                          </p:val>
                                        </p:tav>
                                        <p:tav tm="100000">
                                          <p:val>
                                            <p:fltVal val="0"/>
                                          </p:val>
                                        </p:tav>
                                      </p:tavLst>
                                    </p:anim>
                                    <p:anim calcmode="lin" valueType="num">
                                      <p:cBhvr>
                                        <p:cTn id="61" dur="2000" fill="hold"/>
                                        <p:tgtEl>
                                          <p:spTgt spid="7"/>
                                        </p:tgtEl>
                                        <p:attrNameLst>
                                          <p:attrName>ppt_h</p:attrName>
                                        </p:attrNameLst>
                                      </p:cBhvr>
                                      <p:tavLst>
                                        <p:tav tm="0">
                                          <p:val>
                                            <p:fltVal val="0"/>
                                          </p:val>
                                        </p:tav>
                                        <p:tav tm="100000">
                                          <p:val>
                                            <p:strVal val="#ppt_h"/>
                                          </p:val>
                                        </p:tav>
                                      </p:tavLst>
                                    </p:anim>
                                    <p:anim calcmode="lin" valueType="num">
                                      <p:cBhvr>
                                        <p:cTn id="62" dur="2000" fill="hold"/>
                                        <p:tgtEl>
                                          <p:spTgt spid="7"/>
                                        </p:tgtEl>
                                        <p:attrNameLst>
                                          <p:attrName>ppt_w</p:attrName>
                                        </p:attrNameLst>
                                      </p:cBhvr>
                                      <p:tavLst>
                                        <p:tav tm="0">
                                          <p:val>
                                            <p:fltVal val="0"/>
                                          </p:val>
                                        </p:tav>
                                        <p:tav tm="100000">
                                          <p:val>
                                            <p:strVal val="#ppt_w"/>
                                          </p:val>
                                        </p:tav>
                                      </p:tavLst>
                                    </p:anim>
                                  </p:childTnLst>
                                </p:cTn>
                              </p:par>
                              <p:par>
                                <p:cTn id="63" presetID="0" presetClass="path" presetSubtype="0" accel="50000" decel="50000" fill="hold" nodeType="withEffect">
                                  <p:stCondLst>
                                    <p:cond delay="0"/>
                                  </p:stCondLst>
                                  <p:childTnLst>
                                    <p:animMotion origin="layout" path="M -2.77778E-6 4.07407E-6 C -0.01371 0.00601 -0.02795 0.01064 -0.04166 0.01666 C -0.04635 0.01875 -0.04948 0.02569 -0.05416 0.02777 C -0.0651 0.03263 -0.05816 0.03009 -0.075 0.03333 C -0.10156 0.04513 -0.10486 0.01759 -0.12291 0.00555 C -0.12812 -0.00487 -0.13559 -0.00996 -0.14166 -0.01945 C -0.15625 -0.0426 -0.13385 -0.01181 -0.15208 -0.03612 C -0.15555 -0.05 -0.16458 -0.05787 -0.17083 -0.06945 C -0.18125 -0.08889 -0.17031 -0.07246 -0.17708 -0.08889 C -0.18212 -0.10093 -0.18958 -0.11227 -0.19375 -0.125 C -0.19878 -0.14005 -0.20121 -0.15625 -0.20416 -0.17223 C -0.20764 -0.19074 -0.2118 -0.20903 -0.21458 -0.22778 C -0.21527 -0.24815 -0.2158 -0.26852 -0.21666 -0.28889 C -0.21892 -0.34815 -0.22587 -0.38704 -0.23958 -0.44167 C -0.24201 -0.45116 -0.24791 -0.45834 -0.25208 -0.46667 C -0.2533 -0.46922 -0.25312 -0.47246 -0.25416 -0.475 C -0.26146 -0.4926 -0.26059 -0.48959 -0.27083 -0.5 C -0.27656 -0.52292 -0.29409 -0.53449 -0.30833 -0.54723 C -0.31371 -0.55186 -0.31545 -0.56204 -0.32083 -0.56667 C -0.32274 -0.56829 -0.32517 -0.56806 -0.32708 -0.56945 C -0.32934 -0.57084 -0.33107 -0.57362 -0.33333 -0.575 C -0.33732 -0.57732 -0.34583 -0.58056 -0.34583 -0.58033 C -0.35434 -0.5919 -0.36649 -0.59561 -0.37708 -0.60278 C -0.3835 -0.60695 -0.38941 -0.6125 -0.39583 -0.61667 C -0.41354 -0.62848 -0.4467 -0.63195 -0.46666 -0.63612 C -0.47083 -0.63704 -0.50312 -0.64723 -0.51041 -0.64723 " pathEditMode="relative" rAng="0" ptsTypes="fffffffffffffffffffffffffA">
                                      <p:cBhvr>
                                        <p:cTn id="64" dur="2000" fill="hold"/>
                                        <p:tgtEl>
                                          <p:spTgt spid="6"/>
                                        </p:tgtEl>
                                        <p:attrNameLst>
                                          <p:attrName>ppt_x</p:attrName>
                                          <p:attrName>ppt_y</p:attrName>
                                        </p:attrNameLst>
                                      </p:cBhvr>
                                      <p:rCtr x="-25521" y="-30116"/>
                                    </p:animMotion>
                                  </p:childTnLst>
                                </p:cTn>
                              </p:par>
                              <p:par>
                                <p:cTn id="65" presetID="0" presetClass="path" presetSubtype="0" accel="50000" decel="50000" fill="hold" grpId="1" nodeType="withEffect">
                                  <p:stCondLst>
                                    <p:cond delay="0"/>
                                  </p:stCondLst>
                                  <p:childTnLst>
                                    <p:animMotion origin="layout" path="M 1.38889E-6 3.7037E-6 C -0.01372 0.00601 -0.02795 0.01064 -0.04167 0.01666 C -0.04636 0.01875 -0.04948 0.02569 -0.05417 0.02777 C -0.06511 0.03264 -0.05816 0.03009 -0.075 0.03333 C -0.10156 0.04514 -0.10486 0.01759 -0.12292 0.00555 C -0.12813 -0.00486 -0.13559 -0.00996 -0.14167 -0.01945 C -0.15625 -0.0426 -0.13386 -0.01181 -0.15208 -0.03611 C -0.15556 -0.05 -0.16458 -0.05787 -0.17083 -0.06945 C -0.18125 -0.08889 -0.17031 -0.07246 -0.17708 -0.08889 C -0.18212 -0.10093 -0.18958 -0.11227 -0.19375 -0.125 C -0.19879 -0.14005 -0.20122 -0.15625 -0.20417 -0.17223 C -0.20764 -0.19074 -0.21181 -0.20903 -0.21458 -0.22778 C -0.21528 -0.24815 -0.2158 -0.26852 -0.21667 -0.28889 C -0.21892 -0.34815 -0.22587 -0.38704 -0.23958 -0.44167 C -0.24202 -0.45116 -0.24792 -0.45834 -0.25208 -0.46667 C -0.2533 -0.46922 -0.25313 -0.47246 -0.25417 -0.475 C -0.26146 -0.4926 -0.26059 -0.48959 -0.27083 -0.5 C -0.27656 -0.52292 -0.2941 -0.53449 -0.30833 -0.54723 C -0.31372 -0.55186 -0.31545 -0.56204 -0.32083 -0.56667 C -0.32274 -0.56829 -0.32517 -0.56806 -0.32708 -0.56945 C -0.32934 -0.57084 -0.33108 -0.57361 -0.33333 -0.575 C -0.33733 -0.57732 -0.34583 -0.58056 -0.34583 -0.58033 C -0.35434 -0.5919 -0.36649 -0.59561 -0.37708 -0.60278 C -0.38351 -0.60695 -0.38941 -0.6125 -0.39583 -0.61667 C -0.41354 -0.62848 -0.4467 -0.63195 -0.46667 -0.63611 C -0.47083 -0.63704 -0.50313 -0.64723 -0.51042 -0.64723 " pathEditMode="relative" rAng="0" ptsTypes="fffffffffffffffffffffffffA">
                                      <p:cBhvr>
                                        <p:cTn id="66" dur="2000" fill="hold"/>
                                        <p:tgtEl>
                                          <p:spTgt spid="7"/>
                                        </p:tgtEl>
                                        <p:attrNameLst>
                                          <p:attrName>ppt_x</p:attrName>
                                          <p:attrName>ppt_y</p:attrName>
                                        </p:attrNameLst>
                                      </p:cBhvr>
                                      <p:rCtr x="-25521" y="-30116"/>
                                    </p:animMotion>
                                  </p:childTnLst>
                                </p:cTn>
                              </p:par>
                              <p:par>
                                <p:cTn id="67" presetID="35" presetClass="entr" presetSubtype="0"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2000"/>
                                        <p:tgtEl>
                                          <p:spTgt spid="10"/>
                                        </p:tgtEl>
                                      </p:cBhvr>
                                    </p:animEffect>
                                    <p:anim calcmode="lin" valueType="num">
                                      <p:cBhvr>
                                        <p:cTn id="70" dur="2000" fill="hold"/>
                                        <p:tgtEl>
                                          <p:spTgt spid="10"/>
                                        </p:tgtEl>
                                        <p:attrNameLst>
                                          <p:attrName>style.rotation</p:attrName>
                                        </p:attrNameLst>
                                      </p:cBhvr>
                                      <p:tavLst>
                                        <p:tav tm="0">
                                          <p:val>
                                            <p:fltVal val="720"/>
                                          </p:val>
                                        </p:tav>
                                        <p:tav tm="100000">
                                          <p:val>
                                            <p:fltVal val="0"/>
                                          </p:val>
                                        </p:tav>
                                      </p:tavLst>
                                    </p:anim>
                                    <p:anim calcmode="lin" valueType="num">
                                      <p:cBhvr>
                                        <p:cTn id="71" dur="2000" fill="hold"/>
                                        <p:tgtEl>
                                          <p:spTgt spid="10"/>
                                        </p:tgtEl>
                                        <p:attrNameLst>
                                          <p:attrName>ppt_h</p:attrName>
                                        </p:attrNameLst>
                                      </p:cBhvr>
                                      <p:tavLst>
                                        <p:tav tm="0">
                                          <p:val>
                                            <p:fltVal val="0"/>
                                          </p:val>
                                        </p:tav>
                                        <p:tav tm="100000">
                                          <p:val>
                                            <p:strVal val="#ppt_h"/>
                                          </p:val>
                                        </p:tav>
                                      </p:tavLst>
                                    </p:anim>
                                    <p:anim calcmode="lin" valueType="num">
                                      <p:cBhvr>
                                        <p:cTn id="72" dur="2000" fill="hold"/>
                                        <p:tgtEl>
                                          <p:spTgt spid="10"/>
                                        </p:tgtEl>
                                        <p:attrNameLst>
                                          <p:attrName>ppt_w</p:attrName>
                                        </p:attrNameLst>
                                      </p:cBhvr>
                                      <p:tavLst>
                                        <p:tav tm="0">
                                          <p:val>
                                            <p:fltVal val="0"/>
                                          </p:val>
                                        </p:tav>
                                        <p:tav tm="100000">
                                          <p:val>
                                            <p:strVal val="#ppt_w"/>
                                          </p:val>
                                        </p:tav>
                                      </p:tavLst>
                                    </p:anim>
                                  </p:childTnLst>
                                </p:cTn>
                              </p:par>
                              <p:par>
                                <p:cTn id="73" presetID="35" presetClass="entr" presetSubtype="0"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2000"/>
                                        <p:tgtEl>
                                          <p:spTgt spid="12"/>
                                        </p:tgtEl>
                                      </p:cBhvr>
                                    </p:animEffect>
                                    <p:anim calcmode="lin" valueType="num">
                                      <p:cBhvr>
                                        <p:cTn id="76" dur="2000" fill="hold"/>
                                        <p:tgtEl>
                                          <p:spTgt spid="12"/>
                                        </p:tgtEl>
                                        <p:attrNameLst>
                                          <p:attrName>style.rotation</p:attrName>
                                        </p:attrNameLst>
                                      </p:cBhvr>
                                      <p:tavLst>
                                        <p:tav tm="0">
                                          <p:val>
                                            <p:fltVal val="720"/>
                                          </p:val>
                                        </p:tav>
                                        <p:tav tm="100000">
                                          <p:val>
                                            <p:fltVal val="0"/>
                                          </p:val>
                                        </p:tav>
                                      </p:tavLst>
                                    </p:anim>
                                    <p:anim calcmode="lin" valueType="num">
                                      <p:cBhvr>
                                        <p:cTn id="77" dur="2000" fill="hold"/>
                                        <p:tgtEl>
                                          <p:spTgt spid="12"/>
                                        </p:tgtEl>
                                        <p:attrNameLst>
                                          <p:attrName>ppt_h</p:attrName>
                                        </p:attrNameLst>
                                      </p:cBhvr>
                                      <p:tavLst>
                                        <p:tav tm="0">
                                          <p:val>
                                            <p:fltVal val="0"/>
                                          </p:val>
                                        </p:tav>
                                        <p:tav tm="100000">
                                          <p:val>
                                            <p:strVal val="#ppt_h"/>
                                          </p:val>
                                        </p:tav>
                                      </p:tavLst>
                                    </p:anim>
                                    <p:anim calcmode="lin" valueType="num">
                                      <p:cBhvr>
                                        <p:cTn id="78" dur="2000" fill="hold"/>
                                        <p:tgtEl>
                                          <p:spTgt spid="12"/>
                                        </p:tgtEl>
                                        <p:attrNameLst>
                                          <p:attrName>ppt_w</p:attrName>
                                        </p:attrNameLst>
                                      </p:cBhvr>
                                      <p:tavLst>
                                        <p:tav tm="0">
                                          <p:val>
                                            <p:fltVal val="0"/>
                                          </p:val>
                                        </p:tav>
                                        <p:tav tm="100000">
                                          <p:val>
                                            <p:strVal val="#ppt_w"/>
                                          </p:val>
                                        </p:tav>
                                      </p:tavLst>
                                    </p:anim>
                                  </p:childTnLst>
                                </p:cTn>
                              </p:par>
                              <p:par>
                                <p:cTn id="79" presetID="0" presetClass="path" presetSubtype="0" accel="50000" decel="50000" fill="hold" nodeType="withEffect">
                                  <p:stCondLst>
                                    <p:cond delay="0"/>
                                  </p:stCondLst>
                                  <p:childTnLst>
                                    <p:animMotion origin="layout" path="M 2.77778E-6 -2.22222E-6 C -0.00278 0.00092 -0.00573 0.00139 -0.00834 0.00278 C -0.01337 0.00509 -0.01789 0.00903 -0.02292 0.01111 C -0.03247 0.01481 -0.04236 0.0162 -0.05209 0.01944 C -0.08091 0.04236 -0.11285 0.0493 -0.14584 0.05555 C -0.15348 0.05903 -0.15955 0.06528 -0.16667 0.06944 C -0.17448 0.07407 -0.18351 0.07685 -0.19167 0.08055 C -0.20226 0.08518 -0.21389 0.08241 -0.225 0.08333 C -0.23924 0.08241 -0.26389 0.08403 -0.28125 0.07778 C -0.30278 0.06991 -0.30799 0.06481 -0.325 0.04722 C -0.33837 0.03333 -0.35816 0.02083 -0.36875 0.00278 C -0.37483 -0.00764 -0.37986 -0.01968 -0.38542 -0.03056 C -0.38664 -0.0331 -0.38664 -0.03611 -0.3875 -0.03889 C -0.39289 -0.05463 -0.39931 -0.06991 -0.40417 -0.08611 C -0.40886 -0.10185 -0.41164 -0.11922 -0.41875 -0.13334 C -0.42466 -0.16505 -0.43177 -0.19676 -0.43959 -0.22778 C -0.4415 -0.27384 -0.4533 -0.33773 -0.43334 -0.37778 C -0.42813 -0.40533 -0.43594 -0.4338 -0.43959 -0.46111 C -0.44184 -0.47755 -0.44497 -0.49213 -0.44792 -0.50834 C -0.45018 -0.52037 -0.45104 -0.53658 -0.45625 -0.54722 C -0.46181 -0.55834 -0.46893 -0.57107 -0.47292 -0.58334 C -0.47466 -0.58866 -0.47466 -0.59514 -0.47709 -0.6 C -0.4842 -0.61435 -0.48455 -0.63102 -0.49584 -0.64167 C -0.50243 -0.64792 -0.5099 -0.65232 -0.51667 -0.65834 C -0.51875 -0.66019 -0.52292 -0.66389 -0.52292 -0.66389 C -0.53039 -0.67894 -0.53837 -0.67547 -0.55209 -0.67778 C -0.55417 -0.67963 -0.55677 -0.68079 -0.55834 -0.68334 C -0.55973 -0.68565 -0.55851 -0.69028 -0.56042 -0.69167 C -0.56354 -0.69375 -0.56736 -0.69167 -0.57084 -0.69167 " pathEditMode="relative" ptsTypes="ffffffffffffffffffffffffffffA">
                                      <p:cBhvr>
                                        <p:cTn id="80" dur="2000" fill="hold"/>
                                        <p:tgtEl>
                                          <p:spTgt spid="10"/>
                                        </p:tgtEl>
                                        <p:attrNameLst>
                                          <p:attrName>ppt_x</p:attrName>
                                          <p:attrName>ppt_y</p:attrName>
                                        </p:attrNameLst>
                                      </p:cBhvr>
                                    </p:animMotion>
                                  </p:childTnLst>
                                </p:cTn>
                              </p:par>
                              <p:par>
                                <p:cTn id="81" presetID="0" presetClass="path" presetSubtype="0" accel="50000" decel="50000" fill="hold" grpId="1" nodeType="withEffect">
                                  <p:stCondLst>
                                    <p:cond delay="0"/>
                                  </p:stCondLst>
                                  <p:childTnLst>
                                    <p:animMotion origin="layout" path="M -0.0125 0.00556 C -0.01528 0.00648 -0.01823 0.00695 -0.02083 0.00834 C -0.02587 0.01065 -0.03038 0.01459 -0.03542 0.01667 C -0.04496 0.02037 -0.05486 0.02176 -0.06458 0.025 C -0.0934 0.04792 -0.12535 0.05486 -0.15833 0.06111 C -0.16597 0.06459 -0.17205 0.07084 -0.17917 0.075 C -0.18698 0.07963 -0.19601 0.08241 -0.20417 0.08611 C -0.21476 0.09074 -0.22639 0.08796 -0.2375 0.08889 C -0.25174 0.08796 -0.27639 0.08959 -0.29375 0.08334 C -0.31528 0.07546 -0.32049 0.07037 -0.3375 0.05278 C -0.35087 0.03889 -0.37066 0.02639 -0.38125 0.00834 C -0.38733 -0.00208 -0.39236 -0.01412 -0.39792 -0.025 C -0.39913 -0.02754 -0.39913 -0.03055 -0.4 -0.03333 C -0.40538 -0.04907 -0.4118 -0.06435 -0.41667 -0.08055 C -0.42135 -0.09629 -0.42413 -0.11366 -0.43125 -0.12778 C -0.43715 -0.15949 -0.44427 -0.1912 -0.45208 -0.22222 C -0.45399 -0.26829 -0.4658 -0.33217 -0.44583 -0.37222 C -0.44062 -0.39977 -0.44844 -0.42824 -0.45208 -0.45555 C -0.45434 -0.47199 -0.45746 -0.48657 -0.46042 -0.50278 C -0.46267 -0.51481 -0.46354 -0.53102 -0.46875 -0.54166 C -0.4743 -0.55278 -0.48142 -0.56551 -0.48542 -0.57778 C -0.48715 -0.5831 -0.48715 -0.58958 -0.48958 -0.59444 C -0.4967 -0.60879 -0.49705 -0.62546 -0.50833 -0.63611 C -0.51493 -0.64236 -0.5224 -0.64676 -0.52917 -0.65278 C -0.53125 -0.65463 -0.53542 -0.65833 -0.53542 -0.6581 C -0.54288 -0.67338 -0.55087 -0.66991 -0.56458 -0.67222 C -0.56667 -0.67407 -0.56927 -0.67523 -0.57083 -0.67778 C -0.57222 -0.68009 -0.57101 -0.68472 -0.57292 -0.68611 C -0.57604 -0.68819 -0.57986 -0.68611 -0.58333 -0.68611 " pathEditMode="relative" rAng="0" ptsTypes="ffffffffffffffffffffffffffffA">
                                      <p:cBhvr>
                                        <p:cTn id="82" dur="2000" fill="hold"/>
                                        <p:tgtEl>
                                          <p:spTgt spid="12"/>
                                        </p:tgtEl>
                                        <p:attrNameLst>
                                          <p:attrName>ppt_x</p:attrName>
                                          <p:attrName>ppt_y</p:attrName>
                                        </p:attrNameLst>
                                      </p:cBhvr>
                                      <p:rCtr x="-28542" y="-3044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3" fill="hold" display="0">
                  <p:stCondLst>
                    <p:cond delay="indefinite"/>
                  </p:stCondLst>
                  <p:endCondLst>
                    <p:cond evt="onStopAudio" delay="0">
                      <p:tgtEl>
                        <p:sldTgt/>
                      </p:tgtEl>
                    </p:cond>
                  </p:endCondLst>
                </p:cTn>
                <p:tgtEl>
                  <p:spTgt spid="8"/>
                </p:tgtEl>
              </p:cMediaNode>
            </p:audio>
          </p:childTnLst>
        </p:cTn>
      </p:par>
    </p:tnLst>
    <p:bldLst>
      <p:bldP spid="5" grpId="0"/>
      <p:bldP spid="5" grpId="1"/>
      <p:bldP spid="7" grpId="0"/>
      <p:bldP spid="7" grpId="1"/>
      <p:bldP spid="11" grpId="0"/>
      <p:bldP spid="12" grpId="0"/>
      <p:bldP spid="12" grpId="1"/>
      <p:bldP spid="16" grpId="0"/>
      <p:bldP spid="17" grpId="0"/>
      <p:bldP spid="18" grpId="0"/>
    </p:bldLst>
  </p:timing>
  <p:extLst mod="1">
    <p:ext uri="{E180D4A7-C9FB-4DFB-919C-405C955672EB}">
      <p14:showEvtLst xmlns:p14="http://schemas.microsoft.com/office/powerpoint/2010/main">
        <p14:playEvt time="0" objId="9"/>
        <p14:playEvt time="0" objId="8"/>
        <p14:stopEvt time="25503" objId="8"/>
        <p14:stopEvt time="25631" objId="9"/>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62753"/>
            <a:ext cx="8301565" cy="1283167"/>
          </a:xfrm>
        </p:spPr>
        <p:txBody>
          <a:bodyPr>
            <a:normAutofit fontScale="90000"/>
          </a:bodyPr>
          <a:lstStyle/>
          <a:p>
            <a:r>
              <a:rPr lang="en-US" dirty="0"/>
              <a:t>Adopting </a:t>
            </a:r>
            <a:r>
              <a:rPr lang="en-US" dirty="0" smtClean="0"/>
              <a:t>GBL:</a:t>
            </a:r>
            <a:br>
              <a:rPr lang="en-US" dirty="0" smtClean="0"/>
            </a:br>
            <a:r>
              <a:rPr lang="en-US" dirty="0" smtClean="0"/>
              <a:t>Confirmation </a:t>
            </a:r>
            <a:r>
              <a:rPr lang="en-US" dirty="0"/>
              <a:t>P</a:t>
            </a:r>
            <a:r>
              <a:rPr lang="en-US" dirty="0" smtClean="0"/>
              <a:t>lan</a:t>
            </a:r>
            <a:endParaRPr lang="en-US" dirty="0"/>
          </a:p>
        </p:txBody>
      </p:sp>
      <p:sp>
        <p:nvSpPr>
          <p:cNvPr id="3" name="Content Placeholder 2"/>
          <p:cNvSpPr>
            <a:spLocks noGrp="1"/>
          </p:cNvSpPr>
          <p:nvPr>
            <p:ph idx="1"/>
          </p:nvPr>
        </p:nvSpPr>
        <p:spPr>
          <a:xfrm>
            <a:off x="575733" y="1930401"/>
            <a:ext cx="8144933" cy="3428999"/>
          </a:xfrm>
        </p:spPr>
        <p:txBody>
          <a:bodyPr numCol="1">
            <a:normAutofit fontScale="77500" lnSpcReduction="20000"/>
            <a:scene3d>
              <a:camera prst="orthographicFront">
                <a:rot lat="21300000" lon="21300000" rev="0"/>
              </a:camera>
              <a:lightRig rig="threePt" dir="t">
                <a:rot lat="0" lon="0" rev="8460000"/>
              </a:lightRig>
            </a:scene3d>
            <a:sp3d extrusionH="63500" contourW="2540">
              <a:bevelT w="44450" h="31750"/>
              <a:contourClr>
                <a:srgbClr val="7F7F7F"/>
              </a:contourClr>
            </a:sp3d>
          </a:bodyPr>
          <a:lstStyle/>
          <a:p>
            <a:pPr>
              <a:spcAft>
                <a:spcPts val="600"/>
              </a:spcAft>
            </a:pPr>
            <a:r>
              <a:rPr lang="en-US" sz="2900" b="1" i="1" dirty="0" smtClean="0">
                <a:effectLst>
                  <a:outerShdw blurRad="149987" dist="127000" dir="8460000" algn="tl" rotWithShape="0">
                    <a:schemeClr val="accent1">
                      <a:lumMod val="75000"/>
                      <a:alpha val="28000"/>
                    </a:schemeClr>
                  </a:outerShdw>
                </a:effectLst>
              </a:rPr>
              <a:t>Recent data and analyses available at the conclusion of each semester.</a:t>
            </a:r>
          </a:p>
          <a:p>
            <a:pPr>
              <a:spcAft>
                <a:spcPts val="600"/>
              </a:spcAft>
              <a:tabLst>
                <a:tab pos="3082925" algn="l"/>
              </a:tabLst>
            </a:pPr>
            <a:r>
              <a:rPr lang="en-US" sz="2900" b="1" i="1" dirty="0" smtClean="0">
                <a:effectLst>
                  <a:outerShdw blurRad="149987" dist="127000" dir="8460000" algn="tl" rotWithShape="0">
                    <a:schemeClr val="accent1">
                      <a:lumMod val="75000"/>
                      <a:alpha val="28000"/>
                    </a:schemeClr>
                  </a:outerShdw>
                </a:effectLst>
              </a:rPr>
              <a:t>Official Program Evaluation &amp; Conclusions</a:t>
            </a:r>
            <a:r>
              <a:rPr lang="en-US" sz="2900" b="1" i="1" dirty="0">
                <a:effectLst>
                  <a:outerShdw blurRad="149987" dist="127000" dir="8460000" algn="tl" rotWithShape="0">
                    <a:schemeClr val="accent1">
                      <a:lumMod val="75000"/>
                      <a:alpha val="28000"/>
                    </a:schemeClr>
                  </a:outerShdw>
                </a:effectLst>
              </a:rPr>
              <a:t/>
            </a:r>
            <a:br>
              <a:rPr lang="en-US" sz="2900" b="1" i="1" dirty="0">
                <a:effectLst>
                  <a:outerShdw blurRad="149987" dist="127000" dir="8460000" algn="tl" rotWithShape="0">
                    <a:schemeClr val="accent1">
                      <a:lumMod val="75000"/>
                      <a:alpha val="28000"/>
                    </a:schemeClr>
                  </a:outerShdw>
                </a:effectLst>
              </a:rPr>
            </a:br>
            <a:r>
              <a:rPr lang="en-US" sz="3200" b="1" i="1" dirty="0">
                <a:effectLst>
                  <a:outerShdw blurRad="149987" dist="127000" dir="8460000" algn="tl" rotWithShape="0">
                    <a:schemeClr val="accent1">
                      <a:lumMod val="75000"/>
                      <a:alpha val="28000"/>
                    </a:schemeClr>
                  </a:outerShdw>
                </a:effectLst>
              </a:rPr>
              <a:t>		</a:t>
            </a:r>
            <a:br>
              <a:rPr lang="en-US" sz="3200" b="1" i="1" dirty="0">
                <a:effectLst>
                  <a:outerShdw blurRad="149987" dist="127000" dir="8460000" algn="tl" rotWithShape="0">
                    <a:schemeClr val="accent1">
                      <a:lumMod val="75000"/>
                      <a:alpha val="28000"/>
                    </a:schemeClr>
                  </a:outerShdw>
                </a:effectLst>
              </a:rPr>
            </a:br>
            <a:r>
              <a:rPr lang="en-US" sz="3200" b="1" i="1" dirty="0">
                <a:effectLst>
                  <a:outerShdw blurRad="149987" dist="127000" dir="8460000" algn="tl" rotWithShape="0">
                    <a:schemeClr val="accent1">
                      <a:lumMod val="75000"/>
                      <a:alpha val="28000"/>
                    </a:schemeClr>
                  </a:outerShdw>
                </a:effectLst>
              </a:rPr>
              <a:t>	</a:t>
            </a:r>
            <a:r>
              <a:rPr lang="en-US" sz="3200" dirty="0" smtClean="0">
                <a:effectLst>
                  <a:outerShdw blurRad="149987" dist="127000" dir="8460000" algn="tl" rotWithShape="0">
                    <a:schemeClr val="accent1">
                      <a:lumMod val="75000"/>
                      <a:alpha val="28000"/>
                    </a:schemeClr>
                  </a:outerShdw>
                </a:effectLst>
              </a:rPr>
              <a:t>April 2016</a:t>
            </a:r>
            <a:br>
              <a:rPr lang="en-US" sz="3200" dirty="0" smtClean="0">
                <a:effectLst>
                  <a:outerShdw blurRad="149987" dist="127000" dir="8460000" algn="tl" rotWithShape="0">
                    <a:schemeClr val="accent1">
                      <a:lumMod val="75000"/>
                      <a:alpha val="28000"/>
                    </a:schemeClr>
                  </a:outerShdw>
                </a:effectLst>
              </a:rPr>
            </a:br>
            <a:endParaRPr lang="en-US" sz="3200" dirty="0" smtClean="0">
              <a:effectLst>
                <a:outerShdw blurRad="149987" dist="127000" dir="8460000" algn="tl" rotWithShape="0">
                  <a:schemeClr val="accent1">
                    <a:lumMod val="75000"/>
                    <a:alpha val="28000"/>
                  </a:schemeClr>
                </a:outerShdw>
              </a:effectLst>
            </a:endParaRPr>
          </a:p>
          <a:p>
            <a:pPr marL="1147763" lvl="1" indent="-457200">
              <a:spcAft>
                <a:spcPts val="600"/>
              </a:spcAft>
              <a:buClr>
                <a:schemeClr val="bg2"/>
              </a:buClr>
              <a:buFont typeface="Wingdings" pitchFamily="2" charset="2"/>
              <a:buChar char="v"/>
              <a:tabLst>
                <a:tab pos="3082925" algn="l"/>
              </a:tabLst>
            </a:pPr>
            <a:r>
              <a:rPr lang="en-US" sz="2600" i="1" dirty="0" smtClean="0">
                <a:effectLst>
                  <a:outerShdw blurRad="149987" dist="127000" dir="8460000" algn="tl" rotWithShape="0">
                    <a:schemeClr val="accent1">
                      <a:lumMod val="75000"/>
                      <a:alpha val="28000"/>
                    </a:schemeClr>
                  </a:outerShdw>
                </a:effectLst>
              </a:rPr>
              <a:t>Is GBL achieving desired outcomes?  </a:t>
            </a:r>
          </a:p>
          <a:p>
            <a:pPr marL="1147763" lvl="1" indent="-457200">
              <a:spcAft>
                <a:spcPts val="600"/>
              </a:spcAft>
              <a:buClr>
                <a:schemeClr val="bg2"/>
              </a:buClr>
              <a:buFont typeface="Wingdings" pitchFamily="2" charset="2"/>
              <a:buChar char="v"/>
              <a:tabLst>
                <a:tab pos="3082925" algn="l"/>
              </a:tabLst>
            </a:pPr>
            <a:r>
              <a:rPr lang="en-US" sz="2600" i="1" dirty="0" smtClean="0">
                <a:effectLst>
                  <a:outerShdw blurRad="149987" dist="127000" dir="8460000" algn="tl" rotWithShape="0">
                    <a:schemeClr val="accent1">
                      <a:lumMod val="75000"/>
                      <a:alpha val="28000"/>
                    </a:schemeClr>
                  </a:outerShdw>
                </a:effectLst>
              </a:rPr>
              <a:t>How can GBL achieve outcomes more effectively?  </a:t>
            </a:r>
          </a:p>
          <a:p>
            <a:pPr marL="1147763" lvl="1" indent="-457200">
              <a:spcAft>
                <a:spcPts val="600"/>
              </a:spcAft>
              <a:buClr>
                <a:schemeClr val="bg2"/>
              </a:buClr>
              <a:buFont typeface="Wingdings" pitchFamily="2" charset="2"/>
              <a:buChar char="v"/>
              <a:tabLst>
                <a:tab pos="3082925" algn="l"/>
              </a:tabLst>
            </a:pPr>
            <a:r>
              <a:rPr lang="en-US" sz="2600" i="1" dirty="0" smtClean="0">
                <a:effectLst>
                  <a:outerShdw blurRad="149987" dist="127000" dir="8460000" algn="tl" rotWithShape="0">
                    <a:schemeClr val="accent1">
                      <a:lumMod val="75000"/>
                      <a:alpha val="28000"/>
                    </a:schemeClr>
                  </a:outerShdw>
                </a:effectLst>
              </a:rPr>
              <a:t>Are there alternatives to GBL that would work better at our institution?</a:t>
            </a:r>
            <a:endParaRPr lang="en-US" sz="2900" i="1" dirty="0">
              <a:effectLst>
                <a:outerShdw blurRad="149987" dist="127000" dir="8460000" algn="tl" rotWithShape="0">
                  <a:schemeClr val="accent1">
                    <a:lumMod val="75000"/>
                    <a:alpha val="28000"/>
                  </a:schemeClr>
                </a:outerShdw>
              </a:effectLst>
            </a:endParaRPr>
          </a:p>
        </p:txBody>
      </p:sp>
      <p:sp>
        <p:nvSpPr>
          <p:cNvPr id="5" name="TextBox 4"/>
          <p:cNvSpPr txBox="1"/>
          <p:nvPr/>
        </p:nvSpPr>
        <p:spPr>
          <a:xfrm>
            <a:off x="665380" y="5568617"/>
            <a:ext cx="7945968" cy="1077218"/>
          </a:xfrm>
          <a:prstGeom prst="rect">
            <a:avLst/>
          </a:prstGeom>
          <a:noFill/>
        </p:spPr>
        <p:txBody>
          <a:bodyPr wrap="square" rtlCol="0">
            <a:spAutoFit/>
          </a:bodyPr>
          <a:lstStyle/>
          <a:p>
            <a:r>
              <a:rPr lang="en-US" sz="1600" dirty="0" smtClean="0">
                <a:effectLst>
                  <a:outerShdw blurRad="38100" dist="38100" dir="2700000" algn="tl">
                    <a:srgbClr val="000000">
                      <a:alpha val="43137"/>
                    </a:srgbClr>
                  </a:outerShdw>
                </a:effectLst>
              </a:rPr>
              <a:t>Additional Information:</a:t>
            </a:r>
            <a:br>
              <a:rPr lang="en-US" sz="1600" dirty="0" smtClean="0">
                <a:effectLst>
                  <a:outerShdw blurRad="38100" dist="38100" dir="2700000" algn="tl">
                    <a:srgbClr val="000000">
                      <a:alpha val="43137"/>
                    </a:srgbClr>
                  </a:outerShdw>
                </a:effectLst>
              </a:rPr>
            </a:br>
            <a:endParaRPr lang="en-US" sz="1600" dirty="0" smtClean="0"/>
          </a:p>
          <a:p>
            <a:r>
              <a:rPr lang="en-US" sz="1600" dirty="0" smtClean="0">
                <a:hlinkClick r:id="rId6"/>
              </a:rPr>
              <a:t>NMC Horizon Report &gt; 2012 Higher Ed Edition </a:t>
            </a:r>
            <a:endParaRPr lang="en-US" sz="1600" dirty="0" smtClean="0"/>
          </a:p>
          <a:p>
            <a:r>
              <a:rPr lang="en-US" sz="1600" dirty="0">
                <a:effectLst>
                  <a:outerShdw blurRad="38100" dist="38100" dir="2700000" algn="tl">
                    <a:srgbClr val="000000">
                      <a:alpha val="43137"/>
                    </a:srgbClr>
                  </a:outerShdw>
                </a:effectLst>
              </a:rPr>
              <a:t>(http://</a:t>
            </a:r>
            <a:r>
              <a:rPr lang="en-US" sz="1600" dirty="0" smtClean="0">
                <a:effectLst>
                  <a:outerShdw blurRad="38100" dist="38100" dir="2700000" algn="tl">
                    <a:srgbClr val="000000">
                      <a:alpha val="43137"/>
                    </a:srgbClr>
                  </a:outerShdw>
                </a:effectLst>
              </a:rPr>
              <a:t>www.nmc.org/publications/horizon-report-2012-higher-ed-edition) </a:t>
            </a:r>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33867" y="-33528"/>
            <a:ext cx="609600" cy="609600"/>
          </a:xfrm>
          <a:prstGeom prst="rect">
            <a:avLst/>
          </a:prstGeom>
        </p:spPr>
      </p:pic>
      <p:pic>
        <p:nvPicPr>
          <p:cNvPr id="6" name="Picture 5" descr="little_guy.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4199" y="2708089"/>
            <a:ext cx="1866900" cy="2667000"/>
          </a:xfrm>
          <a:prstGeom prst="rect">
            <a:avLst/>
          </a:prstGeom>
        </p:spPr>
      </p:pic>
      <p:sp>
        <p:nvSpPr>
          <p:cNvPr id="7" name="TextBox 6"/>
          <p:cNvSpPr txBox="1"/>
          <p:nvPr/>
        </p:nvSpPr>
        <p:spPr>
          <a:xfrm rot="16200000">
            <a:off x="8079631" y="4013160"/>
            <a:ext cx="1851739"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(How Are We Doing, 2012)</a:t>
            </a:r>
            <a:endParaRPr lang="en-US" sz="1200"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728249168"/>
      </p:ext>
    </p:extLst>
  </p:cSld>
  <p:clrMapOvr>
    <a:masterClrMapping/>
  </p:clrMapOvr>
  <mc:AlternateContent xmlns:mc="http://schemas.openxmlformats.org/markup-compatibility/2006" xmlns:p14="http://schemas.microsoft.com/office/powerpoint/2010/main">
    <mc:Choice Requires="p14">
      <p:transition spd="slow" advTm="62500">
        <p14:prism/>
      </p:transition>
    </mc:Choice>
    <mc:Fallback xmlns="">
      <p:transition spd="slow" advTm="625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500"/>
                                        <p:tgtEl>
                                          <p:spTgt spid="6"/>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fill="hold" display="0">
                  <p:stCondLst>
                    <p:cond delay="indefinite"/>
                  </p:stCondLst>
                  <p:endCondLst>
                    <p:cond evt="onStopAudio" delay="0">
                      <p:tgtEl>
                        <p:sldTgt/>
                      </p:tgtEl>
                    </p:cond>
                  </p:endCondLst>
                </p:cTn>
                <p:tgtEl>
                  <p:spTgt spid="4"/>
                </p:tgtEl>
              </p:cMediaNode>
            </p:audio>
          </p:childTnLst>
        </p:cTn>
      </p:par>
    </p:tnLst>
    <p:bldLst>
      <p:bldP spid="7" grpId="0"/>
    </p:bldLst>
  </p:timing>
  <p:extLst mod="1">
    <p:ext uri="{E180D4A7-C9FB-4DFB-919C-405C955672EB}">
      <p14:showEvtLst xmlns:p14="http://schemas.microsoft.com/office/powerpoint/2010/main">
        <p14:playEvt time="0" objId="9"/>
        <p14:playEvt time="0" objId="4"/>
        <p14:stopEvt time="63885" objId="4"/>
        <p14:stopEvt time="63885" objId="9"/>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62754"/>
            <a:ext cx="8301565" cy="1194360"/>
          </a:xfrm>
        </p:spPr>
        <p:txBody>
          <a:bodyPr>
            <a:normAutofit fontScale="90000"/>
          </a:bodyPr>
          <a:lstStyle/>
          <a:p>
            <a:r>
              <a:rPr lang="en-US" dirty="0"/>
              <a:t>Adopting </a:t>
            </a:r>
            <a:r>
              <a:rPr lang="en-US" dirty="0" smtClean="0"/>
              <a:t>GBL:</a:t>
            </a:r>
            <a:br>
              <a:rPr lang="en-US" dirty="0" smtClean="0"/>
            </a:br>
            <a:r>
              <a:rPr lang="en-US" dirty="0" smtClean="0"/>
              <a:t>Summary &amp; Timeline</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575199561"/>
              </p:ext>
            </p:extLst>
          </p:nvPr>
        </p:nvGraphicFramePr>
        <p:xfrm>
          <a:off x="101599" y="1650998"/>
          <a:ext cx="8890000" cy="4968557"/>
        </p:xfrm>
        <a:graphic>
          <a:graphicData uri="http://schemas.openxmlformats.org/drawingml/2006/table">
            <a:tbl>
              <a:tblPr firstRow="1" bandRow="1">
                <a:effectLst>
                  <a:outerShdw blurRad="149987" dist="250190" dir="8460000" algn="tl" rotWithShape="0">
                    <a:schemeClr val="accent1">
                      <a:lumMod val="75000"/>
                      <a:alpha val="28000"/>
                    </a:schemeClr>
                  </a:outerShdw>
                </a:effectLst>
                <a:tableStyleId>{5C22544A-7EE6-4342-B048-85BDC9FD1C3A}</a:tableStyleId>
              </a:tblPr>
              <a:tblGrid>
                <a:gridCol w="1638301"/>
                <a:gridCol w="2527300"/>
                <a:gridCol w="1930400"/>
                <a:gridCol w="2793999"/>
              </a:tblGrid>
              <a:tr h="380280">
                <a:tc>
                  <a:txBody>
                    <a:bodyPr/>
                    <a:lstStyle/>
                    <a:p>
                      <a:pPr algn="ctr"/>
                      <a:r>
                        <a:rPr lang="en-US" dirty="0" smtClean="0"/>
                        <a:t>Date</a:t>
                      </a:r>
                      <a:endParaRPr lang="en-US" dirty="0"/>
                    </a:p>
                  </a:txBody>
                  <a:tcPr anchor="ctr"/>
                </a:tc>
                <a:tc>
                  <a:txBody>
                    <a:bodyPr/>
                    <a:lstStyle/>
                    <a:p>
                      <a:pPr algn="ctr"/>
                      <a:r>
                        <a:rPr lang="en-US" dirty="0" smtClean="0"/>
                        <a:t>Adoption</a:t>
                      </a:r>
                      <a:r>
                        <a:rPr lang="en-US" baseline="0" dirty="0" smtClean="0"/>
                        <a:t> Phase</a:t>
                      </a:r>
                      <a:endParaRPr lang="en-US" dirty="0"/>
                    </a:p>
                  </a:txBody>
                  <a:tcPr anchor="ctr"/>
                </a:tc>
                <a:tc>
                  <a:txBody>
                    <a:bodyPr/>
                    <a:lstStyle/>
                    <a:p>
                      <a:pPr algn="ctr"/>
                      <a:r>
                        <a:rPr lang="en-US" dirty="0" smtClean="0"/>
                        <a:t>Target</a:t>
                      </a:r>
                      <a:r>
                        <a:rPr lang="en-US" baseline="0" dirty="0" smtClean="0"/>
                        <a:t> Audience</a:t>
                      </a:r>
                    </a:p>
                  </a:txBody>
                  <a:tcPr anchor="ctr"/>
                </a:tc>
                <a:tc>
                  <a:txBody>
                    <a:bodyPr/>
                    <a:lstStyle/>
                    <a:p>
                      <a:pPr algn="ctr"/>
                      <a:r>
                        <a:rPr lang="en-US" dirty="0" smtClean="0"/>
                        <a:t>Description</a:t>
                      </a:r>
                      <a:endParaRPr lang="en-US" dirty="0"/>
                    </a:p>
                  </a:txBody>
                  <a:tcPr anchor="ctr"/>
                </a:tc>
              </a:tr>
              <a:tr h="1245322">
                <a:tc>
                  <a:txBody>
                    <a:bodyPr/>
                    <a:lstStyle/>
                    <a:p>
                      <a:pPr algn="ctr"/>
                      <a:r>
                        <a:rPr lang="en-US" dirty="0" smtClean="0">
                          <a:hlinkClick r:id="rId5"/>
                        </a:rPr>
                        <a:t>April 2013</a:t>
                      </a:r>
                      <a:endParaRPr lang="en-US" dirty="0"/>
                    </a:p>
                  </a:txBody>
                  <a:tcPr anchor="ctr"/>
                </a:tc>
                <a:tc>
                  <a:txBody>
                    <a:bodyPr/>
                    <a:lstStyle/>
                    <a:p>
                      <a:pPr algn="ctr"/>
                      <a:r>
                        <a:rPr lang="en-US" dirty="0" smtClean="0"/>
                        <a:t>KNOWLEDGE</a:t>
                      </a:r>
                      <a:endParaRPr lang="en-US" dirty="0"/>
                    </a:p>
                  </a:txBody>
                  <a:tcPr anchor="ctr"/>
                </a:tc>
                <a:tc>
                  <a:txBody>
                    <a:bodyPr/>
                    <a:lstStyle/>
                    <a:p>
                      <a:pPr algn="ctr"/>
                      <a:r>
                        <a:rPr lang="en-US" dirty="0" smtClean="0"/>
                        <a:t>GBL</a:t>
                      </a:r>
                      <a:r>
                        <a:rPr lang="en-US" baseline="0" dirty="0" smtClean="0"/>
                        <a:t> Experts</a:t>
                      </a:r>
                    </a:p>
                    <a:p>
                      <a:pPr algn="ctr"/>
                      <a:r>
                        <a:rPr lang="en-US" baseline="0" dirty="0" smtClean="0"/>
                        <a:t>Early Adopters</a:t>
                      </a:r>
                      <a:endParaRPr lang="en-US" dirty="0"/>
                    </a:p>
                  </a:txBody>
                  <a:tcPr anchor="ctr"/>
                </a:tc>
                <a:tc>
                  <a:txBody>
                    <a:bodyPr/>
                    <a:lstStyle/>
                    <a:p>
                      <a:r>
                        <a:rPr lang="en-US" dirty="0" smtClean="0"/>
                        <a:t>Begin the adoption process by learning about GBL and its potential applications</a:t>
                      </a:r>
                      <a:r>
                        <a:rPr lang="en-US" baseline="0" dirty="0" smtClean="0"/>
                        <a:t> in education.</a:t>
                      </a:r>
                      <a:endParaRPr lang="en-US" dirty="0"/>
                    </a:p>
                  </a:txBody>
                  <a:tcPr anchor="ctr"/>
                </a:tc>
              </a:tr>
              <a:tr h="1239836">
                <a:tc>
                  <a:txBody>
                    <a:bodyPr/>
                    <a:lstStyle/>
                    <a:p>
                      <a:pPr algn="ctr"/>
                      <a:r>
                        <a:rPr lang="en-US" dirty="0" smtClean="0">
                          <a:hlinkClick r:id="rId6"/>
                        </a:rPr>
                        <a:t>May 2013</a:t>
                      </a:r>
                      <a:endParaRPr lang="en-US" dirty="0"/>
                    </a:p>
                  </a:txBody>
                  <a:tcPr anchor="ctr"/>
                </a:tc>
                <a:tc>
                  <a:txBody>
                    <a:bodyPr/>
                    <a:lstStyle/>
                    <a:p>
                      <a:pPr algn="ctr"/>
                      <a:r>
                        <a:rPr lang="en-US" dirty="0" smtClean="0"/>
                        <a:t>PERSUASION</a:t>
                      </a:r>
                      <a:endParaRPr lang="en-US" dirty="0"/>
                    </a:p>
                  </a:txBody>
                  <a:tcPr anchor="ctr"/>
                </a:tc>
                <a:tc>
                  <a:txBody>
                    <a:bodyPr/>
                    <a:lstStyle/>
                    <a:p>
                      <a:pPr algn="ctr"/>
                      <a:r>
                        <a:rPr lang="en-US" dirty="0" smtClean="0"/>
                        <a:t>GBL</a:t>
                      </a:r>
                      <a:r>
                        <a:rPr lang="en-US" baseline="0" dirty="0" smtClean="0"/>
                        <a:t> Experts</a:t>
                      </a:r>
                    </a:p>
                    <a:p>
                      <a:pPr algn="ctr"/>
                      <a:r>
                        <a:rPr lang="en-US" baseline="0" dirty="0" smtClean="0"/>
                        <a:t>Early Adopters</a:t>
                      </a:r>
                      <a:endParaRPr lang="en-US" dirty="0"/>
                    </a:p>
                  </a:txBody>
                  <a:tcPr anchor="ctr"/>
                </a:tc>
                <a:tc>
                  <a:txBody>
                    <a:bodyPr/>
                    <a:lstStyle/>
                    <a:p>
                      <a:r>
                        <a:rPr lang="en-US" dirty="0" smtClean="0"/>
                        <a:t>Hands-on workshop</a:t>
                      </a:r>
                      <a:r>
                        <a:rPr lang="en-US" baseline="0" dirty="0" smtClean="0"/>
                        <a:t> focused on promoting a positive attitude towards GBL.</a:t>
                      </a:r>
                      <a:endParaRPr lang="en-US" dirty="0"/>
                    </a:p>
                  </a:txBody>
                  <a:tcPr anchor="ctr"/>
                </a:tc>
              </a:tr>
              <a:tr h="656372">
                <a:tc>
                  <a:txBody>
                    <a:bodyPr/>
                    <a:lstStyle/>
                    <a:p>
                      <a:pPr algn="ctr"/>
                      <a:r>
                        <a:rPr lang="en-US" dirty="0" smtClean="0">
                          <a:hlinkClick r:id="rId7"/>
                        </a:rPr>
                        <a:t>Summer 2013</a:t>
                      </a:r>
                      <a:endParaRPr lang="en-US" dirty="0"/>
                    </a:p>
                  </a:txBody>
                  <a:tcPr anchor="ctr"/>
                </a:tc>
                <a:tc>
                  <a:txBody>
                    <a:bodyPr/>
                    <a:lstStyle/>
                    <a:p>
                      <a:pPr algn="ctr"/>
                      <a:r>
                        <a:rPr lang="en-US" dirty="0" smtClean="0"/>
                        <a:t>COMMUNICATION</a:t>
                      </a:r>
                    </a:p>
                    <a:p>
                      <a:pPr algn="ctr"/>
                      <a:r>
                        <a:rPr lang="en-US" dirty="0" smtClean="0"/>
                        <a:t>&amp;</a:t>
                      </a:r>
                    </a:p>
                    <a:p>
                      <a:pPr algn="ctr"/>
                      <a:r>
                        <a:rPr lang="en-US" dirty="0" smtClean="0"/>
                        <a:t>SUPPORT</a:t>
                      </a:r>
                      <a:endParaRPr lang="en-US" dirty="0"/>
                    </a:p>
                  </a:txBody>
                  <a:tcPr anchor="ctr"/>
                </a:tc>
                <a:tc>
                  <a:txBody>
                    <a:bodyPr/>
                    <a:lstStyle/>
                    <a:p>
                      <a:pPr algn="ctr"/>
                      <a:r>
                        <a:rPr lang="en-US" dirty="0" smtClean="0"/>
                        <a:t>GBL</a:t>
                      </a:r>
                      <a:r>
                        <a:rPr lang="en-US" baseline="0" dirty="0" smtClean="0"/>
                        <a:t> Experts</a:t>
                      </a:r>
                    </a:p>
                    <a:p>
                      <a:pPr algn="ctr"/>
                      <a:r>
                        <a:rPr lang="en-US" baseline="0" dirty="0" smtClean="0"/>
                        <a:t>Early Adopters</a:t>
                      </a:r>
                      <a:endParaRPr lang="en-US" dirty="0"/>
                    </a:p>
                  </a:txBody>
                  <a:tcPr anchor="ctr"/>
                </a:tc>
                <a:tc>
                  <a:txBody>
                    <a:bodyPr/>
                    <a:lstStyle/>
                    <a:p>
                      <a:r>
                        <a:rPr lang="en-US" dirty="0" smtClean="0"/>
                        <a:t>Additional online and face-to-face training and curriculum development workshops</a:t>
                      </a:r>
                      <a:endParaRPr lang="en-US" dirty="0"/>
                    </a:p>
                  </a:txBody>
                  <a:tcPr anchor="ctr"/>
                </a:tc>
              </a:tr>
              <a:tr h="380280">
                <a:tc>
                  <a:txBody>
                    <a:bodyPr/>
                    <a:lstStyle/>
                    <a:p>
                      <a:pPr algn="ctr"/>
                      <a:r>
                        <a:rPr lang="en-US" dirty="0" smtClean="0">
                          <a:hlinkClick r:id="rId8"/>
                        </a:rPr>
                        <a:t>Fall 2013</a:t>
                      </a:r>
                    </a:p>
                    <a:p>
                      <a:pPr algn="ctr"/>
                      <a:r>
                        <a:rPr lang="en-US" dirty="0" smtClean="0">
                          <a:hlinkClick r:id="rId8"/>
                        </a:rPr>
                        <a:t>to</a:t>
                      </a:r>
                    </a:p>
                    <a:p>
                      <a:pPr algn="ctr"/>
                      <a:r>
                        <a:rPr lang="en-US" dirty="0" smtClean="0">
                          <a:hlinkClick r:id="rId8"/>
                        </a:rPr>
                        <a:t>Spring</a:t>
                      </a:r>
                      <a:r>
                        <a:rPr lang="en-US" baseline="0" dirty="0" smtClean="0">
                          <a:hlinkClick r:id="rId8"/>
                        </a:rPr>
                        <a:t> 2014</a:t>
                      </a:r>
                      <a:endParaRPr lang="en-US" dirty="0"/>
                    </a:p>
                  </a:txBody>
                  <a:tcPr anchor="ctr"/>
                </a:tc>
                <a:tc>
                  <a:txBody>
                    <a:bodyPr/>
                    <a:lstStyle/>
                    <a:p>
                      <a:pPr algn="ctr"/>
                      <a:r>
                        <a:rPr lang="en-US" dirty="0" smtClean="0"/>
                        <a:t>IMPLEMENTATION</a:t>
                      </a:r>
                      <a:endParaRPr lang="en-US" dirty="0"/>
                    </a:p>
                  </a:txBody>
                  <a:tcPr anchor="ctr"/>
                </a:tc>
                <a:tc>
                  <a:txBody>
                    <a:bodyPr/>
                    <a:lstStyle/>
                    <a:p>
                      <a:pPr algn="ctr"/>
                      <a:r>
                        <a:rPr lang="en-US" dirty="0" smtClean="0"/>
                        <a:t>GBL</a:t>
                      </a:r>
                      <a:r>
                        <a:rPr lang="en-US" baseline="0" dirty="0" smtClean="0"/>
                        <a:t> Experts</a:t>
                      </a:r>
                    </a:p>
                    <a:p>
                      <a:pPr algn="ctr"/>
                      <a:r>
                        <a:rPr lang="en-US" baseline="0" dirty="0" smtClean="0"/>
                        <a:t>Early Adopters</a:t>
                      </a:r>
                      <a:endParaRPr lang="en-US" dirty="0"/>
                    </a:p>
                  </a:txBody>
                  <a:tcPr anchor="ctr"/>
                </a:tc>
                <a:tc>
                  <a:txBody>
                    <a:bodyPr/>
                    <a:lstStyle/>
                    <a:p>
                      <a:r>
                        <a:rPr lang="en-US" dirty="0" smtClean="0"/>
                        <a:t>Pilot</a:t>
                      </a:r>
                      <a:r>
                        <a:rPr lang="en-US" baseline="0" dirty="0" smtClean="0"/>
                        <a:t> GBL program initiated.</a:t>
                      </a:r>
                      <a:endParaRPr lang="en-US" dirty="0"/>
                    </a:p>
                  </a:txBody>
                  <a:tcPr anchor="ctr"/>
                </a:tc>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0"/>
            <a:ext cx="609600" cy="609600"/>
          </a:xfrm>
          <a:prstGeom prst="rect">
            <a:avLst/>
          </a:prstGeom>
        </p:spPr>
      </p:pic>
    </p:spTree>
    <p:extLst>
      <p:ext uri="{BB962C8B-B14F-4D97-AF65-F5344CB8AC3E}">
        <p14:creationId xmlns:p14="http://schemas.microsoft.com/office/powerpoint/2010/main" val="1571409982"/>
      </p:ext>
    </p:extLst>
  </p:cSld>
  <p:clrMapOvr>
    <a:masterClrMapping/>
  </p:clrMapOvr>
  <mc:AlternateContent xmlns:mc="http://schemas.openxmlformats.org/markup-compatibility/2006" xmlns:p14="http://schemas.microsoft.com/office/powerpoint/2010/main">
    <mc:Choice Requires="p14">
      <p:transition spd="slow" advTm="86850">
        <p14:prism/>
      </p:transition>
    </mc:Choice>
    <mc:Fallback xmlns="">
      <p:transition spd="slow" advTm="8685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42"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9"/>
        <p14:playEvt time="0" objId="3"/>
        <p14:stopEvt time="88646" objId="3"/>
        <p14:stopEvt time="88814" objId="9"/>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62754"/>
            <a:ext cx="8301565" cy="1194360"/>
          </a:xfrm>
        </p:spPr>
        <p:txBody>
          <a:bodyPr>
            <a:normAutofit fontScale="90000"/>
          </a:bodyPr>
          <a:lstStyle/>
          <a:p>
            <a:r>
              <a:rPr lang="en-US" dirty="0"/>
              <a:t>Adopting </a:t>
            </a:r>
            <a:r>
              <a:rPr lang="en-US" dirty="0" smtClean="0"/>
              <a:t>GBL:</a:t>
            </a:r>
            <a:br>
              <a:rPr lang="en-US" dirty="0" smtClean="0"/>
            </a:br>
            <a:r>
              <a:rPr lang="en-US" dirty="0" smtClean="0"/>
              <a:t>Summary &amp; Timeline</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577509085"/>
              </p:ext>
            </p:extLst>
          </p:nvPr>
        </p:nvGraphicFramePr>
        <p:xfrm>
          <a:off x="101599" y="1650998"/>
          <a:ext cx="8890000" cy="4694237"/>
        </p:xfrm>
        <a:graphic>
          <a:graphicData uri="http://schemas.openxmlformats.org/drawingml/2006/table">
            <a:tbl>
              <a:tblPr firstRow="1" bandRow="1">
                <a:effectLst>
                  <a:outerShdw blurRad="149987" dist="241300" dir="8460000" algn="tl" rotWithShape="0">
                    <a:schemeClr val="accent1">
                      <a:lumMod val="75000"/>
                      <a:alpha val="28000"/>
                    </a:schemeClr>
                  </a:outerShdw>
                </a:effectLst>
                <a:tableStyleId>{5C22544A-7EE6-4342-B048-85BDC9FD1C3A}</a:tableStyleId>
              </a:tblPr>
              <a:tblGrid>
                <a:gridCol w="1638301"/>
                <a:gridCol w="2527300"/>
                <a:gridCol w="1930400"/>
                <a:gridCol w="2793999"/>
              </a:tblGrid>
              <a:tr h="380280">
                <a:tc>
                  <a:txBody>
                    <a:bodyPr/>
                    <a:lstStyle/>
                    <a:p>
                      <a:pPr algn="ctr"/>
                      <a:r>
                        <a:rPr lang="en-US" dirty="0" smtClean="0"/>
                        <a:t>Date</a:t>
                      </a:r>
                      <a:endParaRPr lang="en-US" dirty="0"/>
                    </a:p>
                  </a:txBody>
                  <a:tcPr anchor="ctr"/>
                </a:tc>
                <a:tc>
                  <a:txBody>
                    <a:bodyPr/>
                    <a:lstStyle/>
                    <a:p>
                      <a:pPr algn="ctr"/>
                      <a:r>
                        <a:rPr lang="en-US" dirty="0" smtClean="0"/>
                        <a:t>Adoption</a:t>
                      </a:r>
                      <a:r>
                        <a:rPr lang="en-US" baseline="0" dirty="0" smtClean="0"/>
                        <a:t> Phase</a:t>
                      </a:r>
                      <a:endParaRPr lang="en-US" dirty="0"/>
                    </a:p>
                  </a:txBody>
                  <a:tcPr anchor="ctr"/>
                </a:tc>
                <a:tc>
                  <a:txBody>
                    <a:bodyPr/>
                    <a:lstStyle/>
                    <a:p>
                      <a:pPr algn="ctr"/>
                      <a:r>
                        <a:rPr lang="en-US" dirty="0" smtClean="0"/>
                        <a:t>Target</a:t>
                      </a:r>
                      <a:r>
                        <a:rPr lang="en-US" baseline="0" dirty="0" smtClean="0"/>
                        <a:t> Audience</a:t>
                      </a:r>
                    </a:p>
                  </a:txBody>
                  <a:tcPr anchor="ctr"/>
                </a:tc>
                <a:tc>
                  <a:txBody>
                    <a:bodyPr/>
                    <a:lstStyle/>
                    <a:p>
                      <a:pPr algn="ctr"/>
                      <a:r>
                        <a:rPr lang="en-US" dirty="0" smtClean="0"/>
                        <a:t>Description</a:t>
                      </a:r>
                      <a:endParaRPr lang="en-US" dirty="0"/>
                    </a:p>
                  </a:txBody>
                  <a:tcPr anchor="ctr"/>
                </a:tc>
              </a:tr>
              <a:tr h="1245322">
                <a:tc>
                  <a:txBody>
                    <a:bodyPr/>
                    <a:lstStyle/>
                    <a:p>
                      <a:pPr algn="ctr"/>
                      <a:r>
                        <a:rPr lang="en-US" dirty="0" smtClean="0">
                          <a:hlinkClick r:id="rId5"/>
                        </a:rPr>
                        <a:t>April 2014</a:t>
                      </a:r>
                      <a:endParaRPr lang="en-US" dirty="0"/>
                    </a:p>
                  </a:txBody>
                  <a:tcPr anchor="ctr"/>
                </a:tc>
                <a:tc>
                  <a:txBody>
                    <a:bodyPr/>
                    <a:lstStyle/>
                    <a:p>
                      <a:pPr algn="ctr"/>
                      <a:r>
                        <a:rPr lang="en-US" dirty="0" smtClean="0"/>
                        <a:t>DECISION</a:t>
                      </a:r>
                      <a:endParaRPr lang="en-US" dirty="0"/>
                    </a:p>
                  </a:txBody>
                  <a:tcPr anchor="ctr"/>
                </a:tc>
                <a:tc>
                  <a:txBody>
                    <a:bodyPr/>
                    <a:lstStyle/>
                    <a:p>
                      <a:pPr algn="ctr"/>
                      <a:r>
                        <a:rPr lang="en-US" dirty="0" smtClean="0"/>
                        <a:t>All Stakeholders</a:t>
                      </a:r>
                    </a:p>
                  </a:txBody>
                  <a:tcPr anchor="ctr"/>
                </a:tc>
                <a:tc>
                  <a:txBody>
                    <a:bodyPr/>
                    <a:lstStyle/>
                    <a:p>
                      <a:r>
                        <a:rPr lang="en-US" dirty="0" smtClean="0"/>
                        <a:t>Pilot program</a:t>
                      </a:r>
                      <a:r>
                        <a:rPr lang="en-US" baseline="0" dirty="0" smtClean="0"/>
                        <a:t> evaluation and department-wide adoption decision made.</a:t>
                      </a:r>
                      <a:endParaRPr lang="en-US" dirty="0"/>
                    </a:p>
                  </a:txBody>
                  <a:tcPr anchor="ctr"/>
                </a:tc>
              </a:tr>
              <a:tr h="1239836">
                <a:tc>
                  <a:txBody>
                    <a:bodyPr/>
                    <a:lstStyle/>
                    <a:p>
                      <a:pPr algn="ctr"/>
                      <a:r>
                        <a:rPr lang="en-US" dirty="0" smtClean="0">
                          <a:hlinkClick r:id="rId5"/>
                        </a:rPr>
                        <a:t>Summer 2014</a:t>
                      </a:r>
                      <a:endParaRPr lang="en-US" dirty="0"/>
                    </a:p>
                  </a:txBody>
                  <a:tcPr anchor="ctr"/>
                </a:tc>
                <a:tc>
                  <a:txBody>
                    <a:bodyPr/>
                    <a:lstStyle/>
                    <a:p>
                      <a:pPr algn="ctr"/>
                      <a:r>
                        <a:rPr lang="en-US" dirty="0" smtClean="0"/>
                        <a:t>COMMUNICATION</a:t>
                      </a:r>
                    </a:p>
                    <a:p>
                      <a:pPr algn="ctr"/>
                      <a:r>
                        <a:rPr lang="en-US" dirty="0" smtClean="0"/>
                        <a:t>&amp;</a:t>
                      </a:r>
                    </a:p>
                    <a:p>
                      <a:pPr algn="ctr"/>
                      <a:r>
                        <a:rPr lang="en-US" dirty="0" smtClean="0"/>
                        <a:t>SUPPORT</a:t>
                      </a:r>
                      <a:endParaRPr lang="en-US" dirty="0"/>
                    </a:p>
                  </a:txBody>
                  <a:tcPr anchor="ctr"/>
                </a:tc>
                <a:tc>
                  <a:txBody>
                    <a:bodyPr/>
                    <a:lstStyle/>
                    <a:p>
                      <a:pPr algn="ctr"/>
                      <a:r>
                        <a:rPr lang="en-US" dirty="0" smtClean="0"/>
                        <a:t>All Stakeholders</a:t>
                      </a:r>
                      <a:endParaRPr lang="en-US" dirty="0"/>
                    </a:p>
                  </a:txBody>
                  <a:tcPr anchor="ctr"/>
                </a:tc>
                <a:tc>
                  <a:txBody>
                    <a:bodyPr/>
                    <a:lstStyle/>
                    <a:p>
                      <a:r>
                        <a:rPr lang="en-US" dirty="0" smtClean="0"/>
                        <a:t>Additional online and face-to-face training and curriculum development workshops</a:t>
                      </a:r>
                      <a:endParaRPr lang="en-US" dirty="0"/>
                    </a:p>
                  </a:txBody>
                  <a:tcPr anchor="ctr"/>
                </a:tc>
              </a:tr>
              <a:tr h="656372">
                <a:tc>
                  <a:txBody>
                    <a:bodyPr/>
                    <a:lstStyle/>
                    <a:p>
                      <a:pPr algn="ctr"/>
                      <a:r>
                        <a:rPr lang="en-US" dirty="0" smtClean="0">
                          <a:hlinkClick r:id="rId5"/>
                        </a:rPr>
                        <a:t>August 2014</a:t>
                      </a:r>
                      <a:endParaRPr lang="en-US" dirty="0"/>
                    </a:p>
                  </a:txBody>
                  <a:tcPr anchor="ctr"/>
                </a:tc>
                <a:tc>
                  <a:txBody>
                    <a:bodyPr/>
                    <a:lstStyle/>
                    <a:p>
                      <a:pPr algn="ctr"/>
                      <a:r>
                        <a:rPr lang="en-US" dirty="0" smtClean="0"/>
                        <a:t>COMMUNICATION</a:t>
                      </a:r>
                    </a:p>
                    <a:p>
                      <a:pPr algn="ctr"/>
                      <a:r>
                        <a:rPr lang="en-US" dirty="0" smtClean="0"/>
                        <a:t>&amp;</a:t>
                      </a:r>
                    </a:p>
                    <a:p>
                      <a:pPr algn="ctr"/>
                      <a:r>
                        <a:rPr lang="en-US" dirty="0" smtClean="0"/>
                        <a:t>SUPPORT</a:t>
                      </a:r>
                      <a:endParaRPr lang="en-US" dirty="0"/>
                    </a:p>
                  </a:txBody>
                  <a:tcPr anchor="ctr"/>
                </a:tc>
                <a:tc>
                  <a:txBody>
                    <a:bodyPr/>
                    <a:lstStyle/>
                    <a:p>
                      <a:pPr algn="ctr"/>
                      <a:r>
                        <a:rPr lang="en-US" dirty="0" smtClean="0"/>
                        <a:t>All Stakeholders</a:t>
                      </a:r>
                      <a:endParaRPr lang="en-US" dirty="0"/>
                    </a:p>
                  </a:txBody>
                  <a:tcPr anchor="ctr"/>
                </a:tc>
                <a:tc>
                  <a:txBody>
                    <a:bodyPr/>
                    <a:lstStyle/>
                    <a:p>
                      <a:r>
                        <a:rPr lang="en-US" dirty="0" smtClean="0"/>
                        <a:t>GBL</a:t>
                      </a:r>
                      <a:r>
                        <a:rPr lang="en-US" baseline="0" dirty="0" smtClean="0"/>
                        <a:t> support groups and teaching partnerships initiated.</a:t>
                      </a:r>
                      <a:endParaRPr lang="en-US" dirty="0"/>
                    </a:p>
                  </a:txBody>
                  <a:tcPr anchor="ctr"/>
                </a:tc>
              </a:tr>
              <a:tr h="380280">
                <a:tc>
                  <a:txBody>
                    <a:bodyPr/>
                    <a:lstStyle/>
                    <a:p>
                      <a:pPr algn="ctr"/>
                      <a:r>
                        <a:rPr lang="en-US" dirty="0" smtClean="0">
                          <a:hlinkClick r:id="rId6"/>
                        </a:rPr>
                        <a:t>Fall 2014</a:t>
                      </a:r>
                    </a:p>
                    <a:p>
                      <a:pPr algn="ctr"/>
                      <a:r>
                        <a:rPr lang="en-US" dirty="0" smtClean="0">
                          <a:hlinkClick r:id="rId6"/>
                        </a:rPr>
                        <a:t>to</a:t>
                      </a:r>
                    </a:p>
                    <a:p>
                      <a:pPr algn="ctr"/>
                      <a:r>
                        <a:rPr lang="en-US" dirty="0" smtClean="0">
                          <a:hlinkClick r:id="rId6"/>
                        </a:rPr>
                        <a:t>Spring 2016</a:t>
                      </a:r>
                      <a:endParaRPr lang="en-US" dirty="0"/>
                    </a:p>
                  </a:txBody>
                  <a:tcPr anchor="ctr"/>
                </a:tc>
                <a:tc>
                  <a:txBody>
                    <a:bodyPr/>
                    <a:lstStyle/>
                    <a:p>
                      <a:pPr algn="ctr"/>
                      <a:r>
                        <a:rPr lang="en-US" dirty="0" smtClean="0"/>
                        <a:t>IMPLEMENTATION</a:t>
                      </a:r>
                      <a:endParaRPr lang="en-US" dirty="0"/>
                    </a:p>
                  </a:txBody>
                  <a:tcPr anchor="ctr"/>
                </a:tc>
                <a:tc>
                  <a:txBody>
                    <a:bodyPr/>
                    <a:lstStyle/>
                    <a:p>
                      <a:pPr algn="ctr"/>
                      <a:r>
                        <a:rPr lang="en-US" dirty="0" smtClean="0"/>
                        <a:t>All Stakeholders</a:t>
                      </a:r>
                    </a:p>
                    <a:p>
                      <a:pPr algn="ctr"/>
                      <a:r>
                        <a:rPr lang="en-US" dirty="0" smtClean="0"/>
                        <a:t>(except</a:t>
                      </a:r>
                      <a:r>
                        <a:rPr lang="en-US" baseline="0" dirty="0" smtClean="0"/>
                        <a:t> laggards)</a:t>
                      </a:r>
                      <a:endParaRPr lang="en-US" dirty="0"/>
                    </a:p>
                  </a:txBody>
                  <a:tcPr anchor="ctr"/>
                </a:tc>
                <a:tc>
                  <a:txBody>
                    <a:bodyPr/>
                    <a:lstStyle/>
                    <a:p>
                      <a:r>
                        <a:rPr lang="en-US" dirty="0" smtClean="0"/>
                        <a:t>Department-wide GBL program implementation.</a:t>
                      </a:r>
                    </a:p>
                  </a:txBody>
                  <a:tcPr anchor="ctr"/>
                </a:tc>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100" y="0"/>
            <a:ext cx="609600" cy="609600"/>
          </a:xfrm>
          <a:prstGeom prst="rect">
            <a:avLst/>
          </a:prstGeom>
        </p:spPr>
      </p:pic>
    </p:spTree>
    <p:extLst>
      <p:ext uri="{BB962C8B-B14F-4D97-AF65-F5344CB8AC3E}">
        <p14:creationId xmlns:p14="http://schemas.microsoft.com/office/powerpoint/2010/main" val="1124861882"/>
      </p:ext>
    </p:extLst>
  </p:cSld>
  <p:clrMapOvr>
    <a:masterClrMapping/>
  </p:clrMapOvr>
  <mc:AlternateContent xmlns:mc="http://schemas.openxmlformats.org/markup-compatibility/2006" xmlns:p14="http://schemas.microsoft.com/office/powerpoint/2010/main">
    <mc:Choice Requires="p14">
      <p:transition spd="slow" advTm="31650">
        <p14:prism/>
      </p:transition>
    </mc:Choice>
    <mc:Fallback xmlns="">
      <p:transition spd="slow" advTm="3165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42"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9"/>
        <p14:playEvt time="0" objId="3"/>
        <p14:stopEvt time="33788" objId="3"/>
        <p14:stopEvt time="34614" objId="9"/>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62753"/>
            <a:ext cx="8301565" cy="1283167"/>
          </a:xfrm>
        </p:spPr>
        <p:txBody>
          <a:bodyPr>
            <a:normAutofit fontScale="90000"/>
          </a:bodyPr>
          <a:lstStyle/>
          <a:p>
            <a:r>
              <a:rPr lang="en-US" dirty="0"/>
              <a:t>Adopting </a:t>
            </a:r>
            <a:r>
              <a:rPr lang="en-US" dirty="0" smtClean="0"/>
              <a:t>GBL:</a:t>
            </a:r>
            <a:br>
              <a:rPr lang="en-US" dirty="0" smtClean="0"/>
            </a:br>
            <a:r>
              <a:rPr lang="en-US" dirty="0" smtClean="0"/>
              <a:t>Summary &amp; Timeline</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862048270"/>
              </p:ext>
            </p:extLst>
          </p:nvPr>
        </p:nvGraphicFramePr>
        <p:xfrm>
          <a:off x="101598" y="1651001"/>
          <a:ext cx="8910665" cy="2323954"/>
        </p:xfrm>
        <a:graphic>
          <a:graphicData uri="http://schemas.openxmlformats.org/drawingml/2006/table">
            <a:tbl>
              <a:tblPr firstRow="1" bandRow="1">
                <a:effectLst>
                  <a:outerShdw blurRad="149987" dist="250190" dir="8460000" algn="tl" rotWithShape="0">
                    <a:schemeClr val="accent1">
                      <a:lumMod val="75000"/>
                      <a:alpha val="28000"/>
                    </a:schemeClr>
                  </a:outerShdw>
                </a:effectLst>
                <a:tableStyleId>{5C22544A-7EE6-4342-B048-85BDC9FD1C3A}</a:tableStyleId>
              </a:tblPr>
              <a:tblGrid>
                <a:gridCol w="1642109"/>
                <a:gridCol w="2533176"/>
                <a:gridCol w="1934887"/>
                <a:gridCol w="2800493"/>
              </a:tblGrid>
              <a:tr h="365088">
                <a:tc>
                  <a:txBody>
                    <a:bodyPr/>
                    <a:lstStyle/>
                    <a:p>
                      <a:pPr algn="ctr"/>
                      <a:r>
                        <a:rPr lang="en-US" dirty="0" smtClean="0"/>
                        <a:t>Date</a:t>
                      </a:r>
                      <a:endParaRPr lang="en-US" dirty="0"/>
                    </a:p>
                  </a:txBody>
                  <a:tcPr anchor="ctr"/>
                </a:tc>
                <a:tc>
                  <a:txBody>
                    <a:bodyPr/>
                    <a:lstStyle/>
                    <a:p>
                      <a:pPr algn="ctr"/>
                      <a:r>
                        <a:rPr lang="en-US" dirty="0" smtClean="0"/>
                        <a:t>Adoption</a:t>
                      </a:r>
                      <a:r>
                        <a:rPr lang="en-US" baseline="0" dirty="0" smtClean="0"/>
                        <a:t> Phase</a:t>
                      </a:r>
                      <a:endParaRPr lang="en-US" dirty="0"/>
                    </a:p>
                  </a:txBody>
                  <a:tcPr anchor="ctr"/>
                </a:tc>
                <a:tc>
                  <a:txBody>
                    <a:bodyPr/>
                    <a:lstStyle/>
                    <a:p>
                      <a:pPr algn="ctr"/>
                      <a:r>
                        <a:rPr lang="en-US" dirty="0" smtClean="0"/>
                        <a:t>Target</a:t>
                      </a:r>
                      <a:r>
                        <a:rPr lang="en-US" baseline="0" dirty="0" smtClean="0"/>
                        <a:t> Audience</a:t>
                      </a:r>
                    </a:p>
                  </a:txBody>
                  <a:tcPr anchor="ctr"/>
                </a:tc>
                <a:tc>
                  <a:txBody>
                    <a:bodyPr/>
                    <a:lstStyle/>
                    <a:p>
                      <a:pPr algn="ctr"/>
                      <a:r>
                        <a:rPr lang="en-US" dirty="0" smtClean="0"/>
                        <a:t>Description</a:t>
                      </a:r>
                      <a:endParaRPr lang="en-US" dirty="0"/>
                    </a:p>
                  </a:txBody>
                  <a:tcPr anchor="ctr"/>
                </a:tc>
              </a:tr>
              <a:tr h="638905">
                <a:tc>
                  <a:txBody>
                    <a:bodyPr/>
                    <a:lstStyle/>
                    <a:p>
                      <a:pPr algn="ctr"/>
                      <a:r>
                        <a:rPr lang="en-US" sz="1400" dirty="0" smtClean="0">
                          <a:hlinkClick r:id="rId5"/>
                        </a:rPr>
                        <a:t>2014-2016</a:t>
                      </a:r>
                      <a:endParaRPr lang="en-US" sz="1400" dirty="0"/>
                    </a:p>
                  </a:txBody>
                  <a:tcPr anchor="ctr"/>
                </a:tc>
                <a:tc>
                  <a:txBody>
                    <a:bodyPr/>
                    <a:lstStyle/>
                    <a:p>
                      <a:pPr algn="ctr"/>
                      <a:r>
                        <a:rPr lang="en-US" sz="1400" dirty="0" smtClean="0"/>
                        <a:t>CONFIRMATION</a:t>
                      </a:r>
                      <a:endParaRPr lang="en-US" sz="1400" dirty="0"/>
                    </a:p>
                  </a:txBody>
                  <a:tcPr anchor="ctr"/>
                </a:tc>
                <a:tc>
                  <a:txBody>
                    <a:bodyPr/>
                    <a:lstStyle/>
                    <a:p>
                      <a:pPr algn="ctr"/>
                      <a:r>
                        <a:rPr lang="en-US" sz="1400" dirty="0" smtClean="0"/>
                        <a:t>All</a:t>
                      </a:r>
                      <a:r>
                        <a:rPr lang="en-US" sz="1400" baseline="0" dirty="0" smtClean="0"/>
                        <a:t> Stakeholders</a:t>
                      </a:r>
                      <a:endParaRPr lang="en-US" sz="1400" dirty="0" smtClean="0"/>
                    </a:p>
                  </a:txBody>
                  <a:tcPr anchor="ctr"/>
                </a:tc>
                <a:tc>
                  <a:txBody>
                    <a:bodyPr/>
                    <a:lstStyle/>
                    <a:p>
                      <a:r>
                        <a:rPr lang="en-US" sz="1200" dirty="0" smtClean="0"/>
                        <a:t>Program data will be analyzed and shared with all stakeholders after each semester of implementation.</a:t>
                      </a:r>
                      <a:endParaRPr lang="en-US" sz="1200" dirty="0"/>
                    </a:p>
                  </a:txBody>
                  <a:tcPr anchor="ctr"/>
                </a:tc>
              </a:tr>
              <a:tr h="638905">
                <a:tc>
                  <a:txBody>
                    <a:bodyPr/>
                    <a:lstStyle/>
                    <a:p>
                      <a:pPr algn="ctr"/>
                      <a:r>
                        <a:rPr lang="en-US" sz="1400" dirty="0" smtClean="0">
                          <a:hlinkClick r:id="rId5"/>
                        </a:rPr>
                        <a:t>April 2016</a:t>
                      </a:r>
                      <a:endParaRPr lang="en-US" sz="1400" dirty="0"/>
                    </a:p>
                  </a:txBody>
                  <a:tcPr anchor="ctr"/>
                </a:tc>
                <a:tc>
                  <a:txBody>
                    <a:bodyPr/>
                    <a:lstStyle/>
                    <a:p>
                      <a:pPr algn="ctr"/>
                      <a:r>
                        <a:rPr lang="en-US" sz="1400" dirty="0" smtClean="0"/>
                        <a:t>CONFIRMATION &amp; DECISION</a:t>
                      </a:r>
                      <a:endParaRPr lang="en-US" sz="1400" dirty="0"/>
                    </a:p>
                  </a:txBody>
                  <a:tcPr anchor="ctr"/>
                </a:tc>
                <a:tc>
                  <a:txBody>
                    <a:bodyPr/>
                    <a:lstStyle/>
                    <a:p>
                      <a:pPr algn="ctr"/>
                      <a:r>
                        <a:rPr lang="en-US" sz="1400" dirty="0" smtClean="0"/>
                        <a:t>All</a:t>
                      </a:r>
                      <a:r>
                        <a:rPr lang="en-US" sz="1400" baseline="0" dirty="0" smtClean="0"/>
                        <a:t> Stakeholders</a:t>
                      </a:r>
                      <a:endParaRPr lang="en-US" sz="1400" dirty="0"/>
                    </a:p>
                  </a:txBody>
                  <a:tcPr anchor="ctr"/>
                </a:tc>
                <a:tc>
                  <a:txBody>
                    <a:bodyPr/>
                    <a:lstStyle/>
                    <a:p>
                      <a:r>
                        <a:rPr lang="en-US" sz="1200" dirty="0" smtClean="0"/>
                        <a:t>Full GBL program evaluation and review will be conducted</a:t>
                      </a:r>
                      <a:r>
                        <a:rPr lang="en-US" sz="1200" baseline="0" dirty="0" smtClean="0"/>
                        <a:t> and continuance decisions will be made.</a:t>
                      </a:r>
                      <a:endParaRPr lang="en-US" sz="1200" dirty="0"/>
                    </a:p>
                  </a:txBody>
                  <a:tcPr anchor="ctr"/>
                </a:tc>
              </a:tr>
              <a:tr h="678034">
                <a:tc>
                  <a:txBody>
                    <a:bodyPr/>
                    <a:lstStyle/>
                    <a:p>
                      <a:pPr algn="ctr"/>
                      <a:r>
                        <a:rPr lang="en-US" sz="1400" dirty="0" smtClean="0">
                          <a:hlinkClick r:id="rId6"/>
                        </a:rPr>
                        <a:t>Post </a:t>
                      </a:r>
                    </a:p>
                    <a:p>
                      <a:pPr algn="ctr"/>
                      <a:r>
                        <a:rPr lang="en-US" sz="1400" dirty="0" smtClean="0">
                          <a:hlinkClick r:id="rId6"/>
                        </a:rPr>
                        <a:t>April</a:t>
                      </a:r>
                      <a:r>
                        <a:rPr lang="en-US" sz="1400" baseline="0" dirty="0" smtClean="0">
                          <a:hlinkClick r:id="rId6"/>
                        </a:rPr>
                        <a:t> 2016</a:t>
                      </a:r>
                      <a:endParaRPr lang="en-US" sz="1400" dirty="0"/>
                    </a:p>
                  </a:txBody>
                  <a:tcPr anchor="ctr"/>
                </a:tc>
                <a:tc>
                  <a:txBody>
                    <a:bodyPr/>
                    <a:lstStyle/>
                    <a:p>
                      <a:pPr algn="ctr"/>
                      <a:r>
                        <a:rPr lang="en-US" sz="1400" dirty="0" smtClean="0"/>
                        <a:t>IMPLEMENTATION</a:t>
                      </a:r>
                      <a:endParaRPr lang="en-US" sz="1400" dirty="0"/>
                    </a:p>
                  </a:txBody>
                  <a:tcPr anchor="ctr"/>
                </a:tc>
                <a:tc>
                  <a:txBody>
                    <a:bodyPr/>
                    <a:lstStyle/>
                    <a:p>
                      <a:pPr algn="ctr"/>
                      <a:r>
                        <a:rPr lang="en-US" sz="1400" dirty="0" smtClean="0"/>
                        <a:t>Laggards</a:t>
                      </a:r>
                      <a:endParaRPr lang="en-US" sz="1400" dirty="0"/>
                    </a:p>
                  </a:txBody>
                  <a:tcPr anchor="ctr"/>
                </a:tc>
                <a:tc>
                  <a:txBody>
                    <a:bodyPr/>
                    <a:lstStyle/>
                    <a:p>
                      <a:r>
                        <a:rPr lang="en-US" sz="1200" dirty="0" smtClean="0"/>
                        <a:t>At this point,</a:t>
                      </a:r>
                      <a:r>
                        <a:rPr lang="en-US" sz="1200" baseline="0" dirty="0" smtClean="0"/>
                        <a:t> laggards will be required to begin using the GBL program dependent upon the continuance decision.</a:t>
                      </a:r>
                      <a:endParaRPr lang="en-US" sz="1200" dirty="0"/>
                    </a:p>
                  </a:txBody>
                  <a:tcPr anchor="ctr"/>
                </a:tc>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609600" cy="609600"/>
          </a:xfrm>
          <a:prstGeom prst="rect">
            <a:avLst/>
          </a:prstGeom>
        </p:spPr>
      </p:pic>
      <p:pic>
        <p:nvPicPr>
          <p:cNvPr id="4" name="Picture 3" descr="GBLS-Curve.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783396" y="4161073"/>
            <a:ext cx="4007010" cy="2696927"/>
          </a:xfrm>
          <a:prstGeom prst="rect">
            <a:avLst/>
          </a:prstGeom>
        </p:spPr>
      </p:pic>
    </p:spTree>
    <p:extLst>
      <p:ext uri="{BB962C8B-B14F-4D97-AF65-F5344CB8AC3E}">
        <p14:creationId xmlns:p14="http://schemas.microsoft.com/office/powerpoint/2010/main" val="2315851586"/>
      </p:ext>
    </p:extLst>
  </p:cSld>
  <p:clrMapOvr>
    <a:masterClrMapping/>
  </p:clrMapOvr>
  <mc:AlternateContent xmlns:mc="http://schemas.openxmlformats.org/markup-compatibility/2006" xmlns:p14="http://schemas.microsoft.com/office/powerpoint/2010/main">
    <mc:Choice Requires="p14">
      <p:transition spd="slow" advTm="22750">
        <p14:prism/>
      </p:transition>
    </mc:Choice>
    <mc:Fallback xmlns="">
      <p:transition spd="slow" advTm="2275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42"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9"/>
        <p14:playEvt time="0" objId="3"/>
        <p14:stopEvt time="24854" objId="3"/>
        <p14:stopEvt time="25065" objId="9"/>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0" y="1276350"/>
            <a:ext cx="9144000" cy="5588329"/>
          </a:xfrm>
          <a:prstGeom prst="rect">
            <a:avLst/>
          </a:prstGeom>
          <a:effectLst>
            <a:outerShdw blurRad="149987" dist="250190" dir="8460000" algn="tl" rotWithShape="0">
              <a:schemeClr val="accent1">
                <a:lumMod val="75000"/>
                <a:alpha val="28000"/>
              </a:schemeClr>
            </a:outerShdw>
          </a:effectLst>
          <a:scene3d>
            <a:camera prst="orthographicFront"/>
            <a:lightRig rig="threePt" dir="t">
              <a:rot lat="0" lon="0" rev="8460000"/>
            </a:lightRig>
          </a:scene3d>
          <a:sp3d extrusionH="63500" contourW="2540">
            <a:bevelT w="88900" h="88900"/>
            <a:contourClr>
              <a:srgbClr val="7F7F7F"/>
            </a:contourClr>
          </a:sp3d>
        </p:spPr>
      </p:pic>
      <p:sp>
        <p:nvSpPr>
          <p:cNvPr id="2" name="Title 1"/>
          <p:cNvSpPr>
            <a:spLocks noGrp="1"/>
          </p:cNvSpPr>
          <p:nvPr>
            <p:ph type="title"/>
          </p:nvPr>
        </p:nvSpPr>
        <p:spPr>
          <a:xfrm>
            <a:off x="0" y="62753"/>
            <a:ext cx="9144000" cy="1283167"/>
          </a:xfrm>
        </p:spPr>
        <p:txBody>
          <a:bodyPr>
            <a:normAutofit/>
          </a:bodyPr>
          <a:lstStyle/>
          <a:p>
            <a:r>
              <a:rPr lang="en-US" dirty="0" smtClean="0"/>
              <a:t>The Big Picture: GBL Impact on Society</a:t>
            </a:r>
            <a:endParaRPr lang="en-US" dirty="0"/>
          </a:p>
        </p:txBody>
      </p:sp>
      <p:sp>
        <p:nvSpPr>
          <p:cNvPr id="3" name="Content Placeholder 2"/>
          <p:cNvSpPr>
            <a:spLocks noGrp="1"/>
          </p:cNvSpPr>
          <p:nvPr>
            <p:ph idx="1"/>
          </p:nvPr>
        </p:nvSpPr>
        <p:spPr>
          <a:xfrm>
            <a:off x="457200" y="1371601"/>
            <a:ext cx="8229600" cy="988694"/>
          </a:xfrm>
          <a:effectLst>
            <a:glow rad="139700">
              <a:schemeClr val="accent3">
                <a:satMod val="175000"/>
                <a:alpha val="40000"/>
              </a:schemeClr>
            </a:glow>
          </a:effectLst>
        </p:spPr>
        <p:txBody>
          <a:bodyPr>
            <a:normAutofit/>
            <a:scene3d>
              <a:camera prst="orthographicFront">
                <a:rot lat="21300000" lon="21300000" rev="0"/>
              </a:camera>
              <a:lightRig rig="threePt" dir="t">
                <a:rot lat="0" lon="0" rev="8460000"/>
              </a:lightRig>
            </a:scene3d>
            <a:sp3d extrusionH="63500" contourW="2540">
              <a:bevelT w="44450" h="31750"/>
              <a:contourClr>
                <a:srgbClr val="7F7F7F"/>
              </a:contourClr>
            </a:sp3d>
          </a:bodyPr>
          <a:lstStyle/>
          <a:p>
            <a:pPr marL="0" indent="0" algn="ctr">
              <a:buNone/>
            </a:pPr>
            <a:r>
              <a:rPr lang="en-US" sz="5400" b="1" i="1" dirty="0" smtClean="0">
                <a:effectLst>
                  <a:glow rad="698500">
                    <a:schemeClr val="bg1"/>
                  </a:glow>
                </a:effectLst>
              </a:rPr>
              <a:t>Invest in a Bright Future!</a:t>
            </a:r>
            <a:endParaRPr lang="en-US" sz="4400" b="1" i="1" dirty="0" smtClean="0">
              <a:effectLst>
                <a:glow rad="698500">
                  <a:schemeClr val="bg1"/>
                </a:glow>
              </a:effectLst>
            </a:endParaRPr>
          </a:p>
        </p:txBody>
      </p:sp>
      <p:sp>
        <p:nvSpPr>
          <p:cNvPr id="5" name="TextBox 4"/>
          <p:cNvSpPr txBox="1"/>
          <p:nvPr/>
        </p:nvSpPr>
        <p:spPr>
          <a:xfrm>
            <a:off x="3735072" y="6569142"/>
            <a:ext cx="1781193" cy="276999"/>
          </a:xfrm>
          <a:prstGeom prst="rect">
            <a:avLst/>
          </a:prstGeom>
          <a:noFill/>
        </p:spPr>
        <p:txBody>
          <a:bodyPr wrap="none" rtlCol="0">
            <a:spAutoFit/>
          </a:bodyPr>
          <a:lstStyle/>
          <a:p>
            <a:r>
              <a:rPr lang="en-US" sz="1200" dirty="0" smtClean="0">
                <a:effectLst>
                  <a:glow rad="50800">
                    <a:schemeClr val="bg1">
                      <a:alpha val="40000"/>
                    </a:schemeClr>
                  </a:glow>
                </a:effectLst>
              </a:rPr>
              <a:t>(Beat the Struggle, 2012)</a:t>
            </a:r>
            <a:endParaRPr lang="en-US" sz="1200" dirty="0">
              <a:effectLst>
                <a:glow rad="50800">
                  <a:schemeClr val="bg1">
                    <a:alpha val="40000"/>
                  </a:schemeClr>
                </a:glow>
              </a:effectLst>
            </a:endParaRPr>
          </a:p>
        </p:txBody>
      </p:sp>
      <p:pic>
        <p:nvPicPr>
          <p:cNvPr id="7" name="42099__fauxpress__distant-train01.wav">
            <a:hlinkClick r:id="" action="ppaction://media"/>
          </p:cNvPr>
          <p:cNvPicPr>
            <a:picLocks noChangeAspect="1"/>
          </p:cNvPicPr>
          <p:nvPr>
            <a:audioFile r:link="rId2"/>
            <p:extLst>
              <p:ext uri="{DAA4B4D4-6D71-4841-9C94-3DE7FCFB9230}">
                <p14:media xmlns:p14="http://schemas.microsoft.com/office/powerpoint/2010/main" r:embed="rId3">
                  <p14:trim end="25125.7046"/>
                </p14:media>
              </p:ext>
            </p:extLst>
          </p:nvPr>
        </p:nvPicPr>
        <p:blipFill>
          <a:blip r:embed="rId9"/>
          <a:stretch>
            <a:fillRect/>
          </a:stretch>
        </p:blipFill>
        <p:spPr>
          <a:xfrm>
            <a:off x="8331200" y="0"/>
            <a:ext cx="812800" cy="812800"/>
          </a:xfrm>
          <a:prstGeom prst="rect">
            <a:avLst/>
          </a:prstGeom>
        </p:spPr>
      </p:pic>
      <p:sp>
        <p:nvSpPr>
          <p:cNvPr id="10" name="Content Placeholder 2"/>
          <p:cNvSpPr txBox="1">
            <a:spLocks/>
          </p:cNvSpPr>
          <p:nvPr/>
        </p:nvSpPr>
        <p:spPr>
          <a:xfrm>
            <a:off x="455650" y="2847746"/>
            <a:ext cx="8229600" cy="2796436"/>
          </a:xfrm>
          <a:prstGeom prst="rect">
            <a:avLst/>
          </a:prstGeom>
          <a:effectLst>
            <a:glow rad="139700">
              <a:schemeClr val="accent3">
                <a:satMod val="175000"/>
                <a:alpha val="40000"/>
              </a:schemeClr>
            </a:glow>
          </a:effectLst>
        </p:spPr>
        <p:txBody>
          <a:bodyPr vert="horz" lIns="91440" tIns="45720" rIns="91440" bIns="45720" rtlCol="0">
            <a:normAutofit/>
            <a:scene3d>
              <a:camera prst="orthographicFront">
                <a:rot lat="21300000" lon="21300000" rev="0"/>
              </a:camera>
              <a:lightRig rig="threePt" dir="t">
                <a:rot lat="0" lon="0" rev="8460000"/>
              </a:lightRig>
            </a:scene3d>
            <a:sp3d extrusionH="63500" contourW="2540">
              <a:bevelT w="44450" h="31750"/>
              <a:contourClr>
                <a:srgbClr val="7F7F7F"/>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pitchFamily="34" charset="0"/>
              <a:buNone/>
            </a:pPr>
            <a:r>
              <a:rPr lang="en-US" dirty="0" smtClean="0">
                <a:effectLst>
                  <a:glow rad="368300">
                    <a:schemeClr val="bg1">
                      <a:alpha val="70000"/>
                    </a:schemeClr>
                  </a:glow>
                </a:effectLst>
              </a:rPr>
              <a:t>A Workforce of Adept Problem-Solvers</a:t>
            </a:r>
          </a:p>
          <a:p>
            <a:pPr marL="0" indent="0" algn="ctr">
              <a:lnSpc>
                <a:spcPct val="150000"/>
              </a:lnSpc>
              <a:buFont typeface="Arial" pitchFamily="34" charset="0"/>
              <a:buNone/>
            </a:pPr>
            <a:r>
              <a:rPr lang="en-US" dirty="0" smtClean="0">
                <a:effectLst>
                  <a:glow rad="368300">
                    <a:schemeClr val="bg1">
                      <a:alpha val="70000"/>
                    </a:schemeClr>
                  </a:glow>
                </a:effectLst>
              </a:rPr>
              <a:t>Global Engagement and Collaboration</a:t>
            </a:r>
          </a:p>
          <a:p>
            <a:pPr marL="0" indent="0" algn="ctr">
              <a:lnSpc>
                <a:spcPct val="150000"/>
              </a:lnSpc>
              <a:buFont typeface="Arial" pitchFamily="34" charset="0"/>
              <a:buNone/>
            </a:pPr>
            <a:r>
              <a:rPr lang="en-US" dirty="0" smtClean="0">
                <a:effectLst>
                  <a:glow rad="368300">
                    <a:schemeClr val="bg1">
                      <a:alpha val="70000"/>
                    </a:schemeClr>
                  </a:glow>
                </a:effectLst>
              </a:rPr>
              <a:t>Multicultural Awareness</a:t>
            </a:r>
            <a:endParaRPr lang="en-US" dirty="0">
              <a:effectLst>
                <a:glow rad="241300">
                  <a:schemeClr val="tx1">
                    <a:alpha val="68000"/>
                  </a:schemeClr>
                </a:glow>
                <a:outerShdw blurRad="63500" dir="2700000" algn="tl" rotWithShape="0">
                  <a:schemeClr val="tx1">
                    <a:alpha val="40000"/>
                  </a:schemeClr>
                </a:outerShdw>
              </a:effectLst>
            </a:endParaRPr>
          </a:p>
        </p:txBody>
      </p:sp>
      <p:pic>
        <p:nvPicPr>
          <p:cNvPr id="6"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0" y="-12700"/>
            <a:ext cx="609600" cy="609600"/>
          </a:xfrm>
          <a:prstGeom prst="rect">
            <a:avLst/>
          </a:prstGeom>
        </p:spPr>
      </p:pic>
    </p:spTree>
    <p:custDataLst>
      <p:tags r:id="rId1"/>
    </p:custDataLst>
    <p:extLst>
      <p:ext uri="{BB962C8B-B14F-4D97-AF65-F5344CB8AC3E}">
        <p14:creationId xmlns:p14="http://schemas.microsoft.com/office/powerpoint/2010/main" val="1420767604"/>
      </p:ext>
    </p:extLst>
  </p:cSld>
  <p:clrMapOvr>
    <a:masterClrMapping/>
  </p:clrMapOvr>
  <mc:AlternateContent xmlns:mc="http://schemas.openxmlformats.org/markup-compatibility/2006" xmlns:p14="http://schemas.microsoft.com/office/powerpoint/2010/main">
    <mc:Choice Requires="p14">
      <p:transition spd="slow" advTm="59500">
        <p14:prism/>
      </p:transition>
    </mc:Choice>
    <mc:Fallback xmlns="">
      <p:transition spd="slow" advTm="595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53" presetClass="entr" presetSubtype="16"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p:cTn id="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0"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1" dur="1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1000"/>
                                        <p:tgtEl>
                                          <p:spTgt spid="10">
                                            <p:txEl>
                                              <p:pRg st="0" end="0"/>
                                            </p:txEl>
                                          </p:spTgt>
                                        </p:tgtEl>
                                      </p:cBhvr>
                                    </p:animEffect>
                                    <p:anim calcmode="lin" valueType="num">
                                      <p:cBhvr>
                                        <p:cTn id="1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fade">
                                      <p:cBhvr>
                                        <p:cTn id="23" dur="1000"/>
                                        <p:tgtEl>
                                          <p:spTgt spid="10">
                                            <p:txEl>
                                              <p:pRg st="1" end="1"/>
                                            </p:txEl>
                                          </p:spTgt>
                                        </p:tgtEl>
                                      </p:cBhvr>
                                    </p:animEffect>
                                    <p:anim calcmode="lin" valueType="num">
                                      <p:cBhvr>
                                        <p:cTn id="2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fade">
                                      <p:cBhvr>
                                        <p:cTn id="30" dur="1000"/>
                                        <p:tgtEl>
                                          <p:spTgt spid="10">
                                            <p:txEl>
                                              <p:pRg st="2" end="2"/>
                                            </p:txEl>
                                          </p:spTgt>
                                        </p:tgtEl>
                                      </p:cBhvr>
                                    </p:animEffect>
                                    <p:anim calcmode="lin" valueType="num">
                                      <p:cBhvr>
                                        <p:cTn id="31"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3" fill="hold" display="0">
                  <p:stCondLst>
                    <p:cond delay="indefinite"/>
                  </p:stCondLst>
                  <p:endCondLst>
                    <p:cond evt="onStopAudio" delay="0">
                      <p:tgtEl>
                        <p:sldTgt/>
                      </p:tgtEl>
                    </p:cond>
                  </p:endCondLst>
                </p:cTn>
                <p:tgtEl>
                  <p:spTgt spid="6"/>
                </p:tgtEl>
              </p:cMediaNode>
            </p:audio>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5521" fill="hold"/>
                                        <p:tgtEl>
                                          <p:spTgt spid="7"/>
                                        </p:tgtEl>
                                      </p:cBhvr>
                                    </p:cmd>
                                  </p:childTnLst>
                                </p:cTn>
                              </p:par>
                            </p:childTnLst>
                          </p:cTn>
                        </p:par>
                      </p:childTnLst>
                    </p:cTn>
                  </p:par>
                </p:childTnLst>
              </p:cTn>
              <p:nextCondLst>
                <p:cond evt="onClick" delay="0">
                  <p:tgtEl>
                    <p:spTgt spid="7"/>
                  </p:tgtEl>
                </p:cond>
              </p:nextCondLst>
            </p:seq>
            <p:audio>
              <p:cMediaNode vol="80000" showWhenStopped="0">
                <p:cTn id="39"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0" objId="9"/>
        <p14:playEvt time="0" objId="6"/>
        <p14:playEvt time="44690" objId="7"/>
        <p14:stopEvt time="61103" objId="6"/>
        <p14:stopEvt time="61103" objId="9"/>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2753"/>
            <a:ext cx="9144000" cy="1283167"/>
          </a:xfrm>
        </p:spPr>
        <p:txBody>
          <a:bodyPr/>
          <a:lstStyle/>
          <a:p>
            <a:r>
              <a:rPr lang="en-US" dirty="0" smtClean="0"/>
              <a:t>The Time for Action is NOW!</a:t>
            </a:r>
            <a:endParaRPr lang="en-US" dirty="0"/>
          </a:p>
        </p:txBody>
      </p:sp>
      <p:pic>
        <p:nvPicPr>
          <p:cNvPr id="4" name="Back To The Future III - End - Trimmed.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7"/>
          <a:srcRect r="2239" b="668"/>
          <a:stretch/>
        </p:blipFill>
        <p:spPr>
          <a:xfrm>
            <a:off x="-6533" y="1314451"/>
            <a:ext cx="9150533" cy="4724400"/>
          </a:xfrm>
        </p:spPr>
      </p:pic>
      <p:sp>
        <p:nvSpPr>
          <p:cNvPr id="5" name="TextBox 4"/>
          <p:cNvSpPr txBox="1"/>
          <p:nvPr/>
        </p:nvSpPr>
        <p:spPr>
          <a:xfrm>
            <a:off x="3735071" y="6225882"/>
            <a:ext cx="2261773" cy="276999"/>
          </a:xfrm>
          <a:prstGeom prst="rect">
            <a:avLst/>
          </a:prstGeom>
          <a:noFill/>
        </p:spPr>
        <p:txBody>
          <a:bodyPr wrap="none" rtlCol="0">
            <a:spAutoFit/>
          </a:bodyPr>
          <a:lstStyle/>
          <a:p>
            <a:r>
              <a:rPr lang="en-US" sz="1200" dirty="0" smtClean="0">
                <a:solidFill>
                  <a:schemeClr val="bg1"/>
                </a:solidFill>
                <a:effectLst>
                  <a:outerShdw blurRad="38100" dist="38100" dir="2700000" algn="tl">
                    <a:srgbClr val="000000">
                      <a:alpha val="43137"/>
                    </a:srgbClr>
                  </a:outerShdw>
                </a:effectLst>
              </a:rPr>
              <a:t>(Canton, Gale, &amp; </a:t>
            </a:r>
            <a:r>
              <a:rPr lang="en-US" sz="1200" dirty="0" err="1" smtClean="0">
                <a:solidFill>
                  <a:schemeClr val="bg1"/>
                </a:solidFill>
                <a:effectLst>
                  <a:outerShdw blurRad="38100" dist="38100" dir="2700000" algn="tl">
                    <a:srgbClr val="000000">
                      <a:alpha val="43137"/>
                    </a:srgbClr>
                  </a:outerShdw>
                </a:effectLst>
              </a:rPr>
              <a:t>Zemeckis</a:t>
            </a:r>
            <a:r>
              <a:rPr lang="en-US" sz="1200" dirty="0" smtClean="0">
                <a:solidFill>
                  <a:schemeClr val="bg1"/>
                </a:solidFill>
                <a:effectLst>
                  <a:outerShdw blurRad="38100" dist="38100" dir="2700000" algn="tl">
                    <a:srgbClr val="000000">
                      <a:alpha val="43137"/>
                    </a:srgbClr>
                  </a:outerShdw>
                </a:effectLst>
              </a:rPr>
              <a:t>, 1990)</a:t>
            </a:r>
            <a:endParaRPr lang="en-US" sz="1200" dirty="0">
              <a:solidFill>
                <a:schemeClr val="bg1"/>
              </a:solidFill>
              <a:effectLst>
                <a:outerShdw blurRad="38100" dist="38100" dir="2700000" algn="tl">
                  <a:srgbClr val="000000">
                    <a:alpha val="43137"/>
                  </a:srgbClr>
                </a:outerShdw>
              </a:effectLst>
            </a:endParaRPr>
          </a:p>
        </p:txBody>
      </p:sp>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0" y="0"/>
            <a:ext cx="609600" cy="609600"/>
          </a:xfrm>
          <a:prstGeom prst="rect">
            <a:avLst/>
          </a:prstGeom>
        </p:spPr>
      </p:pic>
    </p:spTree>
    <p:extLst>
      <p:ext uri="{BB962C8B-B14F-4D97-AF65-F5344CB8AC3E}">
        <p14:creationId xmlns:p14="http://schemas.microsoft.com/office/powerpoint/2010/main" val="3675106777"/>
      </p:ext>
    </p:extLst>
  </p:cSld>
  <p:clrMapOvr>
    <a:masterClrMapping/>
  </p:clrMapOvr>
  <mc:AlternateContent xmlns:mc="http://schemas.openxmlformats.org/markup-compatibility/2006" xmlns:p14="http://schemas.microsoft.com/office/powerpoint/2010/main">
    <mc:Choice Requires="p14">
      <p:transition spd="slow" advTm="13050">
        <p14:prism/>
      </p:transition>
    </mc:Choice>
    <mc:Fallback xmlns="">
      <p:transition spd="slow" advTm="1305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1" presetClass="mediacall" presetSubtype="0" fill="hold" nodeType="withEffect">
                                  <p:stCondLst>
                                    <p:cond delay="0"/>
                                  </p:stCondLst>
                                  <p:childTnLst>
                                    <p:cmd type="call" cmd="playFrom(0.0)">
                                      <p:cBhvr>
                                        <p:cTn id="8" dur="115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audio>
              <p:cMediaNode vol="80000" numSld="999" showWhenStopped="0">
                <p:cTn id="15"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0" objId="9"/>
        <p14:playEvt time="0" objId="6"/>
        <p14:playEvt time="0" objId="4"/>
        <p14:stopEvt time="3584" objId="6"/>
        <p14:stopEvt time="11920" objId="4"/>
        <p14:stopEvt time="12389" objId="9"/>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6">
            <a:extLst>
              <a:ext uri="{BEBA8EAE-BF5A-486C-A8C5-ECC9F3942E4B}">
                <a14:imgProps xmlns:a14="http://schemas.microsoft.com/office/drawing/2010/main">
                  <a14:imgLayer r:embed="rId7">
                    <a14:imgEffect>
                      <a14:saturation sat="139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26508" y="7015194"/>
            <a:ext cx="7561477" cy="61647746"/>
          </a:xfrm>
          <a:prstGeom prst="rect">
            <a:avLst/>
          </a:prstGeom>
          <a:noFill/>
        </p:spPr>
        <p:txBody>
          <a:bodyPr wrap="square" rtlCol="0">
            <a:spAutoFit/>
          </a:bodyPr>
          <a:lstStyle/>
          <a:p>
            <a:pPr algn="ctr">
              <a:spcAft>
                <a:spcPts val="1800"/>
              </a:spcAft>
            </a:pPr>
            <a:r>
              <a:rPr lang="en-US" sz="3600" u="sng" dirty="0" smtClean="0">
                <a:solidFill>
                  <a:schemeClr val="bg1"/>
                </a:solidFill>
                <a:effectLst>
                  <a:glow rad="101600">
                    <a:schemeClr val="tx1">
                      <a:alpha val="67000"/>
                    </a:schemeClr>
                  </a:glow>
                  <a:outerShdw blurRad="50800" dist="38100" dir="2700000" algn="tl" rotWithShape="0">
                    <a:srgbClr val="000000">
                      <a:alpha val="43000"/>
                    </a:srgbClr>
                  </a:outerShdw>
                </a:effectLst>
                <a:latin typeface="+mj-lt"/>
              </a:rPr>
              <a:t>References</a:t>
            </a:r>
            <a:endParaRPr lang="en-US" sz="3600" dirty="0" smtClean="0">
              <a:solidFill>
                <a:schemeClr val="bg1"/>
              </a:solidFill>
              <a:effectLst>
                <a:glow rad="101600">
                  <a:schemeClr val="tx1">
                    <a:alpha val="67000"/>
                  </a:schemeClr>
                </a:glow>
                <a:outerShdw blurRad="50800" dist="38100" dir="2700000" algn="tl" rotWithShape="0">
                  <a:srgbClr val="000000">
                    <a:alpha val="43000"/>
                  </a:srgbClr>
                </a:outerShdw>
              </a:effectLst>
              <a:latin typeface="+mj-lt"/>
            </a:endParaRP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Advanced Technology Korea. (2011).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Game-based learning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[Photograph].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8"/>
              </a:rPr>
              <a:t>http://www.advancedtechnologykorea.com/4514</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Australian Teacher Magazine.  (2013).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Innovation</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[Photograph].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9"/>
              </a:rPr>
              <a:t>http://ozteacher.com.au/html/index.php?option=com_content&amp;view=article&amp;id=2389:being-game-to-be-engaging-pays-off&amp;catid=33:innovation&amp;Itemid=410</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Bag of Money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[Graphic].  (2012).  </a:t>
            </a:r>
            <a:r>
              <a:rPr lang="en-US" dirty="0">
                <a:solidFill>
                  <a:schemeClr val="bg1"/>
                </a:solidFill>
                <a:effectLst>
                  <a:glow rad="101600">
                    <a:schemeClr val="tx1">
                      <a:alpha val="67000"/>
                    </a:schemeClr>
                  </a:glow>
                  <a:outerShdw blurRad="50800" dist="38100" dir="2700000" algn="tl" rotWithShape="0">
                    <a:srgbClr val="000000">
                      <a:alpha val="43000"/>
                    </a:srgbClr>
                  </a:outerShdw>
                </a:effectLst>
              </a:rPr>
              <a:t>Retrieved from </a:t>
            </a:r>
            <a:r>
              <a:rPr lang="en-US" dirty="0">
                <a:solidFill>
                  <a:schemeClr val="bg1"/>
                </a:solidFill>
                <a:effectLst>
                  <a:glow rad="101600">
                    <a:schemeClr val="tx1">
                      <a:alpha val="67000"/>
                    </a:schemeClr>
                  </a:glow>
                  <a:outerShdw blurRad="50800" dist="38100" dir="2700000" algn="tl" rotWithShape="0">
                    <a:srgbClr val="000000">
                      <a:alpha val="43000"/>
                    </a:srgbClr>
                  </a:outerShdw>
                </a:effectLst>
                <a:hlinkClick r:id="rId10"/>
              </a:rPr>
              <a:t>http://www.camarillochamber.org/save-money</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10"/>
              </a:rPr>
              <a:t>/</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endPar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endParaRP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Beat the Struggle.  (2012).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Bright Future</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[Photograph].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11"/>
              </a:rPr>
              <a:t>http://www.beatthestruggle.com/the-future-is-bright-jeremy-grantham-is-mistaken/</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Bouchard, S. (2011, November 8).  Chocolate covered broccoli: Building better games [video file].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12"/>
              </a:rPr>
              <a:t>http://www.youtube.com/watch?v=VrK7VXCfsS0</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Britannica Kids (2013).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Abacus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[Photograph].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13"/>
              </a:rPr>
              <a:t>http://kids.britannica.com/elementary/art-86844/The-abacus-is-an-ancient-device-to-help-solve-math</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endPar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endParaRPr>
          </a:p>
          <a:p>
            <a:pPr marL="457200" indent="-457200">
              <a:spcAft>
                <a:spcPts val="1800"/>
              </a:spcAft>
              <a:buNone/>
            </a:pP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Brom</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C., </a:t>
            </a: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Šisler</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V., &amp; </a:t>
            </a: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Slavík</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R. (2010). Implementing digital game-based learning in schools: Augmented learning environment of ‘Europe 2045’.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Multimedia Systems</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16</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(1), 23-41. doi:10.1007/s00530-009-0174-0</a:t>
            </a:r>
          </a:p>
          <a:p>
            <a:pPr marL="457200" indent="-457200">
              <a:spcAft>
                <a:spcPts val="1800"/>
              </a:spcAft>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Canton, N. (Producer), Gale, B. (Producer), &amp; </a:t>
            </a: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Zemeckis</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R. (Director).  (1990).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Back to the Future 3</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[Motion Picture].  United States of America: Universal Pictures.</a:t>
            </a:r>
          </a:p>
          <a:p>
            <a:pPr marL="457200" indent="-457200">
              <a:spcAft>
                <a:spcPts val="1800"/>
              </a:spcAft>
              <a:buNone/>
            </a:pP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Cognitoy</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(2000).  </a:t>
            </a:r>
            <a:r>
              <a:rPr lang="en-US" i="1"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Mindrover</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[Computer Software]. </a:t>
            </a:r>
          </a:p>
          <a:p>
            <a:pPr marL="457200" indent="-457200">
              <a:spcAft>
                <a:spcPts val="1800"/>
              </a:spcAft>
              <a:buNone/>
            </a:pPr>
            <a:r>
              <a:rPr lang="en-US" i="1" dirty="0">
                <a:solidFill>
                  <a:schemeClr val="bg1"/>
                </a:solidFill>
                <a:effectLst>
                  <a:glow rad="101600">
                    <a:schemeClr val="tx1">
                      <a:alpha val="67000"/>
                    </a:schemeClr>
                  </a:glow>
                  <a:outerShdw blurRad="50800" dist="38100" dir="2700000" algn="tl" rotWithShape="0">
                    <a:srgbClr val="000000">
                      <a:alpha val="43000"/>
                    </a:srgbClr>
                  </a:outerShdw>
                </a:effectLst>
              </a:rPr>
              <a:t>Computer Love </a:t>
            </a:r>
            <a:r>
              <a:rPr lang="en-US" dirty="0">
                <a:solidFill>
                  <a:schemeClr val="bg1"/>
                </a:solidFill>
                <a:effectLst>
                  <a:glow rad="101600">
                    <a:schemeClr val="tx1">
                      <a:alpha val="67000"/>
                    </a:schemeClr>
                  </a:glow>
                  <a:outerShdw blurRad="50800" dist="38100" dir="2700000" algn="tl" rotWithShape="0">
                    <a:srgbClr val="000000">
                      <a:alpha val="43000"/>
                    </a:srgbClr>
                  </a:outerShdw>
                </a:effectLst>
              </a:rPr>
              <a:t>[Graphic].  (2012).  Retrieved from </a:t>
            </a:r>
            <a:r>
              <a:rPr lang="en-US" dirty="0">
                <a:solidFill>
                  <a:schemeClr val="bg1"/>
                </a:solidFill>
                <a:effectLst>
                  <a:glow rad="101600">
                    <a:schemeClr val="tx1">
                      <a:alpha val="67000"/>
                    </a:schemeClr>
                  </a:glow>
                  <a:outerShdw blurRad="50800" dist="38100" dir="2700000" algn="tl" rotWithShape="0">
                    <a:srgbClr val="000000">
                      <a:alpha val="43000"/>
                    </a:srgbClr>
                  </a:outerShdw>
                </a:effectLst>
                <a:hlinkClick r:id="rId14"/>
              </a:rPr>
              <a:t>http://</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14"/>
              </a:rPr>
              <a:t>www.clipartheaven.com/clipart/computers/computer_love_2.gif</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a:solidFill>
                  <a:schemeClr val="bg1"/>
                </a:solidFill>
                <a:effectLst>
                  <a:glow rad="101600">
                    <a:schemeClr val="tx1">
                      <a:alpha val="67000"/>
                    </a:schemeClr>
                  </a:glow>
                  <a:outerShdw blurRad="50800" dist="38100" dir="2700000" algn="tl" rotWithShape="0">
                    <a:srgbClr val="000000">
                      <a:alpha val="43000"/>
                    </a:srgbClr>
                  </a:outerShdw>
                </a:effectLst>
              </a:rPr>
              <a:t>Corbett, S.  (2010).  </a:t>
            </a:r>
            <a:r>
              <a:rPr lang="en-US" i="1" dirty="0">
                <a:solidFill>
                  <a:schemeClr val="bg1"/>
                </a:solidFill>
                <a:effectLst>
                  <a:glow rad="101600">
                    <a:schemeClr val="tx1">
                      <a:alpha val="67000"/>
                    </a:schemeClr>
                  </a:glow>
                  <a:outerShdw blurRad="50800" dist="38100" dir="2700000" algn="tl" rotWithShape="0">
                    <a:srgbClr val="000000">
                      <a:alpha val="43000"/>
                    </a:srgbClr>
                  </a:outerShdw>
                </a:effectLst>
              </a:rPr>
              <a:t>Learn by Playing </a:t>
            </a:r>
            <a:r>
              <a:rPr lang="en-US" dirty="0">
                <a:solidFill>
                  <a:schemeClr val="bg1"/>
                </a:solidFill>
                <a:effectLst>
                  <a:glow rad="101600">
                    <a:schemeClr val="tx1">
                      <a:alpha val="67000"/>
                    </a:schemeClr>
                  </a:glow>
                  <a:outerShdw blurRad="50800" dist="38100" dir="2700000" algn="tl" rotWithShape="0">
                    <a:srgbClr val="000000">
                      <a:alpha val="43000"/>
                    </a:srgbClr>
                  </a:outerShdw>
                </a:effectLst>
              </a:rPr>
              <a:t>[Photograph].  Retrieved from http://www.nytimes.com/2010/09/19/magazine/19video-t.html?pagewanted=all&amp;_r=0 </a:t>
            </a:r>
            <a:endPar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endParaRP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Critical Mass Interactive.  (2011).  </a:t>
            </a:r>
            <a:r>
              <a:rPr lang="en-US" i="1"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Tron</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[Graphic].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15"/>
              </a:rPr>
              <a:t>http://www.criticalmassinteractive.com/wp-content/uploads/2011/06/tron_slideshow1-640x250.jpg</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Dede</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C. (2011, September).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The advantages and challenges of designing immersive learning experiences</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Paper presented at the 33</a:t>
            </a:r>
            <a:r>
              <a:rPr lang="en-US" baseline="30000" dirty="0" smtClean="0">
                <a:solidFill>
                  <a:schemeClr val="bg1"/>
                </a:solidFill>
                <a:effectLst>
                  <a:glow rad="101600">
                    <a:schemeClr val="tx1">
                      <a:alpha val="67000"/>
                    </a:schemeClr>
                  </a:glow>
                  <a:outerShdw blurRad="50800" dist="38100" dir="2700000" algn="tl" rotWithShape="0">
                    <a:srgbClr val="000000">
                      <a:alpha val="43000"/>
                    </a:srgbClr>
                  </a:outerShdw>
                </a:effectLst>
              </a:rPr>
              <a:t>rd</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Annual Conference of the International Society for Technology in Education (ISTE), San Diego, CA.  Retrieved from </a:t>
            </a:r>
            <a:r>
              <a:rPr lang="en-US" u="sng"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16"/>
              </a:rPr>
              <a:t>http://www.isteconference.org/2012/uploads/KEY_70279486/DedeISTESig2012.pdf</a:t>
            </a:r>
            <a:endParaRPr lang="en-US" u="sng" dirty="0" smtClean="0">
              <a:solidFill>
                <a:schemeClr val="bg1"/>
              </a:solidFill>
              <a:effectLst>
                <a:glow rad="101600">
                  <a:schemeClr val="tx1">
                    <a:alpha val="67000"/>
                  </a:schemeClr>
                </a:glow>
                <a:outerShdw blurRad="50800" dist="38100" dir="2700000" algn="tl" rotWithShape="0">
                  <a:srgbClr val="000000">
                    <a:alpha val="43000"/>
                  </a:srgbClr>
                </a:outerShdw>
              </a:effectLst>
            </a:endParaRP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Dickey, M. D. (2011). Murder on Grimm Isle: The impact of game narrative design in an educational game-based learning environment.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British Journal Of Educational Technology</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42</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(3), 456-469. doi:10.1111/j.1467-8535.2009.01032.x</a:t>
            </a: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Digital Media and Learning Research.  (2012).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Games and Education Scholar James Paul Gee on Video Games, Learning, and Literacy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[Video].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17"/>
              </a:rPr>
              <a:t>http://www.youtube.com/watch?v=LNfPdaKYOPI</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Entertainment Software Association (ESA).  (2012).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2012 sales, demographic and usage data: Essential facts about the computer and video game industry</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18"/>
              </a:rPr>
              <a:t>http://www.theesa.com/facts/pdfs/ESA_EF_2012.pdf</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Entertainment Software Rating Board (ESRB).  (2010).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How much do you know about video games?</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19"/>
              </a:rPr>
              <a:t>http://www.esrb.org/about/video-game-industry-statistics.jsp</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Epper</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R. M., </a:t>
            </a: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Derryberry</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 Jackson, S.  (2012).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Game-based learning:  Developing an institutional strategy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[Research Bulletin]. Louisville, CO: EDUCAUSE Center for Applied Research.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20"/>
              </a:rPr>
              <a:t>http://www-cdn.educause.edu/ir/library/pdf/ERB1208.pdf</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Eria</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Interactive.  (2012).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Progenitor X Trailer</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[Video].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21"/>
              </a:rPr>
              <a:t>http://youtu.be/3SES8EKUbCM</a:t>
            </a:r>
            <a:endPar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endParaRP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European Space Agency &amp; NASA.  (2003).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 The Boomerang Nebula</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[Photograph].  Retrieved from http://www.spacetelescope.org/images/heic0301a/</a:t>
            </a:r>
          </a:p>
          <a:p>
            <a:pPr marL="457200" indent="-457200">
              <a:spcAft>
                <a:spcPts val="1800"/>
              </a:spcAft>
              <a:buNone/>
            </a:pP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Gaudiosi</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J. (2011).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Girl Gamer</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[Photograph].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22"/>
              </a:rPr>
              <a:t>http://blogs-images.forbes.com/johngaudiosi/files/2011/11/girlgamer.jpg</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Groff, J., Howells, C., &amp; Cranmer, S. (2010).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The impact of console games in the classroom: Evidence from schools in Scotland.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UK: </a:t>
            </a: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Futurelab</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23"/>
              </a:rPr>
              <a:t>http://www.academia.edu/706362/The_Impact_of_Console_Games_in_the_Classroom_Evidence_From_Schools_in_Scotland</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How Are We Doing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[Graphic].  (2012).  </a:t>
            </a:r>
            <a:r>
              <a:rPr lang="en-US" dirty="0">
                <a:solidFill>
                  <a:schemeClr val="bg1"/>
                </a:solidFill>
                <a:effectLst>
                  <a:glow rad="101600">
                    <a:schemeClr val="tx1">
                      <a:alpha val="67000"/>
                    </a:schemeClr>
                  </a:glow>
                  <a:outerShdw blurRad="50800" dist="38100" dir="2700000" algn="tl" rotWithShape="0">
                    <a:srgbClr val="000000">
                      <a:alpha val="43000"/>
                    </a:srgbClr>
                  </a:outerShdw>
                </a:effectLst>
              </a:rPr>
              <a:t>Retrieved from </a:t>
            </a:r>
            <a:r>
              <a:rPr lang="en-US" dirty="0">
                <a:solidFill>
                  <a:schemeClr val="bg1"/>
                </a:solidFill>
                <a:effectLst>
                  <a:glow rad="101600">
                    <a:schemeClr val="tx1">
                      <a:alpha val="67000"/>
                    </a:schemeClr>
                  </a:glow>
                  <a:outerShdw blurRad="50800" dist="38100" dir="2700000" algn="tl" rotWithShape="0">
                    <a:srgbClr val="000000">
                      <a:alpha val="43000"/>
                    </a:srgbClr>
                  </a:outerShdw>
                </a:effectLst>
                <a:hlinkClick r:id="rId24"/>
              </a:rPr>
              <a:t>http://www.hotelbuenaparkanaheim.com/inc/images/</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24"/>
              </a:rPr>
              <a:t>little_guy.gif</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endPar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endParaRPr>
          </a:p>
          <a:p>
            <a:pPr marL="457200" indent="-457200">
              <a:spcAft>
                <a:spcPts val="1800"/>
              </a:spcAft>
              <a:buNone/>
            </a:pP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Hurtsville</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City Library.  (2013).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Old school bag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[Photograph}.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25"/>
              </a:rPr>
              <a:t>http://lmg.hurstville.nsw.gov.au/Education-Programs.html</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I Hate Computers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[Graphic].  (2012).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26"/>
              </a:rPr>
              <a:t>http://logintoliteracy.files.wordpress.com/2012/02/i-hate-computers.gif</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Julian, D. (2012).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FEA </a:t>
            </a:r>
            <a:r>
              <a:rPr lang="en-US" i="1"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ikids</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r>
              <a:rPr lang="en-US" i="1"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fasttimes</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[Photograph].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27"/>
              </a:rPr>
              <a:t>http://www.edutopia.org/ikids</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endPar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endParaRPr>
          </a:p>
          <a:p>
            <a:pPr marL="457200" indent="-457200">
              <a:spcAft>
                <a:spcPts val="1800"/>
              </a:spcAft>
              <a:buNone/>
            </a:pP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Ke</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F. (2008a). Alternative goal structures for computer game-based learning.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International Journal Of Computer-Supported Collaborative Learning</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3</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(4), 429-445. doi:10.1007/s11412-008-9048-2</a:t>
            </a:r>
          </a:p>
          <a:p>
            <a:pPr marL="457200" indent="-457200">
              <a:spcAft>
                <a:spcPts val="1800"/>
              </a:spcAft>
              <a:buNone/>
            </a:pP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Ke</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F. (2008b). Computer games application within alternative classroom goal structures: cognitive, metacognitive, and affective evaluation.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Educational Technology Research &amp; Development</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56</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(5/6), 539-556. doi:10.1007/s11423-008-9086-5</a:t>
            </a: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Le, S. (Artist). (2011).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Digital game-based learning cartoon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[Cartoon Drawing]</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28"/>
              </a:rPr>
              <a:t>http://www.flickr.com/photos/donjonson/5351362611/</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Limex</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Games.  (2010).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Cargo Bridge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[Graphic].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29"/>
              </a:rPr>
              <a:t>http://blog.mochigames.com/2011/11/17/best-of-browser-games-physics-bridge-building/</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Luis, M. (2012).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GREAT game-based learning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[Video].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30"/>
              </a:rPr>
              <a:t>http://youtu.be/_gBi7OXjpAE</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Martin, P. (2010).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IT Computer Girl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[Graphic].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31"/>
              </a:rPr>
              <a:t>http://www.plugintotechnology.com/2010/11/educational-video-games-create-engaged.html</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McCurry, M. (2010).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Boring lecture</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[Photograph].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32"/>
              </a:rPr>
              <a:t>http://www.michaelmccurry.net/2010/10/20/lecture-based-vs-interactive-learning-which-is-future-of-education/</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Meyers, A.  (2009).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A vision for 21</a:t>
            </a:r>
            <a:r>
              <a:rPr lang="en-US" i="1" baseline="30000" dirty="0" smtClean="0">
                <a:solidFill>
                  <a:schemeClr val="bg1"/>
                </a:solidFill>
                <a:effectLst>
                  <a:glow rad="101600">
                    <a:schemeClr val="tx1">
                      <a:alpha val="67000"/>
                    </a:schemeClr>
                  </a:glow>
                  <a:outerShdw blurRad="50800" dist="38100" dir="2700000" algn="tl" rotWithShape="0">
                    <a:srgbClr val="000000">
                      <a:alpha val="43000"/>
                    </a:srgbClr>
                  </a:outerShdw>
                </a:effectLst>
              </a:rPr>
              <a:t>st</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 century learning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[Video].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33"/>
              </a:rPr>
              <a:t>http://youtu.be/Mirxkzkxuf4</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National </a:t>
            </a: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Insitute</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of Standards &amp; Technology (NIST). (2013).  </a:t>
            </a:r>
            <a:r>
              <a:rPr lang="en-US" i="1"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Hassler’s</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 Slide Rule</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[Photograph].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34"/>
              </a:rPr>
              <a:t>http://museum.nist.gov/object.asp?ObjID=5</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Nys</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R.  (2011).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Digital Learner</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[Photograph].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35"/>
              </a:rPr>
              <a:t>http://roxannnys.pbworks.com/w/page/6883448/21st%20Century%20Learners%20vs%2020th%20Century%20Teachers</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Online Education. (2012).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A Video Game Timeline (1967-Present)</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[Photograph].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36"/>
              </a:rPr>
              <a:t>http://www.onlineeducation.net/videogame_timeline</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Prensky</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M. (2001). The digital game-based learning revolution.  In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Digital Game-Based Learning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(pp. 1-19).  New York: McGraw-Hill.</a:t>
            </a:r>
          </a:p>
          <a:p>
            <a:pPr marL="457200" indent="-457200">
              <a:spcAft>
                <a:spcPts val="1800"/>
              </a:spcAft>
              <a:buNone/>
            </a:pP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Ravado</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R. (2010a).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If you fall asleep during class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[Photograph].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37"/>
              </a:rPr>
              <a:t>http://rikravado.hubpages.com/hub/Web-Based-Learning-Todays-Educated-Answer#</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Ravado</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R. (2010b).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Modern web-based learning with opportunities to collaborate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[Photograph].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37"/>
              </a:rPr>
              <a:t>http://rikravado.hubpages.com/hub/Web-Based-Learning-Todays-Educated-Answer#</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Ravado</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R. (2010c).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Traditional learning</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[Photograph].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37"/>
              </a:rPr>
              <a:t>http://rikravado.hubpages.com/hub/Web-Based-Learning-Todays-Educated-Answer#</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Rogers, E. M. (2003).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Diffusion of innovations</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(5th ed.). New York, NY: Free Press.</a:t>
            </a: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Second Life.  (2012).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Second Life</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[Video].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38"/>
              </a:rPr>
              <a:t>http://www.youtube.com/watch?v=r74hkI-JcHY&amp;feature=share&amp;list=PLA4A56B2AB33F7723</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Sigurdardottir</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H. (2012). Debating matters in digital game-based learning.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Proceedings of the European Conference on Games Based Learning</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471-477. </a:t>
            </a:r>
          </a:p>
          <a:p>
            <a:pPr marL="457200" indent="-457200">
              <a:spcAft>
                <a:spcPts val="1800"/>
              </a:spcAft>
              <a:buNone/>
            </a:pPr>
            <a:r>
              <a:rPr lang="en-US" dirty="0">
                <a:solidFill>
                  <a:schemeClr val="bg1"/>
                </a:solidFill>
                <a:effectLst>
                  <a:glow rad="101600">
                    <a:schemeClr val="tx1">
                      <a:alpha val="67000"/>
                    </a:schemeClr>
                  </a:glow>
                  <a:outerShdw blurRad="50800" dist="38100" dir="2700000" algn="tl" rotWithShape="0">
                    <a:srgbClr val="000000">
                      <a:alpha val="43000"/>
                    </a:srgbClr>
                  </a:outerShdw>
                </a:effectLst>
              </a:rPr>
              <a:t>SKC Tech Prep.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(2013).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Computer </a:t>
            </a:r>
            <a:r>
              <a:rPr lang="en-US" i="1" dirty="0">
                <a:solidFill>
                  <a:schemeClr val="bg1"/>
                </a:solidFill>
                <a:effectLst>
                  <a:glow rad="101600">
                    <a:schemeClr val="tx1">
                      <a:alpha val="67000"/>
                    </a:schemeClr>
                  </a:glow>
                  <a:outerShdw blurRad="50800" dist="38100" dir="2700000" algn="tl" rotWithShape="0">
                    <a:srgbClr val="000000">
                      <a:alpha val="43000"/>
                    </a:srgbClr>
                  </a:outerShdw>
                </a:effectLst>
              </a:rPr>
              <a:t>Student </a:t>
            </a:r>
            <a:r>
              <a:rPr lang="en-US" dirty="0">
                <a:solidFill>
                  <a:schemeClr val="bg1"/>
                </a:solidFill>
                <a:effectLst>
                  <a:glow rad="101600">
                    <a:schemeClr val="tx1">
                      <a:alpha val="67000"/>
                    </a:schemeClr>
                  </a:glow>
                  <a:outerShdw blurRad="50800" dist="38100" dir="2700000" algn="tl" rotWithShape="0">
                    <a:srgbClr val="000000">
                      <a:alpha val="43000"/>
                    </a:srgbClr>
                  </a:outerShdw>
                </a:effectLst>
              </a:rPr>
              <a:t>[Photograph].  Retrieved from </a:t>
            </a:r>
            <a:r>
              <a:rPr lang="en-US" dirty="0">
                <a:solidFill>
                  <a:schemeClr val="bg1"/>
                </a:solidFill>
                <a:effectLst>
                  <a:glow rad="101600">
                    <a:schemeClr val="tx1">
                      <a:alpha val="67000"/>
                    </a:schemeClr>
                  </a:glow>
                  <a:outerShdw blurRad="50800" dist="38100" dir="2700000" algn="tl" rotWithShape="0">
                    <a:srgbClr val="000000">
                      <a:alpha val="43000"/>
                    </a:srgbClr>
                  </a:outerShdw>
                </a:effectLst>
                <a:hlinkClick r:id="rId39"/>
              </a:rPr>
              <a:t>http://www.skctechprep.org</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39"/>
              </a:rPr>
              <a:t>/</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Socialphy</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(2012).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Video Games Make Learning Fun</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[Photograph].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40"/>
              </a:rPr>
              <a:t>http://www.socialphy.com/posts/off-topic/12473/10-Reasons-Why-Video-Games-Are-Good-For-You.html</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Southwest Research Institute.  (2013).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Game-based learning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[Photograph].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41"/>
              </a:rPr>
              <a:t>http://www.swri.org/4org/d07/tspi/gamebased.htm</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Spires, H. A., Rowe, J. P., Mott, B. W., &amp; Lester, J. C. (2011). Problem solving and game-based learning: effects of middle grade students' hypothesis testing strategies on learning outcomes.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Journal of Educational Computing Research</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44</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(4), 453-472. doi:10.2190/EC.44.4.e</a:t>
            </a: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Tang, S., </a:t>
            </a: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Hanneghan</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M. and El </a:t>
            </a: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Rhalibi</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 (2009). Introduction to games-based learning.  In T. Connolly, M. </a:t>
            </a: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Stansfield</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&amp; E. Boyle,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Games-based learning advancement for multisensory human computer interfaces: Techniques and effective practices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(pp. 1-77).</a:t>
            </a: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Tsai, F.-H., Yu, K.-C., &amp; Hsiao, H.-S. (2012). Exploring the factors influencing learning effectiveness in digital game-based learning.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Educational Technology &amp; Society</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15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(3), 240–250.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42"/>
              </a:rPr>
              <a:t>http://www.ifets.info/journals/15_3/18.pdf</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Twentieth Century Fox.  (2004).  </a:t>
            </a:r>
            <a:r>
              <a:rPr lang="en-US" i="1"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Bigweld</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[Photograph].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43"/>
              </a:rPr>
              <a:t>http://www.imdb.com/media/rm2812320000/tt0358082</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Vogel, J. J., Greenwood-</a:t>
            </a: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Ericksen</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 Cannon-Bowers, J., &amp; Bowers, C. A. (2006). Using Virtual Reality with and without Gaming Attributes for Academic Achievement.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Journal of Research on Technology in Education</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39</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(1), 105-118. </a:t>
            </a:r>
          </a:p>
          <a:p>
            <a:pPr marL="457200" indent="-457200">
              <a:spcAft>
                <a:spcPts val="1800"/>
              </a:spcAft>
              <a:buNone/>
            </a:pP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Whitton</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N. (2012). The place of game-based learning in an age of austerity.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Electronic Journal of E-Learning</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10</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(2), 249-256. </a:t>
            </a:r>
          </a:p>
          <a:p>
            <a:pPr marL="457200" indent="-457200">
              <a:spcAft>
                <a:spcPts val="1800"/>
              </a:spcAft>
              <a:buNone/>
            </a:pP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Whole Artist Studio.  (2011).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Choices</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[Graphic].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44"/>
              </a:rPr>
              <a:t>http://wholeartiststudio.com/wp-content/uploads/2011/12/Choices.jpg</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Zhi</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-Hong, C., Liao, C. Y., Cheng, H. H., </a:t>
            </a: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Yeh</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C. C., &amp; </a:t>
            </a: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Tak-Wai</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C. (2012). Influence of game quests on pupils' enjoyment and goal-pursuing in math learning.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Journal of Educational Technology &amp; Society</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15</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(2), 317-327. </a:t>
            </a:r>
          </a:p>
          <a:p>
            <a:pPr marL="457200" indent="-457200">
              <a:spcAft>
                <a:spcPts val="1800"/>
              </a:spcAft>
              <a:buNone/>
            </a:pPr>
            <a:r>
              <a:rPr lang="en-US" dirty="0" err="1" smtClean="0">
                <a:solidFill>
                  <a:schemeClr val="bg1"/>
                </a:solidFill>
                <a:effectLst>
                  <a:glow rad="101600">
                    <a:schemeClr val="tx1">
                      <a:alpha val="67000"/>
                    </a:schemeClr>
                  </a:glow>
                  <a:outerShdw blurRad="50800" dist="38100" dir="2700000" algn="tl" rotWithShape="0">
                    <a:srgbClr val="000000">
                      <a:alpha val="43000"/>
                    </a:srgbClr>
                  </a:outerShdw>
                </a:effectLst>
              </a:rPr>
              <a:t>Zisk</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J.  (2012).  </a:t>
            </a:r>
            <a:r>
              <a:rPr lang="en-US" i="1" dirty="0" smtClean="0">
                <a:solidFill>
                  <a:schemeClr val="bg1"/>
                </a:solidFill>
                <a:effectLst>
                  <a:glow rad="101600">
                    <a:schemeClr val="tx1">
                      <a:alpha val="67000"/>
                    </a:schemeClr>
                  </a:glow>
                  <a:outerShdw blurRad="50800" dist="38100" dir="2700000" algn="tl" rotWithShape="0">
                    <a:srgbClr val="000000">
                      <a:alpha val="43000"/>
                    </a:srgbClr>
                  </a:outerShdw>
                </a:effectLst>
              </a:rPr>
              <a:t>Teacher Thinking</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[Photograph].  Retrieved from </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hlinkClick r:id="rId45"/>
              </a:rPr>
              <a:t>http://teacheronline.us/flip/teacher_thinking.gif</a:t>
            </a:r>
            <a:r>
              <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rPr>
              <a:t> </a:t>
            </a:r>
          </a:p>
          <a:p>
            <a:pPr marL="457200" indent="-457200">
              <a:spcAft>
                <a:spcPts val="1800"/>
              </a:spcAft>
              <a:buNone/>
            </a:pPr>
            <a:endPar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latin typeface="+mj-lt"/>
            </a:endParaRPr>
          </a:p>
          <a:p>
            <a:pPr marL="457200" indent="-457200">
              <a:spcAft>
                <a:spcPts val="1800"/>
              </a:spcAft>
              <a:buNone/>
            </a:pPr>
            <a:endPar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latin typeface="+mj-lt"/>
            </a:endParaRPr>
          </a:p>
          <a:p>
            <a:pPr marL="457200" indent="-457200">
              <a:spcAft>
                <a:spcPts val="1800"/>
              </a:spcAft>
              <a:buNone/>
            </a:pPr>
            <a:endPar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latin typeface="+mj-lt"/>
            </a:endParaRPr>
          </a:p>
          <a:p>
            <a:pPr marL="457200" indent="-457200">
              <a:spcAft>
                <a:spcPts val="1800"/>
              </a:spcAft>
              <a:buNone/>
            </a:pPr>
            <a:endPar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latin typeface="+mj-lt"/>
            </a:endParaRPr>
          </a:p>
          <a:p>
            <a:pPr marL="457200" indent="-457200">
              <a:spcAft>
                <a:spcPts val="1800"/>
              </a:spcAft>
              <a:buNone/>
            </a:pPr>
            <a:endParaRPr lang="en-US" dirty="0" smtClean="0">
              <a:solidFill>
                <a:schemeClr val="bg1"/>
              </a:solidFill>
              <a:effectLst>
                <a:glow rad="101600">
                  <a:schemeClr val="tx1">
                    <a:alpha val="67000"/>
                  </a:schemeClr>
                </a:glow>
                <a:outerShdw blurRad="50800" dist="38100" dir="2700000" algn="tl" rotWithShape="0">
                  <a:srgbClr val="000000">
                    <a:alpha val="43000"/>
                  </a:srgbClr>
                </a:outerShdw>
              </a:effectLst>
              <a:latin typeface="+mj-lt"/>
            </a:endParaRPr>
          </a:p>
          <a:p>
            <a:pPr marL="457200" indent="-457200" algn="ctr">
              <a:spcAft>
                <a:spcPts val="1800"/>
              </a:spcAft>
              <a:buNone/>
            </a:pPr>
            <a:endParaRPr lang="en-US" sz="2800" dirty="0">
              <a:solidFill>
                <a:schemeClr val="bg1"/>
              </a:solidFill>
              <a:effectLst>
                <a:glow rad="101600">
                  <a:schemeClr val="tx1">
                    <a:alpha val="67000"/>
                  </a:schemeClr>
                </a:glow>
                <a:outerShdw blurRad="50800" dist="38100" dir="2700000" algn="tl" rotWithShape="0">
                  <a:srgbClr val="000000">
                    <a:alpha val="43000"/>
                  </a:srgbClr>
                </a:outerShdw>
              </a:effectLst>
              <a:latin typeface="+mj-lt"/>
            </a:endParaRPr>
          </a:p>
        </p:txBody>
      </p:sp>
      <p:pic>
        <p:nvPicPr>
          <p:cNvPr id="6" name="Zapac_-_Test_Drive.mp3">
            <a:hlinkClick r:id="" action="ppaction://media"/>
          </p:cNvPr>
          <p:cNvPicPr>
            <a:picLocks noChangeAspect="1"/>
          </p:cNvPicPr>
          <p:nvPr>
            <a:audioFile r:link="rId2"/>
            <p:extLst>
              <p:ext uri="{DAA4B4D4-6D71-4841-9C94-3DE7FCFB9230}">
                <p14:media xmlns:p14="http://schemas.microsoft.com/office/powerpoint/2010/main" r:embed="rId3">
                  <p14:trim end="158490.176"/>
                  <p14:fade in="1000" out="58000"/>
                </p14:media>
              </p:ext>
            </p:extLst>
          </p:nvPr>
        </p:nvPicPr>
        <p:blipFill>
          <a:blip r:embed="rId46"/>
          <a:stretch>
            <a:fillRect/>
          </a:stretch>
        </p:blipFill>
        <p:spPr>
          <a:xfrm>
            <a:off x="0" y="0"/>
            <a:ext cx="812800" cy="812800"/>
          </a:xfrm>
          <a:prstGeom prst="rect">
            <a:avLst/>
          </a:prstGeom>
        </p:spPr>
      </p:pic>
      <p:sp>
        <p:nvSpPr>
          <p:cNvPr id="2" name="TextBox 1"/>
          <p:cNvSpPr txBox="1"/>
          <p:nvPr/>
        </p:nvSpPr>
        <p:spPr>
          <a:xfrm rot="16200000">
            <a:off x="7319440" y="2897313"/>
            <a:ext cx="3341343" cy="307777"/>
          </a:xfrm>
          <a:prstGeom prst="rect">
            <a:avLst/>
          </a:prstGeom>
          <a:noFill/>
        </p:spPr>
        <p:txBody>
          <a:bodyPr wrap="square" rtlCol="0">
            <a:spAutoFit/>
          </a:bodyPr>
          <a:lstStyle/>
          <a:p>
            <a:r>
              <a:rPr lang="en-US" sz="1400" dirty="0" smtClean="0"/>
              <a:t>(European Space Agency &amp; </a:t>
            </a:r>
            <a:r>
              <a:rPr lang="en-US" sz="1400" dirty="0" err="1" smtClean="0"/>
              <a:t>Nasa</a:t>
            </a:r>
            <a:r>
              <a:rPr lang="en-US" sz="1400" dirty="0" smtClean="0"/>
              <a:t>, 2003)</a:t>
            </a:r>
            <a:endParaRPr lang="en-US" sz="1400" dirty="0"/>
          </a:p>
        </p:txBody>
      </p:sp>
    </p:spTree>
    <p:custDataLst>
      <p:tags r:id="rId1"/>
    </p:custDataLst>
    <p:extLst>
      <p:ext uri="{BB962C8B-B14F-4D97-AF65-F5344CB8AC3E}">
        <p14:creationId xmlns:p14="http://schemas.microsoft.com/office/powerpoint/2010/main" val="3775514766"/>
      </p:ext>
    </p:extLst>
  </p:cSld>
  <p:clrMapOvr>
    <a:masterClrMapping/>
  </p:clrMapOvr>
  <mc:AlternateContent xmlns:mc="http://schemas.openxmlformats.org/markup-compatibility/2006" xmlns:p14="http://schemas.microsoft.com/office/powerpoint/2010/main">
    <mc:Choice Requires="p14">
      <p:transition spd="slow" advTm="61880">
        <p14:prism/>
      </p:transition>
    </mc:Choice>
    <mc:Fallback xmlns="">
      <p:transition spd="slow" advTm="6188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40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64" presetClass="path" presetSubtype="0" fill="hold" grpId="0" nodeType="clickEffect">
                                  <p:stCondLst>
                                    <p:cond delay="0"/>
                                  </p:stCondLst>
                                  <p:childTnLst>
                                    <p:animMotion origin="layout" path="M 1.21244E-6 0.20232 L 1.21244E-6 -9.63615 " pathEditMode="relative" rAng="0" ptsTypes="AA">
                                      <p:cBhvr>
                                        <p:cTn id="10" dur="59000" fill="hold"/>
                                        <p:tgtEl>
                                          <p:spTgt spid="4"/>
                                        </p:tgtEl>
                                        <p:attrNameLst>
                                          <p:attrName>ppt_x</p:attrName>
                                          <p:attrName>ppt_y</p:attrName>
                                        </p:attrNameLst>
                                      </p:cBhvr>
                                      <p:rCtr x="0" y="-491935"/>
                                    </p:animMotion>
                                  </p:childTnLst>
                                </p:cTn>
                              </p:par>
                            </p:childTnLst>
                          </p:cTn>
                        </p:par>
                        <p:par>
                          <p:cTn id="11" fill="hold">
                            <p:stCondLst>
                              <p:cond delay="59000"/>
                            </p:stCondLst>
                            <p:childTnLst>
                              <p:par>
                                <p:cTn id="12" presetID="10" presetClass="exit" presetSubtype="0" fill="hold" grpId="1" nodeType="after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15" fill="hold" display="0">
                  <p:stCondLst>
                    <p:cond delay="indefinite"/>
                  </p:stCondLst>
                  <p:endCondLst>
                    <p:cond evt="onStopAudio" delay="0">
                      <p:tgtEl>
                        <p:sldTgt/>
                      </p:tgtEl>
                    </p:cond>
                  </p:endCondLst>
                </p:cTn>
                <p:tgtEl>
                  <p:spTgt spid="6"/>
                </p:tgtEl>
              </p:cMediaNode>
            </p:audio>
          </p:childTnLst>
        </p:cTn>
      </p:par>
    </p:tnLst>
    <p:bldLst>
      <p:bldP spid="4" grpId="0" uiExpand="1"/>
      <p:bldP spid="4" grpId="1"/>
    </p:bldLst>
  </p:timing>
  <p:extLst mod="1">
    <p:ext uri="{E180D4A7-C9FB-4DFB-919C-405C955672EB}">
      <p14:showEvtLst xmlns:p14="http://schemas.microsoft.com/office/powerpoint/2010/main">
        <p14:playEvt time="0" objId="6"/>
        <p14:stopEvt time="60510" objId="6"/>
      </p14:showEvtLst>
    </p:ext>
  </p:extLs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
            </a:r>
            <a:r>
              <a:rPr lang="en-US" dirty="0" smtClean="0"/>
              <a:t>eferences</a:t>
            </a:r>
            <a:endParaRPr lang="en-US" dirty="0"/>
          </a:p>
        </p:txBody>
      </p:sp>
      <p:sp>
        <p:nvSpPr>
          <p:cNvPr id="3" name="Content Placeholder 2"/>
          <p:cNvSpPr>
            <a:spLocks noGrp="1"/>
          </p:cNvSpPr>
          <p:nvPr>
            <p:ph idx="1"/>
          </p:nvPr>
        </p:nvSpPr>
        <p:spPr>
          <a:xfrm>
            <a:off x="100013" y="1924050"/>
            <a:ext cx="8929688" cy="4805363"/>
          </a:xfrm>
        </p:spPr>
        <p:txBody>
          <a:bodyPr>
            <a:noAutofit/>
          </a:bodyPr>
          <a:lstStyle/>
          <a:p>
            <a:pPr marL="457200" indent="-457200">
              <a:spcBef>
                <a:spcPts val="600"/>
              </a:spcBef>
              <a:spcAft>
                <a:spcPts val="600"/>
              </a:spcAft>
              <a:buNone/>
            </a:pPr>
            <a:r>
              <a:rPr lang="en-US" sz="1600" dirty="0" smtClean="0">
                <a:solidFill>
                  <a:srgbClr val="333333"/>
                </a:solidFill>
                <a:effectLst/>
              </a:rPr>
              <a:t>Advanced Technology Korea. (2011). </a:t>
            </a:r>
            <a:r>
              <a:rPr lang="en-US" sz="1600" i="1" dirty="0" smtClean="0">
                <a:solidFill>
                  <a:srgbClr val="333333"/>
                </a:solidFill>
                <a:effectLst/>
              </a:rPr>
              <a:t>Game-based learning </a:t>
            </a:r>
            <a:r>
              <a:rPr lang="en-US" sz="1600" dirty="0" smtClean="0">
                <a:solidFill>
                  <a:srgbClr val="333333"/>
                </a:solidFill>
                <a:effectLst/>
              </a:rPr>
              <a:t>[Photograph].  Retrieved from </a:t>
            </a:r>
            <a:r>
              <a:rPr lang="en-US" sz="1600" dirty="0" smtClean="0">
                <a:solidFill>
                  <a:srgbClr val="333333"/>
                </a:solidFill>
                <a:effectLst/>
                <a:hlinkClick r:id="rId3"/>
              </a:rPr>
              <a:t>http://www.advancedtechnologykorea.com/4514</a:t>
            </a:r>
            <a:r>
              <a:rPr lang="en-US" sz="1600" dirty="0" smtClean="0">
                <a:solidFill>
                  <a:srgbClr val="333333"/>
                </a:solidFill>
                <a:effectLst/>
              </a:rPr>
              <a:t> </a:t>
            </a:r>
          </a:p>
          <a:p>
            <a:pPr marL="457200" indent="-457200">
              <a:spcBef>
                <a:spcPts val="600"/>
              </a:spcBef>
              <a:spcAft>
                <a:spcPts val="600"/>
              </a:spcAft>
              <a:buNone/>
            </a:pPr>
            <a:r>
              <a:rPr lang="en-US" sz="1600" dirty="0" smtClean="0">
                <a:solidFill>
                  <a:srgbClr val="333333"/>
                </a:solidFill>
                <a:effectLst/>
              </a:rPr>
              <a:t>Australian Teacher Magazine.  (2013). </a:t>
            </a:r>
            <a:r>
              <a:rPr lang="en-US" sz="1600" i="1" dirty="0" smtClean="0">
                <a:solidFill>
                  <a:srgbClr val="333333"/>
                </a:solidFill>
                <a:effectLst/>
              </a:rPr>
              <a:t>Innovation</a:t>
            </a:r>
            <a:r>
              <a:rPr lang="en-US" sz="1600" dirty="0" smtClean="0">
                <a:solidFill>
                  <a:srgbClr val="333333"/>
                </a:solidFill>
                <a:effectLst/>
              </a:rPr>
              <a:t> [Photograph].  </a:t>
            </a:r>
            <a:r>
              <a:rPr lang="en-US" sz="1600" dirty="0">
                <a:solidFill>
                  <a:srgbClr val="333333"/>
                </a:solidFill>
              </a:rPr>
              <a:t>Retrieved from </a:t>
            </a:r>
            <a:r>
              <a:rPr lang="en-US" sz="1600" dirty="0">
                <a:solidFill>
                  <a:srgbClr val="333333"/>
                </a:solidFill>
                <a:hlinkClick r:id="rId4"/>
              </a:rPr>
              <a:t>http://</a:t>
            </a:r>
            <a:r>
              <a:rPr lang="en-US" sz="1600" dirty="0" smtClean="0">
                <a:solidFill>
                  <a:srgbClr val="333333"/>
                </a:solidFill>
                <a:hlinkClick r:id="rId4"/>
              </a:rPr>
              <a:t>ozteacher.com.au/html/index.php?option=com_content&amp;view=article&amp;id=2389:being-game-to-be-engaging-pays-off&amp;catid=33:innovation&amp;Itemid=410</a:t>
            </a:r>
            <a:r>
              <a:rPr lang="en-US" sz="1600" dirty="0" smtClean="0">
                <a:solidFill>
                  <a:srgbClr val="333333"/>
                </a:solidFill>
              </a:rPr>
              <a:t> </a:t>
            </a:r>
            <a:endParaRPr lang="en-US" sz="1600" dirty="0">
              <a:solidFill>
                <a:srgbClr val="333333"/>
              </a:solidFill>
            </a:endParaRPr>
          </a:p>
          <a:p>
            <a:pPr marL="457200" indent="-457200">
              <a:spcBef>
                <a:spcPts val="600"/>
              </a:spcBef>
              <a:spcAft>
                <a:spcPts val="600"/>
              </a:spcAft>
              <a:buNone/>
            </a:pPr>
            <a:r>
              <a:rPr lang="en-US" sz="1600" i="1" dirty="0">
                <a:solidFill>
                  <a:srgbClr val="333333"/>
                </a:solidFill>
              </a:rPr>
              <a:t>Bag of Money </a:t>
            </a:r>
            <a:r>
              <a:rPr lang="en-US" sz="1600" dirty="0">
                <a:solidFill>
                  <a:srgbClr val="333333"/>
                </a:solidFill>
              </a:rPr>
              <a:t>[Graphic].  (2012).  Retrieved from </a:t>
            </a:r>
            <a:r>
              <a:rPr lang="en-US" sz="1600" dirty="0">
                <a:solidFill>
                  <a:srgbClr val="333333"/>
                </a:solidFill>
                <a:hlinkClick r:id="rId5"/>
              </a:rPr>
              <a:t>http://www.camarillochamber.org/save-money</a:t>
            </a:r>
            <a:r>
              <a:rPr lang="en-US" sz="1600" dirty="0" smtClean="0">
                <a:solidFill>
                  <a:srgbClr val="333333"/>
                </a:solidFill>
                <a:hlinkClick r:id="rId5"/>
              </a:rPr>
              <a:t>/</a:t>
            </a:r>
            <a:r>
              <a:rPr lang="en-US" sz="1600" dirty="0" smtClean="0">
                <a:solidFill>
                  <a:srgbClr val="333333"/>
                </a:solidFill>
              </a:rPr>
              <a:t> </a:t>
            </a:r>
            <a:endParaRPr lang="en-US" sz="1600" dirty="0" smtClean="0">
              <a:solidFill>
                <a:srgbClr val="333333"/>
              </a:solidFill>
              <a:effectLst/>
            </a:endParaRPr>
          </a:p>
          <a:p>
            <a:pPr marL="457200" indent="-457200">
              <a:spcBef>
                <a:spcPts val="600"/>
              </a:spcBef>
              <a:spcAft>
                <a:spcPts val="600"/>
              </a:spcAft>
              <a:buNone/>
            </a:pPr>
            <a:r>
              <a:rPr lang="en-US" sz="1600" dirty="0" smtClean="0">
                <a:solidFill>
                  <a:srgbClr val="333333"/>
                </a:solidFill>
                <a:effectLst/>
              </a:rPr>
              <a:t>Beat the Struggle.  (2012).  </a:t>
            </a:r>
            <a:r>
              <a:rPr lang="en-US" sz="1600" i="1" dirty="0" smtClean="0">
                <a:solidFill>
                  <a:srgbClr val="333333"/>
                </a:solidFill>
                <a:effectLst/>
              </a:rPr>
              <a:t>Bright Future</a:t>
            </a:r>
            <a:r>
              <a:rPr lang="en-US" sz="1600" dirty="0" smtClean="0">
                <a:solidFill>
                  <a:srgbClr val="333333"/>
                </a:solidFill>
                <a:effectLst/>
              </a:rPr>
              <a:t> [Photograph].  Retrieved from </a:t>
            </a:r>
            <a:r>
              <a:rPr lang="en-US" sz="1600" dirty="0" smtClean="0">
                <a:solidFill>
                  <a:srgbClr val="333333"/>
                </a:solidFill>
                <a:effectLst/>
                <a:hlinkClick r:id="rId6"/>
              </a:rPr>
              <a:t>http://www.beatthestruggle.com/the-future-is-bright-jeremy-grantham-is-mistaken/</a:t>
            </a:r>
            <a:r>
              <a:rPr lang="en-US" sz="1600" dirty="0" smtClean="0">
                <a:solidFill>
                  <a:srgbClr val="333333"/>
                </a:solidFill>
                <a:effectLst/>
              </a:rPr>
              <a:t> </a:t>
            </a:r>
          </a:p>
          <a:p>
            <a:pPr marL="457200" indent="-457200">
              <a:spcBef>
                <a:spcPts val="600"/>
              </a:spcBef>
              <a:spcAft>
                <a:spcPts val="600"/>
              </a:spcAft>
              <a:buNone/>
            </a:pPr>
            <a:r>
              <a:rPr lang="en-US" sz="1600" dirty="0" smtClean="0">
                <a:solidFill>
                  <a:srgbClr val="333333"/>
                </a:solidFill>
                <a:effectLst/>
              </a:rPr>
              <a:t>Bouchard, S. (2011, November 8).  Chocolate covered broccoli: Building better games [video file].  Retrieved from </a:t>
            </a:r>
            <a:r>
              <a:rPr lang="en-US" sz="1600" dirty="0" smtClean="0">
                <a:solidFill>
                  <a:srgbClr val="333333"/>
                </a:solidFill>
                <a:effectLst/>
                <a:hlinkClick r:id="rId7"/>
              </a:rPr>
              <a:t>http://www.youtube.com/watch?v=VrK7VXCfsS0</a:t>
            </a:r>
            <a:r>
              <a:rPr lang="en-US" sz="1600" dirty="0" smtClean="0">
                <a:solidFill>
                  <a:srgbClr val="333333"/>
                </a:solidFill>
                <a:effectLst/>
              </a:rPr>
              <a:t> </a:t>
            </a:r>
          </a:p>
          <a:p>
            <a:pPr marL="457200" indent="-457200">
              <a:spcBef>
                <a:spcPts val="600"/>
              </a:spcBef>
              <a:spcAft>
                <a:spcPts val="600"/>
              </a:spcAft>
              <a:buNone/>
            </a:pPr>
            <a:r>
              <a:rPr lang="en-US" sz="1600" dirty="0" smtClean="0">
                <a:solidFill>
                  <a:srgbClr val="333333"/>
                </a:solidFill>
                <a:effectLst/>
              </a:rPr>
              <a:t>Britannica Kids (2013).  </a:t>
            </a:r>
            <a:r>
              <a:rPr lang="en-US" sz="1600" i="1" dirty="0" smtClean="0">
                <a:solidFill>
                  <a:srgbClr val="333333"/>
                </a:solidFill>
                <a:effectLst/>
              </a:rPr>
              <a:t>Abacus </a:t>
            </a:r>
            <a:r>
              <a:rPr lang="en-US" sz="1600" dirty="0" smtClean="0">
                <a:solidFill>
                  <a:srgbClr val="333333"/>
                </a:solidFill>
                <a:effectLst/>
              </a:rPr>
              <a:t>[Photograph].  Retrieved from </a:t>
            </a:r>
            <a:r>
              <a:rPr lang="en-US" sz="1600" dirty="0" smtClean="0">
                <a:solidFill>
                  <a:srgbClr val="333333"/>
                </a:solidFill>
                <a:effectLst/>
                <a:hlinkClick r:id="rId8"/>
              </a:rPr>
              <a:t>http://kids.britannica.com/elementary/art-86844/The-abacus-is-an-ancient-device-to-help-solve-math</a:t>
            </a:r>
            <a:r>
              <a:rPr lang="en-US" sz="1600" dirty="0" smtClean="0">
                <a:solidFill>
                  <a:srgbClr val="333333"/>
                </a:solidFill>
                <a:effectLst/>
              </a:rPr>
              <a:t> </a:t>
            </a:r>
            <a:endParaRPr lang="en-US" sz="1600" i="1" dirty="0" smtClean="0">
              <a:solidFill>
                <a:srgbClr val="333333"/>
              </a:solidFill>
              <a:effectLst/>
            </a:endParaRPr>
          </a:p>
        </p:txBody>
      </p:sp>
    </p:spTree>
    <p:extLst>
      <p:ext uri="{BB962C8B-B14F-4D97-AF65-F5344CB8AC3E}">
        <p14:creationId xmlns:p14="http://schemas.microsoft.com/office/powerpoint/2010/main" val="787900455"/>
      </p:ext>
    </p:extLst>
  </p:cSld>
  <p:clrMapOvr>
    <a:masterClrMapping/>
  </p:clrMapOvr>
  <mc:AlternateContent xmlns:mc="http://schemas.openxmlformats.org/markup-compatibility/2006">
    <mc:Choice xmlns:p14="http://schemas.microsoft.com/office/powerpoint/2010/main" Requires="p14">
      <p:transition spd="slow" advTm="13050">
        <p14:prism/>
      </p:transition>
    </mc:Choice>
    <mc:Fallback>
      <p:transition xmlns:p14="http://schemas.microsoft.com/office/powerpoint/2010/main" spd="slow" advTm="13050">
        <p:fade/>
      </p:transition>
    </mc:Fallback>
  </mc:AlternateContent>
  <p:timing>
    <p:tnLst>
      <p:par>
        <p:cTn xmlns:p14="http://schemas.microsoft.com/office/powerpoint/2010/main" id="1" dur="indefinite" restart="never" nodeType="tmRoot"/>
      </p:par>
    </p:tnLst>
  </p:timing>
  <p:extLst mod="1">
    <p:ext uri="{E180D4A7-C9FB-4DFB-919C-405C955672EB}">
      <p14:showEvtLst xmlns:p14="http://schemas.microsoft.com/office/powerpoint/2010/main">
        <p14:playEvt time="0" objId="5"/>
      </p14:showEvtLst>
    </p:ext>
  </p:extLs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100013" y="1920240"/>
            <a:ext cx="8929688" cy="4809744"/>
          </a:xfrm>
        </p:spPr>
        <p:txBody>
          <a:bodyPr>
            <a:normAutofit/>
          </a:bodyPr>
          <a:lstStyle/>
          <a:p>
            <a:pPr marL="457200" indent="-457200">
              <a:spcBef>
                <a:spcPts val="600"/>
              </a:spcBef>
              <a:spcAft>
                <a:spcPts val="600"/>
              </a:spcAft>
              <a:buNone/>
            </a:pPr>
            <a:r>
              <a:rPr lang="en-US" sz="1600" dirty="0" err="1">
                <a:solidFill>
                  <a:srgbClr val="333333"/>
                </a:solidFill>
              </a:rPr>
              <a:t>Brom</a:t>
            </a:r>
            <a:r>
              <a:rPr lang="en-US" sz="1600" dirty="0">
                <a:solidFill>
                  <a:srgbClr val="333333"/>
                </a:solidFill>
              </a:rPr>
              <a:t>, C., </a:t>
            </a:r>
            <a:r>
              <a:rPr lang="en-US" sz="1600" dirty="0" err="1">
                <a:solidFill>
                  <a:srgbClr val="333333"/>
                </a:solidFill>
              </a:rPr>
              <a:t>Šisler</a:t>
            </a:r>
            <a:r>
              <a:rPr lang="en-US" sz="1600" dirty="0">
                <a:solidFill>
                  <a:srgbClr val="333333"/>
                </a:solidFill>
              </a:rPr>
              <a:t>, V., &amp; </a:t>
            </a:r>
            <a:r>
              <a:rPr lang="en-US" sz="1600" dirty="0" err="1">
                <a:solidFill>
                  <a:srgbClr val="333333"/>
                </a:solidFill>
              </a:rPr>
              <a:t>Slavík</a:t>
            </a:r>
            <a:r>
              <a:rPr lang="en-US" sz="1600" dirty="0">
                <a:solidFill>
                  <a:srgbClr val="333333"/>
                </a:solidFill>
              </a:rPr>
              <a:t>, R. (2010). Implementing digital game-based learning in schools: Augmented learning environment of ‘Europe 2045’. </a:t>
            </a:r>
            <a:r>
              <a:rPr lang="en-US" sz="1600" i="1" dirty="0">
                <a:solidFill>
                  <a:srgbClr val="333333"/>
                </a:solidFill>
              </a:rPr>
              <a:t>Multimedia Systems</a:t>
            </a:r>
            <a:r>
              <a:rPr lang="en-US" sz="1600" dirty="0">
                <a:solidFill>
                  <a:srgbClr val="333333"/>
                </a:solidFill>
              </a:rPr>
              <a:t>, </a:t>
            </a:r>
            <a:r>
              <a:rPr lang="en-US" sz="1600" i="1" dirty="0">
                <a:solidFill>
                  <a:srgbClr val="333333"/>
                </a:solidFill>
              </a:rPr>
              <a:t>16</a:t>
            </a:r>
            <a:r>
              <a:rPr lang="en-US" sz="1600" dirty="0">
                <a:solidFill>
                  <a:srgbClr val="333333"/>
                </a:solidFill>
              </a:rPr>
              <a:t>(1), 23-41. doi:10.1007/s00530-009-0174-</a:t>
            </a:r>
            <a:r>
              <a:rPr lang="en-US" sz="1600" dirty="0" smtClean="0">
                <a:solidFill>
                  <a:srgbClr val="333333"/>
                </a:solidFill>
              </a:rPr>
              <a:t>0</a:t>
            </a:r>
            <a:endParaRPr lang="en-US" sz="1600" dirty="0" smtClean="0"/>
          </a:p>
          <a:p>
            <a:pPr marL="457200" indent="-457200">
              <a:spcBef>
                <a:spcPts val="600"/>
              </a:spcBef>
              <a:spcAft>
                <a:spcPts val="600"/>
              </a:spcAft>
              <a:buNone/>
            </a:pPr>
            <a:r>
              <a:rPr lang="en-US" sz="1600" dirty="0" smtClean="0"/>
              <a:t>Canton</a:t>
            </a:r>
            <a:r>
              <a:rPr lang="en-US" sz="1600" dirty="0"/>
              <a:t>, N. (Producer), Gale, B. (Producer), &amp; </a:t>
            </a:r>
            <a:r>
              <a:rPr lang="en-US" sz="1600" dirty="0" err="1"/>
              <a:t>Zemeckis</a:t>
            </a:r>
            <a:r>
              <a:rPr lang="en-US" sz="1600" dirty="0"/>
              <a:t>, R. (Director).  (1990).  </a:t>
            </a:r>
            <a:r>
              <a:rPr lang="en-US" sz="1600" i="1" dirty="0"/>
              <a:t>Back to the Future 3</a:t>
            </a:r>
            <a:r>
              <a:rPr lang="en-US" sz="1600" dirty="0"/>
              <a:t> [Motion Picture].  United States of America: Universal Pictures</a:t>
            </a:r>
            <a:r>
              <a:rPr lang="en-US" sz="1600" dirty="0" smtClean="0"/>
              <a:t>.</a:t>
            </a:r>
            <a:endParaRPr lang="en-US" sz="1600" dirty="0" smtClean="0">
              <a:solidFill>
                <a:srgbClr val="333333"/>
              </a:solidFill>
            </a:endParaRPr>
          </a:p>
          <a:p>
            <a:pPr marL="457200" indent="-457200">
              <a:spcBef>
                <a:spcPts val="600"/>
              </a:spcBef>
              <a:spcAft>
                <a:spcPts val="600"/>
              </a:spcAft>
              <a:buNone/>
            </a:pPr>
            <a:r>
              <a:rPr lang="en-US" sz="1600" dirty="0" err="1" smtClean="0">
                <a:solidFill>
                  <a:srgbClr val="333333"/>
                </a:solidFill>
              </a:rPr>
              <a:t>Cognitoy</a:t>
            </a:r>
            <a:r>
              <a:rPr lang="en-US" sz="1600" dirty="0">
                <a:solidFill>
                  <a:srgbClr val="333333"/>
                </a:solidFill>
              </a:rPr>
              <a:t>. (2000).  </a:t>
            </a:r>
            <a:r>
              <a:rPr lang="en-US" sz="1600" i="1" dirty="0" err="1">
                <a:solidFill>
                  <a:srgbClr val="333333"/>
                </a:solidFill>
              </a:rPr>
              <a:t>Mindrover</a:t>
            </a:r>
            <a:r>
              <a:rPr lang="en-US" sz="1600" dirty="0">
                <a:solidFill>
                  <a:srgbClr val="333333"/>
                </a:solidFill>
              </a:rPr>
              <a:t> [Computer Software]. </a:t>
            </a:r>
          </a:p>
          <a:p>
            <a:pPr marL="457200" indent="-457200">
              <a:spcBef>
                <a:spcPts val="600"/>
              </a:spcBef>
              <a:spcAft>
                <a:spcPts val="600"/>
              </a:spcAft>
              <a:buNone/>
            </a:pPr>
            <a:r>
              <a:rPr lang="en-US" sz="1600" i="1" dirty="0" smtClean="0">
                <a:solidFill>
                  <a:srgbClr val="333333"/>
                </a:solidFill>
              </a:rPr>
              <a:t>Computer Love </a:t>
            </a:r>
            <a:r>
              <a:rPr lang="en-US" sz="1600" dirty="0" smtClean="0">
                <a:solidFill>
                  <a:srgbClr val="333333"/>
                </a:solidFill>
              </a:rPr>
              <a:t>[Graphic].  (2012).  </a:t>
            </a:r>
            <a:r>
              <a:rPr lang="en-US" sz="1600" dirty="0">
                <a:solidFill>
                  <a:srgbClr val="333333"/>
                </a:solidFill>
              </a:rPr>
              <a:t>Retrieved from </a:t>
            </a:r>
            <a:r>
              <a:rPr lang="en-US" sz="1600" dirty="0">
                <a:solidFill>
                  <a:srgbClr val="333333"/>
                </a:solidFill>
                <a:hlinkClick r:id="rId3"/>
              </a:rPr>
              <a:t>http://</a:t>
            </a:r>
            <a:r>
              <a:rPr lang="en-US" sz="1600" dirty="0" smtClean="0">
                <a:solidFill>
                  <a:srgbClr val="333333"/>
                </a:solidFill>
                <a:hlinkClick r:id="rId3"/>
              </a:rPr>
              <a:t>www.clipartheaven.com/clipart/computers/computer_love_2.gif</a:t>
            </a:r>
            <a:r>
              <a:rPr lang="en-US" sz="1600" dirty="0" smtClean="0">
                <a:solidFill>
                  <a:srgbClr val="333333"/>
                </a:solidFill>
              </a:rPr>
              <a:t> </a:t>
            </a:r>
          </a:p>
          <a:p>
            <a:pPr marL="457200" indent="-457200">
              <a:spcBef>
                <a:spcPts val="600"/>
              </a:spcBef>
              <a:spcAft>
                <a:spcPts val="600"/>
              </a:spcAft>
              <a:buNone/>
            </a:pPr>
            <a:r>
              <a:rPr lang="en-US" sz="1600" dirty="0" smtClean="0">
                <a:solidFill>
                  <a:srgbClr val="333333"/>
                </a:solidFill>
              </a:rPr>
              <a:t>Corbett, S.  (2010).  </a:t>
            </a:r>
            <a:r>
              <a:rPr lang="en-US" sz="1600" i="1" dirty="0" smtClean="0">
                <a:solidFill>
                  <a:srgbClr val="333333"/>
                </a:solidFill>
              </a:rPr>
              <a:t>Learn by Playing </a:t>
            </a:r>
            <a:r>
              <a:rPr lang="en-US" sz="1600" dirty="0" smtClean="0">
                <a:solidFill>
                  <a:srgbClr val="333333"/>
                </a:solidFill>
              </a:rPr>
              <a:t>[Photograph].  </a:t>
            </a:r>
            <a:r>
              <a:rPr lang="en-US" sz="1600" dirty="0">
                <a:solidFill>
                  <a:srgbClr val="333333"/>
                </a:solidFill>
              </a:rPr>
              <a:t>Retrieved from </a:t>
            </a:r>
            <a:r>
              <a:rPr lang="en-US" sz="1600" dirty="0">
                <a:solidFill>
                  <a:srgbClr val="333333"/>
                </a:solidFill>
                <a:hlinkClick r:id="rId4"/>
              </a:rPr>
              <a:t>http://www.nytimes.com/2010/09/19/magazine/19video-t.html?pagewanted=all&amp;_</a:t>
            </a:r>
            <a:r>
              <a:rPr lang="en-US" sz="1600" dirty="0" smtClean="0">
                <a:solidFill>
                  <a:srgbClr val="333333"/>
                </a:solidFill>
                <a:hlinkClick r:id="rId4"/>
              </a:rPr>
              <a:t>r=0</a:t>
            </a:r>
            <a:r>
              <a:rPr lang="en-US" sz="1600" dirty="0" smtClean="0">
                <a:solidFill>
                  <a:srgbClr val="333333"/>
                </a:solidFill>
              </a:rPr>
              <a:t> </a:t>
            </a:r>
          </a:p>
          <a:p>
            <a:pPr marL="457200" indent="-457200">
              <a:spcBef>
                <a:spcPts val="600"/>
              </a:spcBef>
              <a:spcAft>
                <a:spcPts val="600"/>
              </a:spcAft>
              <a:buNone/>
            </a:pPr>
            <a:r>
              <a:rPr lang="en-US" sz="1600" dirty="0" err="1" smtClean="0">
                <a:solidFill>
                  <a:srgbClr val="333333"/>
                </a:solidFill>
              </a:rPr>
              <a:t>Dede</a:t>
            </a:r>
            <a:r>
              <a:rPr lang="en-US" sz="1600" dirty="0">
                <a:solidFill>
                  <a:srgbClr val="333333"/>
                </a:solidFill>
              </a:rPr>
              <a:t>, C. (2011, September).  </a:t>
            </a:r>
            <a:r>
              <a:rPr lang="en-US" sz="1600" i="1" dirty="0">
                <a:solidFill>
                  <a:srgbClr val="333333"/>
                </a:solidFill>
              </a:rPr>
              <a:t>The advantages and challenges of designing immersive learning experiences</a:t>
            </a:r>
            <a:r>
              <a:rPr lang="en-US" sz="1600" dirty="0">
                <a:solidFill>
                  <a:srgbClr val="333333"/>
                </a:solidFill>
              </a:rPr>
              <a:t>. Paper presented at the 33</a:t>
            </a:r>
            <a:r>
              <a:rPr lang="en-US" sz="1600" baseline="30000" dirty="0">
                <a:solidFill>
                  <a:srgbClr val="333333"/>
                </a:solidFill>
              </a:rPr>
              <a:t>rd</a:t>
            </a:r>
            <a:r>
              <a:rPr lang="en-US" sz="1600" dirty="0">
                <a:solidFill>
                  <a:srgbClr val="333333"/>
                </a:solidFill>
              </a:rPr>
              <a:t> Annual Conference of the International Society for Technology in Education (ISTE), San Diego, CA.  Retrieved from </a:t>
            </a:r>
            <a:r>
              <a:rPr lang="en-US" sz="1600" u="sng" dirty="0">
                <a:solidFill>
                  <a:srgbClr val="333333"/>
                </a:solidFill>
                <a:hlinkClick r:id="rId5"/>
              </a:rPr>
              <a:t>http://www.isteconference.org/2012/uploads/KEY_70279486/DedeISTESig2012.pdf</a:t>
            </a:r>
            <a:r>
              <a:rPr lang="en-US" sz="1600" dirty="0">
                <a:solidFill>
                  <a:srgbClr val="333333"/>
                </a:solidFill>
              </a:rPr>
              <a:t>.  </a:t>
            </a:r>
            <a:endParaRPr lang="en-US" sz="1600" dirty="0" smtClean="0">
              <a:solidFill>
                <a:srgbClr val="333333"/>
              </a:solidFill>
              <a:effectLst/>
            </a:endParaRPr>
          </a:p>
        </p:txBody>
      </p:sp>
    </p:spTree>
    <p:extLst>
      <p:ext uri="{BB962C8B-B14F-4D97-AF65-F5344CB8AC3E}">
        <p14:creationId xmlns:p14="http://schemas.microsoft.com/office/powerpoint/2010/main" val="2987088680"/>
      </p:ext>
    </p:extLst>
  </p:cSld>
  <p:clrMapOvr>
    <a:masterClrMapping/>
  </p:clrMapOvr>
  <mc:AlternateContent xmlns:mc="http://schemas.openxmlformats.org/markup-compatibility/2006">
    <mc:Choice xmlns:p14="http://schemas.microsoft.com/office/powerpoint/2010/main" Requires="p14">
      <p:transition spd="slow" advTm="13050">
        <p14:prism/>
      </p:transition>
    </mc:Choice>
    <mc:Fallback>
      <p:transition xmlns:p14="http://schemas.microsoft.com/office/powerpoint/2010/main" spd="slow" advTm="13050">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100013" y="1920240"/>
            <a:ext cx="8929688" cy="4809744"/>
          </a:xfrm>
        </p:spPr>
        <p:txBody>
          <a:bodyPr>
            <a:normAutofit/>
          </a:bodyPr>
          <a:lstStyle/>
          <a:p>
            <a:pPr marL="457200" indent="-457200">
              <a:spcBef>
                <a:spcPts val="600"/>
              </a:spcBef>
              <a:spcAft>
                <a:spcPts val="600"/>
              </a:spcAft>
              <a:buNone/>
            </a:pPr>
            <a:r>
              <a:rPr lang="en-US" sz="1600" dirty="0">
                <a:solidFill>
                  <a:srgbClr val="333333"/>
                </a:solidFill>
              </a:rPr>
              <a:t>Dickey, M. D. (2011). Murder on Grimm Isle: The impact of game narrative design in an educational game-based learning environment. </a:t>
            </a:r>
            <a:r>
              <a:rPr lang="en-US" sz="1600" i="1" dirty="0">
                <a:solidFill>
                  <a:srgbClr val="333333"/>
                </a:solidFill>
              </a:rPr>
              <a:t>British Journal Of Educational Technology</a:t>
            </a:r>
            <a:r>
              <a:rPr lang="en-US" sz="1600" dirty="0">
                <a:solidFill>
                  <a:srgbClr val="333333"/>
                </a:solidFill>
              </a:rPr>
              <a:t>, </a:t>
            </a:r>
            <a:r>
              <a:rPr lang="en-US" sz="1600" i="1" dirty="0">
                <a:solidFill>
                  <a:srgbClr val="333333"/>
                </a:solidFill>
              </a:rPr>
              <a:t>42</a:t>
            </a:r>
            <a:r>
              <a:rPr lang="en-US" sz="1600" dirty="0">
                <a:solidFill>
                  <a:srgbClr val="333333"/>
                </a:solidFill>
              </a:rPr>
              <a:t>(3), 456-469. doi:10.1111/j.1467-8535.2009.01032.x</a:t>
            </a:r>
          </a:p>
          <a:p>
            <a:pPr marL="457200" indent="-457200">
              <a:spcBef>
                <a:spcPts val="600"/>
              </a:spcBef>
              <a:spcAft>
                <a:spcPts val="600"/>
              </a:spcAft>
              <a:buNone/>
            </a:pPr>
            <a:r>
              <a:rPr lang="en-US" sz="1600" dirty="0">
                <a:solidFill>
                  <a:srgbClr val="333333"/>
                </a:solidFill>
              </a:rPr>
              <a:t>Digital Media and Learning Research.  (2012). </a:t>
            </a:r>
            <a:r>
              <a:rPr lang="en-US" sz="1600" i="1" dirty="0"/>
              <a:t>Games and Education Scholar James Paul Gee on Video Games, Learning, and Literacy  </a:t>
            </a:r>
            <a:r>
              <a:rPr lang="en-US" sz="1600" dirty="0"/>
              <a:t>[Video].  Retrieved from </a:t>
            </a:r>
            <a:r>
              <a:rPr lang="en-US" sz="1600" dirty="0">
                <a:hlinkClick r:id="rId3"/>
              </a:rPr>
              <a:t>http://www.youtube.com/watch?v=LNfPdaKYOPI</a:t>
            </a:r>
            <a:r>
              <a:rPr lang="en-US" sz="1600" dirty="0"/>
              <a:t> </a:t>
            </a:r>
          </a:p>
          <a:p>
            <a:pPr marL="457200" indent="-457200">
              <a:spcBef>
                <a:spcPts val="600"/>
              </a:spcBef>
              <a:spcAft>
                <a:spcPts val="600"/>
              </a:spcAft>
              <a:buNone/>
            </a:pPr>
            <a:r>
              <a:rPr lang="en-US" sz="1600" dirty="0"/>
              <a:t>Entertainment Software Association (ESA).  (2012).  </a:t>
            </a:r>
            <a:r>
              <a:rPr lang="en-US" sz="1600" i="1" dirty="0"/>
              <a:t>2012 sales, demographic and usage data: Essential facts about the computer and video game industry</a:t>
            </a:r>
            <a:r>
              <a:rPr lang="en-US" sz="1600" dirty="0"/>
              <a:t>.  Retrieved from </a:t>
            </a:r>
            <a:r>
              <a:rPr lang="en-US" sz="1600" dirty="0">
                <a:hlinkClick r:id="rId4"/>
              </a:rPr>
              <a:t>http://www.theesa.com/facts/pdfs/ESA_EF</a:t>
            </a:r>
            <a:r>
              <a:rPr lang="en-US" sz="1400" dirty="0">
                <a:hlinkClick r:id="rId4"/>
              </a:rPr>
              <a:t>_2012.pdf</a:t>
            </a:r>
            <a:r>
              <a:rPr lang="en-US" sz="1400" dirty="0"/>
              <a:t> </a:t>
            </a:r>
            <a:endParaRPr lang="en-US" sz="1600" dirty="0" smtClean="0"/>
          </a:p>
          <a:p>
            <a:pPr marL="457200" indent="-457200">
              <a:spcBef>
                <a:spcPts val="600"/>
              </a:spcBef>
              <a:spcAft>
                <a:spcPts val="600"/>
              </a:spcAft>
              <a:buNone/>
            </a:pPr>
            <a:r>
              <a:rPr lang="en-US" sz="1600" dirty="0" smtClean="0"/>
              <a:t>Entertainment </a:t>
            </a:r>
            <a:r>
              <a:rPr lang="en-US" sz="1600" dirty="0"/>
              <a:t>Software Rating Board (ESRB).  (2010).  </a:t>
            </a:r>
            <a:r>
              <a:rPr lang="en-US" sz="1600" i="1" dirty="0"/>
              <a:t>How much do you know about video games?</a:t>
            </a:r>
            <a:r>
              <a:rPr lang="en-US" sz="1600" dirty="0"/>
              <a:t>  Retrieved from </a:t>
            </a:r>
            <a:r>
              <a:rPr lang="en-US" sz="1600" dirty="0">
                <a:hlinkClick r:id="rId5"/>
              </a:rPr>
              <a:t>http://www.esrb.org/about/video-game-industry-statistics.jsp</a:t>
            </a:r>
            <a:r>
              <a:rPr lang="en-US" sz="1600" dirty="0"/>
              <a:t> </a:t>
            </a:r>
            <a:endParaRPr lang="en-US" sz="1600" dirty="0" smtClean="0"/>
          </a:p>
          <a:p>
            <a:pPr marL="457200" indent="-457200">
              <a:spcBef>
                <a:spcPts val="600"/>
              </a:spcBef>
              <a:spcAft>
                <a:spcPts val="600"/>
              </a:spcAft>
              <a:buNone/>
            </a:pPr>
            <a:r>
              <a:rPr lang="en-US" sz="1600" dirty="0" err="1" smtClean="0"/>
              <a:t>Epper</a:t>
            </a:r>
            <a:r>
              <a:rPr lang="en-US" sz="1600" dirty="0"/>
              <a:t>, R. M., </a:t>
            </a:r>
            <a:r>
              <a:rPr lang="en-US" sz="1600" dirty="0" err="1"/>
              <a:t>Derryberry</a:t>
            </a:r>
            <a:r>
              <a:rPr lang="en-US" sz="1600" dirty="0"/>
              <a:t>, A., Jackson, S.  (2012).  </a:t>
            </a:r>
            <a:r>
              <a:rPr lang="en-US" sz="1600" i="1" dirty="0"/>
              <a:t>Game-based learning:  Developing an institutional strategy </a:t>
            </a:r>
            <a:r>
              <a:rPr lang="en-US" sz="1600" dirty="0"/>
              <a:t>[Research Bulletin]. Louisville, CO: EDUCAUSE Center for Applied Research.  Retrieved from </a:t>
            </a:r>
            <a:r>
              <a:rPr lang="en-US" sz="1600" dirty="0">
                <a:hlinkClick r:id="rId6"/>
              </a:rPr>
              <a:t>http://www-cdn.educause.edu/ir/library/pdf/ERB1208.pdf</a:t>
            </a:r>
            <a:r>
              <a:rPr lang="en-US" sz="1600" dirty="0"/>
              <a:t> </a:t>
            </a:r>
          </a:p>
          <a:p>
            <a:pPr marL="457200" indent="-457200">
              <a:spcBef>
                <a:spcPts val="600"/>
              </a:spcBef>
              <a:spcAft>
                <a:spcPts val="600"/>
              </a:spcAft>
              <a:buNone/>
            </a:pPr>
            <a:r>
              <a:rPr lang="en-US" sz="1600" dirty="0" err="1"/>
              <a:t>Eria</a:t>
            </a:r>
            <a:r>
              <a:rPr lang="en-US" sz="1600" dirty="0"/>
              <a:t> Interactive.  (2012).  </a:t>
            </a:r>
            <a:r>
              <a:rPr lang="en-US" sz="1600" i="1" dirty="0"/>
              <a:t>Progenitor X Trailer</a:t>
            </a:r>
            <a:r>
              <a:rPr lang="en-US" sz="1600" dirty="0"/>
              <a:t> [Video].  Retrieved from </a:t>
            </a:r>
            <a:r>
              <a:rPr lang="en-US" sz="1600" dirty="0">
                <a:hlinkClick r:id="rId7"/>
              </a:rPr>
              <a:t>http://youtu.be/</a:t>
            </a:r>
            <a:r>
              <a:rPr lang="en-US" sz="1600" dirty="0" smtClean="0">
                <a:hlinkClick r:id="rId7"/>
              </a:rPr>
              <a:t>3SES8EKUbCM</a:t>
            </a:r>
            <a:endParaRPr lang="en-US" sz="1600" dirty="0"/>
          </a:p>
        </p:txBody>
      </p:sp>
    </p:spTree>
    <p:extLst>
      <p:ext uri="{BB962C8B-B14F-4D97-AF65-F5344CB8AC3E}">
        <p14:creationId xmlns:p14="http://schemas.microsoft.com/office/powerpoint/2010/main" val="1212958694"/>
      </p:ext>
    </p:extLst>
  </p:cSld>
  <p:clrMapOvr>
    <a:masterClrMapping/>
  </p:clrMapOvr>
  <mc:AlternateContent xmlns:mc="http://schemas.openxmlformats.org/markup-compatibility/2006">
    <mc:Choice xmlns:p14="http://schemas.microsoft.com/office/powerpoint/2010/main" Requires="p14">
      <p:transition spd="slow" advTm="13050">
        <p14:prism/>
      </p:transition>
    </mc:Choice>
    <mc:Fallback>
      <p:transition xmlns:p14="http://schemas.microsoft.com/office/powerpoint/2010/main" spd="slow" advTm="13050">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Need for </a:t>
            </a:r>
            <a:r>
              <a:rPr lang="en-US" dirty="0"/>
              <a:t>C</a:t>
            </a:r>
            <a:r>
              <a:rPr lang="en-US" dirty="0" smtClean="0"/>
              <a:t>hange</a:t>
            </a:r>
            <a:endParaRPr lang="en-US" dirty="0"/>
          </a:p>
        </p:txBody>
      </p:sp>
      <p:sp>
        <p:nvSpPr>
          <p:cNvPr id="3" name="Content Placeholder 2"/>
          <p:cNvSpPr>
            <a:spLocks noGrp="1"/>
          </p:cNvSpPr>
          <p:nvPr>
            <p:ph idx="1"/>
          </p:nvPr>
        </p:nvSpPr>
        <p:spPr>
          <a:xfrm>
            <a:off x="109842" y="1841326"/>
            <a:ext cx="8585200" cy="1215025"/>
          </a:xfrm>
        </p:spPr>
        <p:txBody>
          <a:bodyPr>
            <a:normAutofit/>
            <a:scene3d>
              <a:camera prst="orthographicFront">
                <a:rot lat="21300000" lon="21300000" rev="0"/>
              </a:camera>
              <a:lightRig rig="threePt" dir="t">
                <a:rot lat="0" lon="0" rev="8460000"/>
              </a:lightRig>
            </a:scene3d>
            <a:sp3d extrusionH="63500" contourW="2540">
              <a:bevelT w="44450" h="31750"/>
              <a:contourClr>
                <a:srgbClr val="7F7F7F"/>
              </a:contourClr>
            </a:sp3d>
          </a:bodyPr>
          <a:lstStyle/>
          <a:p>
            <a:pPr marL="0" indent="0" algn="ctr">
              <a:buNone/>
            </a:pPr>
            <a:r>
              <a:rPr lang="en-US" sz="2800" dirty="0" smtClean="0">
                <a:effectLst>
                  <a:outerShdw blurRad="149987" dist="127000" dir="8460000" algn="tl">
                    <a:schemeClr val="accent1">
                      <a:lumMod val="75000"/>
                      <a:alpha val="28000"/>
                    </a:schemeClr>
                  </a:outerShdw>
                </a:effectLst>
              </a:rPr>
              <a:t>Old teaching tools are becoming less effective  </a:t>
            </a:r>
            <a:r>
              <a:rPr lang="en-US" sz="1200" dirty="0">
                <a:solidFill>
                  <a:schemeClr val="tx1"/>
                </a:solidFill>
                <a:effectLst>
                  <a:outerShdw blurRad="149987" dist="127000" dir="8460000" algn="tl">
                    <a:schemeClr val="accent1">
                      <a:lumMod val="75000"/>
                      <a:alpha val="28000"/>
                    </a:schemeClr>
                  </a:outerShdw>
                </a:effectLst>
              </a:rPr>
              <a:t>(</a:t>
            </a:r>
            <a:r>
              <a:rPr lang="en-US" sz="1200" dirty="0" err="1">
                <a:solidFill>
                  <a:schemeClr val="tx1"/>
                </a:solidFill>
                <a:effectLst>
                  <a:outerShdw blurRad="149987" dist="127000" dir="8460000" algn="tl">
                    <a:schemeClr val="accent1">
                      <a:lumMod val="75000"/>
                      <a:alpha val="28000"/>
                    </a:schemeClr>
                  </a:outerShdw>
                </a:effectLst>
              </a:rPr>
              <a:t>Prensky</a:t>
            </a:r>
            <a:r>
              <a:rPr lang="en-US" sz="1200" dirty="0">
                <a:solidFill>
                  <a:schemeClr val="tx1"/>
                </a:solidFill>
                <a:effectLst>
                  <a:outerShdw blurRad="149987" dist="127000" dir="8460000" algn="tl">
                    <a:schemeClr val="accent1">
                      <a:lumMod val="75000"/>
                      <a:alpha val="28000"/>
                    </a:schemeClr>
                  </a:outerShdw>
                </a:effectLst>
              </a:rPr>
              <a:t>, 2001</a:t>
            </a:r>
            <a:r>
              <a:rPr lang="en-US" sz="1200" dirty="0" smtClean="0">
                <a:solidFill>
                  <a:schemeClr val="tx1"/>
                </a:solidFill>
                <a:effectLst>
                  <a:outerShdw blurRad="149987" dist="127000" dir="8460000" algn="tl">
                    <a:schemeClr val="accent1">
                      <a:lumMod val="75000"/>
                      <a:alpha val="28000"/>
                    </a:schemeClr>
                  </a:outerShdw>
                </a:effectLst>
              </a:rPr>
              <a:t>)</a:t>
            </a:r>
            <a:endParaRPr lang="en-US" dirty="0" smtClean="0">
              <a:effectLst>
                <a:outerShdw blurRad="149987" dist="127000" dir="8460000" algn="tl">
                  <a:schemeClr val="accent1">
                    <a:lumMod val="75000"/>
                    <a:alpha val="28000"/>
                  </a:schemeClr>
                </a:outerShdw>
              </a:effectLst>
            </a:endParaRPr>
          </a:p>
          <a:p>
            <a:pPr lvl="1"/>
            <a:endParaRPr lang="en-US" dirty="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86734" y="3437276"/>
            <a:ext cx="2619375" cy="15287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xtBox 4"/>
          <p:cNvSpPr txBox="1"/>
          <p:nvPr/>
        </p:nvSpPr>
        <p:spPr>
          <a:xfrm>
            <a:off x="3574718" y="5057343"/>
            <a:ext cx="1693925"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(Britannica Kids, 2013)</a:t>
            </a:r>
            <a:endParaRPr lang="en-US" sz="1200"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0122" y="2672894"/>
            <a:ext cx="2286611" cy="15287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Box 6"/>
          <p:cNvSpPr txBox="1"/>
          <p:nvPr/>
        </p:nvSpPr>
        <p:spPr>
          <a:xfrm>
            <a:off x="830246" y="4293255"/>
            <a:ext cx="2156488"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a:t>
            </a:r>
            <a:r>
              <a:rPr lang="en-US" sz="1200" dirty="0" err="1" smtClean="0">
                <a:effectLst>
                  <a:outerShdw blurRad="38100" dist="38100" dir="2700000" algn="tl">
                    <a:srgbClr val="000000">
                      <a:alpha val="43137"/>
                    </a:srgbClr>
                  </a:outerShdw>
                </a:effectLst>
              </a:rPr>
              <a:t>Hurtsville</a:t>
            </a:r>
            <a:r>
              <a:rPr lang="en-US" sz="1200" dirty="0" smtClean="0">
                <a:effectLst>
                  <a:outerShdw blurRad="38100" dist="38100" dir="2700000" algn="tl">
                    <a:srgbClr val="000000">
                      <a:alpha val="43137"/>
                    </a:srgbClr>
                  </a:outerShdw>
                </a:effectLst>
              </a:rPr>
              <a:t> City Library, 2013)</a:t>
            </a:r>
            <a:endParaRPr lang="en-US" sz="1200" dirty="0">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10811" y="4129838"/>
            <a:ext cx="2495550" cy="152727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TextBox 8"/>
          <p:cNvSpPr txBox="1"/>
          <p:nvPr/>
        </p:nvSpPr>
        <p:spPr>
          <a:xfrm>
            <a:off x="6518599" y="5771248"/>
            <a:ext cx="1105859" cy="281053"/>
          </a:xfrm>
          <a:prstGeom prst="rect">
            <a:avLst/>
          </a:prstGeom>
          <a:noFill/>
        </p:spPr>
        <p:txBody>
          <a:bodyPr wrap="square" rtlCol="0">
            <a:spAutoFit/>
          </a:bodyPr>
          <a:lstStyle/>
          <a:p>
            <a:r>
              <a:rPr lang="en-US" sz="1200" dirty="0" smtClean="0">
                <a:effectLst>
                  <a:outerShdw blurRad="38100" dist="38100" dir="2700000" algn="tl">
                    <a:srgbClr val="000000">
                      <a:alpha val="43137"/>
                    </a:srgbClr>
                  </a:outerShdw>
                </a:effectLst>
              </a:rPr>
              <a:t>(NIST, 2013)</a:t>
            </a:r>
            <a:endParaRPr lang="en-US" sz="1200" dirty="0">
              <a:effectLst>
                <a:outerShdw blurRad="38100" dist="38100" dir="2700000" algn="tl">
                  <a:srgbClr val="000000">
                    <a:alpha val="43137"/>
                  </a:srgbClr>
                </a:outerShdw>
              </a:effectLst>
            </a:endParaRPr>
          </a:p>
        </p:txBody>
      </p:sp>
      <p:sp>
        <p:nvSpPr>
          <p:cNvPr id="10" name="TextBox 9"/>
          <p:cNvSpPr txBox="1"/>
          <p:nvPr/>
        </p:nvSpPr>
        <p:spPr>
          <a:xfrm>
            <a:off x="9185987" y="3232007"/>
            <a:ext cx="8040471" cy="1323439"/>
          </a:xfrm>
          <a:prstGeom prst="rect">
            <a:avLst/>
          </a:prstGeom>
          <a:noFill/>
        </p:spPr>
        <p:txBody>
          <a:bodyPr wrap="none" rtlCol="0">
            <a:spAutoFit/>
            <a:scene3d>
              <a:camera prst="orthographicFront">
                <a:rot lat="21300000" lon="21300000" rev="0"/>
              </a:camera>
              <a:lightRig rig="threePt" dir="t">
                <a:rot lat="0" lon="0" rev="8460000"/>
              </a:lightRig>
            </a:scene3d>
            <a:sp3d extrusionH="63500" contourW="2540">
              <a:bevelT w="0" h="31750"/>
              <a:contourClr>
                <a:srgbClr val="7F7F7F"/>
              </a:contourClr>
            </a:sp3d>
          </a:bodyPr>
          <a:lstStyle/>
          <a:p>
            <a:pPr algn="ctr"/>
            <a:r>
              <a:rPr lang="en-US" sz="4800" i="1" dirty="0">
                <a:effectLst>
                  <a:outerShdw blurRad="149987" dist="127000" dir="8460000" algn="tl">
                    <a:schemeClr val="accent1">
                      <a:lumMod val="75000"/>
                      <a:alpha val="28000"/>
                    </a:schemeClr>
                  </a:outerShdw>
                </a:effectLst>
              </a:rPr>
              <a:t>Radical innovations </a:t>
            </a:r>
            <a:r>
              <a:rPr lang="en-US" sz="3600" dirty="0" smtClean="0">
                <a:effectLst>
                  <a:outerShdw blurRad="149987" dist="127000" dir="8460000" algn="tl">
                    <a:schemeClr val="accent1">
                      <a:lumMod val="75000"/>
                      <a:alpha val="28000"/>
                    </a:schemeClr>
                  </a:outerShdw>
                </a:effectLst>
              </a:rPr>
              <a:t>are imperative!</a:t>
            </a:r>
            <a:endParaRPr lang="en-US" sz="1400" dirty="0" smtClean="0">
              <a:effectLst>
                <a:outerShdw blurRad="149987" dist="127000" dir="8460000" algn="tl">
                  <a:schemeClr val="accent1">
                    <a:lumMod val="75000"/>
                    <a:alpha val="28000"/>
                  </a:schemeClr>
                </a:outerShdw>
              </a:effectLst>
            </a:endParaRPr>
          </a:p>
          <a:p>
            <a:pPr algn="ctr"/>
            <a:r>
              <a:rPr lang="en-US" sz="1400" dirty="0" smtClean="0">
                <a:effectLst>
                  <a:outerShdw blurRad="149987" dist="127000" dir="8460000" algn="tl">
                    <a:schemeClr val="accent1">
                      <a:lumMod val="75000"/>
                      <a:alpha val="28000"/>
                    </a:schemeClr>
                  </a:outerShdw>
                </a:effectLst>
              </a:rPr>
              <a:t>(</a:t>
            </a:r>
            <a:r>
              <a:rPr lang="en-US" sz="1400" dirty="0" err="1">
                <a:effectLst>
                  <a:outerShdw blurRad="149987" dist="127000" dir="8460000" algn="tl">
                    <a:schemeClr val="accent1">
                      <a:lumMod val="75000"/>
                      <a:alpha val="28000"/>
                    </a:schemeClr>
                  </a:outerShdw>
                </a:effectLst>
              </a:rPr>
              <a:t>Prensky</a:t>
            </a:r>
            <a:r>
              <a:rPr lang="en-US" sz="1400" dirty="0">
                <a:effectLst>
                  <a:outerShdw blurRad="149987" dist="127000" dir="8460000" algn="tl">
                    <a:schemeClr val="accent1">
                      <a:lumMod val="75000"/>
                      <a:alpha val="28000"/>
                    </a:schemeClr>
                  </a:outerShdw>
                </a:effectLst>
              </a:rPr>
              <a:t>, 2001)</a:t>
            </a:r>
          </a:p>
          <a:p>
            <a:endParaRPr lang="en-US" dirty="0"/>
          </a:p>
        </p:txBody>
      </p:sp>
      <p:sp>
        <p:nvSpPr>
          <p:cNvPr id="15" name="TextBox 14"/>
          <p:cNvSpPr txBox="1"/>
          <p:nvPr/>
        </p:nvSpPr>
        <p:spPr>
          <a:xfrm>
            <a:off x="9512691" y="675452"/>
            <a:ext cx="3844213" cy="1862048"/>
          </a:xfrm>
          <a:prstGeom prst="rect">
            <a:avLst/>
          </a:prstGeom>
          <a:noFill/>
        </p:spPr>
        <p:txBody>
          <a:bodyPr wrap="square" rtlCol="0">
            <a:prstTxWarp prst="textCascade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15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8100000" algn="tr" rotWithShape="0">
                    <a:prstClr val="black">
                      <a:alpha val="40000"/>
                    </a:prstClr>
                  </a:outerShdw>
                </a:effectLst>
              </a:rPr>
              <a:t>Yes!!!</a:t>
            </a:r>
            <a:endParaRPr lang="en-US" sz="11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8100000" algn="tr" rotWithShape="0">
                  <a:prstClr val="black">
                    <a:alpha val="40000"/>
                  </a:prstClr>
                </a:outerShdw>
              </a:effectLst>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43548" y="4893476"/>
            <a:ext cx="5689600" cy="4267200"/>
          </a:xfrm>
          <a:prstGeom prst="rect">
            <a:avLst/>
          </a:prstGeom>
          <a:ln>
            <a:noFill/>
          </a:ln>
          <a:effectLst>
            <a:softEdge rad="635000"/>
          </a:effectLst>
        </p:spPr>
      </p:pic>
      <p:sp>
        <p:nvSpPr>
          <p:cNvPr id="16" name="TextBox 15"/>
          <p:cNvSpPr txBox="1"/>
          <p:nvPr/>
        </p:nvSpPr>
        <p:spPr>
          <a:xfrm>
            <a:off x="11979129" y="9111402"/>
            <a:ext cx="2454186" cy="276999"/>
          </a:xfrm>
          <a:prstGeom prst="rect">
            <a:avLst/>
          </a:prstGeom>
          <a:noFill/>
        </p:spPr>
        <p:txBody>
          <a:bodyPr wrap="square" rtlCol="0">
            <a:spAutoFit/>
          </a:bodyPr>
          <a:lstStyle/>
          <a:p>
            <a:r>
              <a:rPr lang="en-US" sz="1200" dirty="0" smtClean="0">
                <a:effectLst>
                  <a:outerShdw blurRad="38100" dist="38100" dir="2700000" algn="tl">
                    <a:srgbClr val="000000">
                      <a:alpha val="43137"/>
                    </a:srgbClr>
                  </a:outerShdw>
                </a:effectLst>
              </a:rPr>
              <a:t>(Australian Teacher Magazine, 2013)</a:t>
            </a:r>
            <a:endParaRPr lang="en-US" sz="1200" dirty="0">
              <a:effectLst>
                <a:outerShdw blurRad="38100" dist="38100" dir="2700000" algn="tl">
                  <a:srgbClr val="000000">
                    <a:alpha val="43137"/>
                  </a:srgbClr>
                </a:outerShdw>
              </a:effectLst>
            </a:endParaRPr>
          </a:p>
        </p:txBody>
      </p:sp>
      <p:pic>
        <p:nvPicPr>
          <p:cNvPr id="1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21130" y="65852"/>
            <a:ext cx="609600" cy="609600"/>
          </a:xfrm>
          <a:prstGeom prst="rect">
            <a:avLst/>
          </a:prstGeom>
        </p:spPr>
      </p:pic>
    </p:spTree>
    <p:custDataLst>
      <p:tags r:id="rId1"/>
    </p:custDataLst>
    <p:extLst>
      <p:ext uri="{BB962C8B-B14F-4D97-AF65-F5344CB8AC3E}">
        <p14:creationId xmlns:p14="http://schemas.microsoft.com/office/powerpoint/2010/main" val="4247291003"/>
      </p:ext>
    </p:extLst>
  </p:cSld>
  <p:clrMapOvr>
    <a:masterClrMapping/>
  </p:clrMapOvr>
  <mc:AlternateContent xmlns:mc="http://schemas.openxmlformats.org/markup-compatibility/2006" xmlns:p14="http://schemas.microsoft.com/office/powerpoint/2010/main">
    <mc:Choice Requires="p14">
      <p:transition spd="slow" advTm="41630">
        <p14:prism/>
      </p:transition>
    </mc:Choice>
    <mc:Fallback xmlns="">
      <p:transition spd="slow" advTm="4163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3">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ppt_w</p:attrName>
                                        </p:attrNameLst>
                                      </p:cBhvr>
                                      <p:tavLst>
                                        <p:tav tm="0" fmla="#ppt_w*sin(2.5*pi*$)">
                                          <p:val>
                                            <p:fltVal val="0"/>
                                          </p:val>
                                        </p:tav>
                                        <p:tav tm="100000">
                                          <p:val>
                                            <p:fltVal val="1"/>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1" fill="hold"/>
                                        <p:tgtEl>
                                          <p:spTgt spid="14"/>
                                        </p:tgtEl>
                                      </p:cBhvr>
                                    </p:cmd>
                                  </p:childTnLst>
                                </p:cTn>
                              </p:par>
                              <p:par>
                                <p:cTn id="18" presetID="45"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ppt_w</p:attrName>
                                        </p:attrNameLst>
                                      </p:cBhvr>
                                      <p:tavLst>
                                        <p:tav tm="0" fmla="#ppt_w*sin(2.5*pi*$)">
                                          <p:val>
                                            <p:fltVal val="0"/>
                                          </p:val>
                                        </p:tav>
                                        <p:tav tm="100000">
                                          <p:val>
                                            <p:fltVal val="1"/>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childTnLst>
                                </p:cTn>
                              </p:par>
                              <p:par>
                                <p:cTn id="23" presetID="45"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ppt_w</p:attrName>
                                        </p:attrNameLst>
                                      </p:cBhvr>
                                      <p:tavLst>
                                        <p:tav tm="0" fmla="#ppt_w*sin(2.5*pi*$)">
                                          <p:val>
                                            <p:fltVal val="0"/>
                                          </p:val>
                                        </p:tav>
                                        <p:tav tm="100000">
                                          <p:val>
                                            <p:fltVal val="1"/>
                                          </p:val>
                                        </p:tav>
                                      </p:tavLst>
                                    </p:anim>
                                    <p:anim calcmode="lin" valueType="num">
                                      <p:cBhvr>
                                        <p:cTn id="27" dur="1000" fill="hold"/>
                                        <p:tgtEl>
                                          <p:spTgt spid="8"/>
                                        </p:tgtEl>
                                        <p:attrNameLst>
                                          <p:attrName>ppt_h</p:attrName>
                                        </p:attrNameLst>
                                      </p:cBhvr>
                                      <p:tavLst>
                                        <p:tav tm="0">
                                          <p:val>
                                            <p:strVal val="#ppt_h"/>
                                          </p:val>
                                        </p:tav>
                                        <p:tav tm="100000">
                                          <p:val>
                                            <p:strVal val="#ppt_h"/>
                                          </p:val>
                                        </p:tav>
                                      </p:tavLst>
                                    </p:anim>
                                  </p:childTnLst>
                                </p:cTn>
                              </p:par>
                              <p:par>
                                <p:cTn id="28" presetID="45"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ppt_w</p:attrName>
                                        </p:attrNameLst>
                                      </p:cBhvr>
                                      <p:tavLst>
                                        <p:tav tm="0" fmla="#ppt_w*sin(2.5*pi*$)">
                                          <p:val>
                                            <p:fltVal val="0"/>
                                          </p:val>
                                        </p:tav>
                                        <p:tav tm="100000">
                                          <p:val>
                                            <p:fltVal val="1"/>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childTnLst>
                                </p:cTn>
                              </p:par>
                              <p:par>
                                <p:cTn id="33" presetID="45"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ppt_w</p:attrName>
                                        </p:attrNameLst>
                                      </p:cBhvr>
                                      <p:tavLst>
                                        <p:tav tm="0" fmla="#ppt_w*sin(2.5*pi*$)">
                                          <p:val>
                                            <p:fltVal val="0"/>
                                          </p:val>
                                        </p:tav>
                                        <p:tav tm="100000">
                                          <p:val>
                                            <p:fltVal val="1"/>
                                          </p:val>
                                        </p:tav>
                                      </p:tavLst>
                                    </p:anim>
                                    <p:anim calcmode="lin" valueType="num">
                                      <p:cBhvr>
                                        <p:cTn id="37" dur="1000" fill="hold"/>
                                        <p:tgtEl>
                                          <p:spTgt spid="5"/>
                                        </p:tgtEl>
                                        <p:attrNameLst>
                                          <p:attrName>ppt_h</p:attrName>
                                        </p:attrNameLst>
                                      </p:cBhvr>
                                      <p:tavLst>
                                        <p:tav tm="0">
                                          <p:val>
                                            <p:strVal val="#ppt_h"/>
                                          </p:val>
                                        </p:tav>
                                        <p:tav tm="100000">
                                          <p:val>
                                            <p:strVal val="#ppt_h"/>
                                          </p:val>
                                        </p:tav>
                                      </p:tavLst>
                                    </p:anim>
                                  </p:childTnLst>
                                </p:cTn>
                              </p:par>
                              <p:par>
                                <p:cTn id="38" presetID="45"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ppt_w</p:attrName>
                                        </p:attrNameLst>
                                      </p:cBhvr>
                                      <p:tavLst>
                                        <p:tav tm="0" fmla="#ppt_w*sin(2.5*pi*$)">
                                          <p:val>
                                            <p:fltVal val="0"/>
                                          </p:val>
                                        </p:tav>
                                        <p:tav tm="100000">
                                          <p:val>
                                            <p:fltVal val="1"/>
                                          </p:val>
                                        </p:tav>
                                      </p:tavLst>
                                    </p:anim>
                                    <p:anim calcmode="lin" valueType="num">
                                      <p:cBhvr>
                                        <p:cTn id="42" dur="1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1000"/>
                                        <p:tgtEl>
                                          <p:spTgt spid="3">
                                            <p:txEl>
                                              <p:pRg st="0" end="0"/>
                                            </p:txEl>
                                          </p:spTgt>
                                        </p:tgtEl>
                                      </p:cBhvr>
                                    </p:animEffect>
                                    <p:set>
                                      <p:cBhvr>
                                        <p:cTn id="47" dur="1" fill="hold">
                                          <p:stCondLst>
                                            <p:cond delay="999"/>
                                          </p:stCondLst>
                                        </p:cTn>
                                        <p:tgtEl>
                                          <p:spTgt spid="3">
                                            <p:txEl>
                                              <p:pRg st="0" end="0"/>
                                            </p:txEl>
                                          </p:spTgt>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1000"/>
                                        <p:tgtEl>
                                          <p:spTgt spid="6"/>
                                        </p:tgtEl>
                                      </p:cBhvr>
                                    </p:animEffect>
                                    <p:set>
                                      <p:cBhvr>
                                        <p:cTn id="50" dur="1" fill="hold">
                                          <p:stCondLst>
                                            <p:cond delay="999"/>
                                          </p:stCondLst>
                                        </p:cTn>
                                        <p:tgtEl>
                                          <p:spTgt spid="6"/>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4"/>
                                        </p:tgtEl>
                                      </p:cBhvr>
                                    </p:animEffect>
                                    <p:set>
                                      <p:cBhvr>
                                        <p:cTn id="53" dur="1" fill="hold">
                                          <p:stCondLst>
                                            <p:cond delay="999"/>
                                          </p:stCondLst>
                                        </p:cTn>
                                        <p:tgtEl>
                                          <p:spTgt spid="4"/>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8"/>
                                        </p:tgtEl>
                                      </p:cBhvr>
                                    </p:animEffect>
                                    <p:set>
                                      <p:cBhvr>
                                        <p:cTn id="56" dur="1" fill="hold">
                                          <p:stCondLst>
                                            <p:cond delay="999"/>
                                          </p:stCondLst>
                                        </p:cTn>
                                        <p:tgtEl>
                                          <p:spTgt spid="8"/>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7"/>
                                        </p:tgtEl>
                                      </p:cBhvr>
                                    </p:animEffect>
                                    <p:set>
                                      <p:cBhvr>
                                        <p:cTn id="59" dur="1" fill="hold">
                                          <p:stCondLst>
                                            <p:cond delay="999"/>
                                          </p:stCondLst>
                                        </p:cTn>
                                        <p:tgtEl>
                                          <p:spTgt spid="7"/>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1000"/>
                                        <p:tgtEl>
                                          <p:spTgt spid="5"/>
                                        </p:tgtEl>
                                      </p:cBhvr>
                                    </p:animEffect>
                                    <p:set>
                                      <p:cBhvr>
                                        <p:cTn id="62" dur="1" fill="hold">
                                          <p:stCondLst>
                                            <p:cond delay="999"/>
                                          </p:stCondLst>
                                        </p:cTn>
                                        <p:tgtEl>
                                          <p:spTgt spid="5"/>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9"/>
                                        </p:tgtEl>
                                      </p:cBhvr>
                                    </p:animEffect>
                                    <p:set>
                                      <p:cBhvr>
                                        <p:cTn id="65" dur="1" fill="hold">
                                          <p:stCondLst>
                                            <p:cond delay="999"/>
                                          </p:stCondLst>
                                        </p:cTn>
                                        <p:tgtEl>
                                          <p:spTgt spid="9"/>
                                        </p:tgtEl>
                                        <p:attrNameLst>
                                          <p:attrName>style.visibility</p:attrName>
                                        </p:attrNameLst>
                                      </p:cBhvr>
                                      <p:to>
                                        <p:strVal val="hidden"/>
                                      </p:to>
                                    </p:set>
                                  </p:childTnLst>
                                </p:cTn>
                              </p:par>
                            </p:childTnLst>
                          </p:cTn>
                        </p:par>
                        <p:par>
                          <p:cTn id="66" fill="hold">
                            <p:stCondLst>
                              <p:cond delay="1000"/>
                            </p:stCondLst>
                            <p:childTnLst>
                              <p:par>
                                <p:cTn id="67" presetID="42" presetClass="path" presetSubtype="0" accel="50000" decel="50000" fill="hold" grpId="0" nodeType="afterEffect">
                                  <p:stCondLst>
                                    <p:cond delay="0"/>
                                  </p:stCondLst>
                                  <p:childTnLst>
                                    <p:animMotion origin="layout" path="M -0.025 -0.45833 L -0.93334 -0.02222 " pathEditMode="relative" rAng="0" ptsTypes="AA">
                                      <p:cBhvr>
                                        <p:cTn id="68" dur="1000" fill="hold"/>
                                        <p:tgtEl>
                                          <p:spTgt spid="10">
                                            <p:txEl>
                                              <p:pRg st="0" end="0"/>
                                            </p:txEl>
                                          </p:spTgt>
                                        </p:tgtEl>
                                        <p:attrNameLst>
                                          <p:attrName>ppt_x</p:attrName>
                                          <p:attrName>ppt_y</p:attrName>
                                        </p:attrNameLst>
                                      </p:cBhvr>
                                      <p:rCtr x="-45417" y="21806"/>
                                    </p:animMotion>
                                  </p:childTnLst>
                                </p:cTn>
                              </p:par>
                              <p:par>
                                <p:cTn id="69" presetID="42" presetClass="path" presetSubtype="0" accel="50000" decel="50000" fill="hold" grpId="0" nodeType="withEffect">
                                  <p:stCondLst>
                                    <p:cond delay="0"/>
                                  </p:stCondLst>
                                  <p:childTnLst>
                                    <p:animMotion origin="layout" path="M -0.025 -0.45833 L -0.94167 0.00833 " pathEditMode="relative" rAng="0" ptsTypes="AA">
                                      <p:cBhvr>
                                        <p:cTn id="70" dur="1000" fill="hold"/>
                                        <p:tgtEl>
                                          <p:spTgt spid="10">
                                            <p:txEl>
                                              <p:pRg st="1" end="1"/>
                                            </p:txEl>
                                          </p:spTgt>
                                        </p:tgtEl>
                                        <p:attrNameLst>
                                          <p:attrName>ppt_x</p:attrName>
                                          <p:attrName>ppt_y</p:attrName>
                                        </p:attrNameLst>
                                      </p:cBhvr>
                                      <p:rCtr x="-45833" y="23333"/>
                                    </p:animMotion>
                                  </p:childTnLst>
                                </p:cTn>
                              </p:par>
                            </p:childTnLst>
                          </p:cTn>
                        </p:par>
                      </p:childTnLst>
                    </p:cTn>
                  </p:par>
                  <p:par>
                    <p:cTn id="71" fill="hold">
                      <p:stCondLst>
                        <p:cond delay="indefinite"/>
                      </p:stCondLst>
                      <p:childTnLst>
                        <p:par>
                          <p:cTn id="72" fill="hold">
                            <p:stCondLst>
                              <p:cond delay="0"/>
                            </p:stCondLst>
                            <p:childTnLst>
                              <p:par>
                                <p:cTn id="73" presetID="2" presetClass="exit" presetSubtype="12" fill="hold" nodeType="clickEffect">
                                  <p:stCondLst>
                                    <p:cond delay="0"/>
                                  </p:stCondLst>
                                  <p:childTnLst>
                                    <p:anim calcmode="lin" valueType="num">
                                      <p:cBhvr additive="base">
                                        <p:cTn id="74" dur="500"/>
                                        <p:tgtEl>
                                          <p:spTgt spid="10">
                                            <p:txEl>
                                              <p:pRg st="0" end="0"/>
                                            </p:txEl>
                                          </p:spTgt>
                                        </p:tgtEl>
                                        <p:attrNameLst>
                                          <p:attrName>ppt_x</p:attrName>
                                        </p:attrNameLst>
                                      </p:cBhvr>
                                      <p:tavLst>
                                        <p:tav tm="0">
                                          <p:val>
                                            <p:strVal val="ppt_x"/>
                                          </p:val>
                                        </p:tav>
                                        <p:tav tm="100000">
                                          <p:val>
                                            <p:strVal val="0-ppt_w/2"/>
                                          </p:val>
                                        </p:tav>
                                      </p:tavLst>
                                    </p:anim>
                                    <p:anim calcmode="lin" valueType="num">
                                      <p:cBhvr additive="base">
                                        <p:cTn id="75" dur="500"/>
                                        <p:tgtEl>
                                          <p:spTgt spid="10">
                                            <p:txEl>
                                              <p:pRg st="0" end="0"/>
                                            </p:txEl>
                                          </p:spTgt>
                                        </p:tgtEl>
                                        <p:attrNameLst>
                                          <p:attrName>ppt_y</p:attrName>
                                        </p:attrNameLst>
                                      </p:cBhvr>
                                      <p:tavLst>
                                        <p:tav tm="0">
                                          <p:val>
                                            <p:strVal val="ppt_y"/>
                                          </p:val>
                                        </p:tav>
                                        <p:tav tm="100000">
                                          <p:val>
                                            <p:strVal val="1+ppt_h/2"/>
                                          </p:val>
                                        </p:tav>
                                      </p:tavLst>
                                    </p:anim>
                                    <p:set>
                                      <p:cBhvr>
                                        <p:cTn id="76" dur="1" fill="hold">
                                          <p:stCondLst>
                                            <p:cond delay="499"/>
                                          </p:stCondLst>
                                        </p:cTn>
                                        <p:tgtEl>
                                          <p:spTgt spid="10">
                                            <p:txEl>
                                              <p:pRg st="0" end="0"/>
                                            </p:txEl>
                                          </p:spTgt>
                                        </p:tgtEl>
                                        <p:attrNameLst>
                                          <p:attrName>style.visibility</p:attrName>
                                        </p:attrNameLst>
                                      </p:cBhvr>
                                      <p:to>
                                        <p:strVal val="hidden"/>
                                      </p:to>
                                    </p:set>
                                  </p:childTnLst>
                                </p:cTn>
                              </p:par>
                              <p:par>
                                <p:cTn id="77" presetID="2" presetClass="exit" presetSubtype="12" fill="hold" nodeType="withEffect">
                                  <p:stCondLst>
                                    <p:cond delay="0"/>
                                  </p:stCondLst>
                                  <p:childTnLst>
                                    <p:anim calcmode="lin" valueType="num">
                                      <p:cBhvr additive="base">
                                        <p:cTn id="78" dur="500"/>
                                        <p:tgtEl>
                                          <p:spTgt spid="10">
                                            <p:txEl>
                                              <p:pRg st="1" end="1"/>
                                            </p:txEl>
                                          </p:spTgt>
                                        </p:tgtEl>
                                        <p:attrNameLst>
                                          <p:attrName>ppt_x</p:attrName>
                                        </p:attrNameLst>
                                      </p:cBhvr>
                                      <p:tavLst>
                                        <p:tav tm="0">
                                          <p:val>
                                            <p:strVal val="ppt_x"/>
                                          </p:val>
                                        </p:tav>
                                        <p:tav tm="100000">
                                          <p:val>
                                            <p:strVal val="0-ppt_w/2"/>
                                          </p:val>
                                        </p:tav>
                                      </p:tavLst>
                                    </p:anim>
                                    <p:anim calcmode="lin" valueType="num">
                                      <p:cBhvr additive="base">
                                        <p:cTn id="79" dur="500"/>
                                        <p:tgtEl>
                                          <p:spTgt spid="10">
                                            <p:txEl>
                                              <p:pRg st="1" end="1"/>
                                            </p:txEl>
                                          </p:spTgt>
                                        </p:tgtEl>
                                        <p:attrNameLst>
                                          <p:attrName>ppt_y</p:attrName>
                                        </p:attrNameLst>
                                      </p:cBhvr>
                                      <p:tavLst>
                                        <p:tav tm="0">
                                          <p:val>
                                            <p:strVal val="ppt_y"/>
                                          </p:val>
                                        </p:tav>
                                        <p:tav tm="100000">
                                          <p:val>
                                            <p:strVal val="1+ppt_h/2"/>
                                          </p:val>
                                        </p:tav>
                                      </p:tavLst>
                                    </p:anim>
                                    <p:set>
                                      <p:cBhvr>
                                        <p:cTn id="80" dur="1" fill="hold">
                                          <p:stCondLst>
                                            <p:cond delay="499"/>
                                          </p:stCondLst>
                                        </p:cTn>
                                        <p:tgtEl>
                                          <p:spTgt spid="10">
                                            <p:txEl>
                                              <p:pRg st="1" end="1"/>
                                            </p:txEl>
                                          </p:spTgt>
                                        </p:tgtEl>
                                        <p:attrNameLst>
                                          <p:attrName>style.visibility</p:attrName>
                                        </p:attrNameLst>
                                      </p:cBhvr>
                                      <p:to>
                                        <p:strVal val="hidden"/>
                                      </p:to>
                                    </p:set>
                                  </p:childTnLst>
                                </p:cTn>
                              </p:par>
                              <p:par>
                                <p:cTn id="81" presetID="2" presetClass="entr" presetSubtype="3" fill="hold" nodeType="withEffect">
                                  <p:stCondLst>
                                    <p:cond delay="0"/>
                                  </p:stCondLst>
                                  <p:childTnLst>
                                    <p:set>
                                      <p:cBhvr>
                                        <p:cTn id="82" dur="1" fill="hold">
                                          <p:stCondLst>
                                            <p:cond delay="0"/>
                                          </p:stCondLst>
                                        </p:cTn>
                                        <p:tgtEl>
                                          <p:spTgt spid="11"/>
                                        </p:tgtEl>
                                        <p:attrNameLst>
                                          <p:attrName>style.visibility</p:attrName>
                                        </p:attrNameLst>
                                      </p:cBhvr>
                                      <p:to>
                                        <p:strVal val="visible"/>
                                      </p:to>
                                    </p:set>
                                    <p:anim calcmode="lin" valueType="num">
                                      <p:cBhvr additive="base">
                                        <p:cTn id="83" dur="500" fill="hold"/>
                                        <p:tgtEl>
                                          <p:spTgt spid="11"/>
                                        </p:tgtEl>
                                        <p:attrNameLst>
                                          <p:attrName>ppt_x</p:attrName>
                                        </p:attrNameLst>
                                      </p:cBhvr>
                                      <p:tavLst>
                                        <p:tav tm="0">
                                          <p:val>
                                            <p:strVal val="1+#ppt_w/2"/>
                                          </p:val>
                                        </p:tav>
                                        <p:tav tm="100000">
                                          <p:val>
                                            <p:strVal val="#ppt_x"/>
                                          </p:val>
                                        </p:tav>
                                      </p:tavLst>
                                    </p:anim>
                                    <p:anim calcmode="lin" valueType="num">
                                      <p:cBhvr additive="base">
                                        <p:cTn id="84" dur="500" fill="hold"/>
                                        <p:tgtEl>
                                          <p:spTgt spid="11"/>
                                        </p:tgtEl>
                                        <p:attrNameLst>
                                          <p:attrName>ppt_y</p:attrName>
                                        </p:attrNameLst>
                                      </p:cBhvr>
                                      <p:tavLst>
                                        <p:tav tm="0">
                                          <p:val>
                                            <p:strVal val="0-#ppt_h/2"/>
                                          </p:val>
                                        </p:tav>
                                        <p:tav tm="100000">
                                          <p:val>
                                            <p:strVal val="#ppt_y"/>
                                          </p:val>
                                        </p:tav>
                                      </p:tavLst>
                                    </p:anim>
                                  </p:childTnLst>
                                </p:cTn>
                              </p:par>
                              <p:par>
                                <p:cTn id="85" presetID="2" presetClass="entr" presetSubtype="3"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additive="base">
                                        <p:cTn id="87" dur="500" fill="hold"/>
                                        <p:tgtEl>
                                          <p:spTgt spid="16"/>
                                        </p:tgtEl>
                                        <p:attrNameLst>
                                          <p:attrName>ppt_x</p:attrName>
                                        </p:attrNameLst>
                                      </p:cBhvr>
                                      <p:tavLst>
                                        <p:tav tm="0">
                                          <p:val>
                                            <p:strVal val="1+#ppt_w/2"/>
                                          </p:val>
                                        </p:tav>
                                        <p:tav tm="100000">
                                          <p:val>
                                            <p:strVal val="#ppt_x"/>
                                          </p:val>
                                        </p:tav>
                                      </p:tavLst>
                                    </p:anim>
                                    <p:anim calcmode="lin" valueType="num">
                                      <p:cBhvr additive="base">
                                        <p:cTn id="88" dur="500" fill="hold"/>
                                        <p:tgtEl>
                                          <p:spTgt spid="16"/>
                                        </p:tgtEl>
                                        <p:attrNameLst>
                                          <p:attrName>ppt_y</p:attrName>
                                        </p:attrNameLst>
                                      </p:cBhvr>
                                      <p:tavLst>
                                        <p:tav tm="0">
                                          <p:val>
                                            <p:strVal val="0-#ppt_h/2"/>
                                          </p:val>
                                        </p:tav>
                                        <p:tav tm="100000">
                                          <p:val>
                                            <p:strVal val="#ppt_y"/>
                                          </p:val>
                                        </p:tav>
                                      </p:tavLst>
                                    </p:anim>
                                  </p:childTnLst>
                                </p:cTn>
                              </p:par>
                              <p:par>
                                <p:cTn id="89" presetID="42" presetClass="path" presetSubtype="0" accel="50000" decel="50000" fill="hold" nodeType="withEffect">
                                  <p:stCondLst>
                                    <p:cond delay="0"/>
                                  </p:stCondLst>
                                  <p:childTnLst>
                                    <p:animMotion origin="layout" path="M -0.14653 -0.8375 L -0.89236 -0.4669 " pathEditMode="relative" rAng="0" ptsTypes="AA">
                                      <p:cBhvr>
                                        <p:cTn id="90" dur="1000" fill="hold"/>
                                        <p:tgtEl>
                                          <p:spTgt spid="11"/>
                                        </p:tgtEl>
                                        <p:attrNameLst>
                                          <p:attrName>ppt_x</p:attrName>
                                          <p:attrName>ppt_y</p:attrName>
                                        </p:attrNameLst>
                                      </p:cBhvr>
                                      <p:rCtr x="-37292" y="18519"/>
                                    </p:animMotion>
                                  </p:childTnLst>
                                </p:cTn>
                              </p:par>
                              <p:par>
                                <p:cTn id="91" presetID="42" presetClass="path" presetSubtype="0" accel="50000" decel="50000" fill="hold" grpId="1" nodeType="withEffect">
                                  <p:stCondLst>
                                    <p:cond delay="0"/>
                                  </p:stCondLst>
                                  <p:childTnLst>
                                    <p:animMotion origin="layout" path="M -0.19427 -0.86667 L -0.94114 -0.47477 " pathEditMode="relative" rAng="0" ptsTypes="AA">
                                      <p:cBhvr>
                                        <p:cTn id="92" dur="1000" fill="hold"/>
                                        <p:tgtEl>
                                          <p:spTgt spid="16"/>
                                        </p:tgtEl>
                                        <p:attrNameLst>
                                          <p:attrName>ppt_x</p:attrName>
                                          <p:attrName>ppt_y</p:attrName>
                                        </p:attrNameLst>
                                      </p:cBhvr>
                                      <p:rCtr x="-37344" y="19583"/>
                                    </p:animMotion>
                                  </p:childTnLst>
                                </p:cTn>
                              </p:par>
                            </p:childTnLst>
                          </p:cTn>
                        </p:par>
                      </p:childTnLst>
                    </p:cTn>
                  </p:par>
                  <p:par>
                    <p:cTn id="93" fill="hold">
                      <p:stCondLst>
                        <p:cond delay="indefinite"/>
                      </p:stCondLst>
                      <p:childTnLst>
                        <p:par>
                          <p:cTn id="94" fill="hold">
                            <p:stCondLst>
                              <p:cond delay="0"/>
                            </p:stCondLst>
                            <p:childTnLst>
                              <p:par>
                                <p:cTn id="95" presetID="2" presetClass="exit" presetSubtype="12" fill="hold" nodeType="clickEffect">
                                  <p:stCondLst>
                                    <p:cond delay="0"/>
                                  </p:stCondLst>
                                  <p:childTnLst>
                                    <p:anim calcmode="lin" valueType="num">
                                      <p:cBhvr additive="base">
                                        <p:cTn id="96" dur="500"/>
                                        <p:tgtEl>
                                          <p:spTgt spid="11"/>
                                        </p:tgtEl>
                                        <p:attrNameLst>
                                          <p:attrName>ppt_x</p:attrName>
                                        </p:attrNameLst>
                                      </p:cBhvr>
                                      <p:tavLst>
                                        <p:tav tm="0">
                                          <p:val>
                                            <p:strVal val="ppt_x"/>
                                          </p:val>
                                        </p:tav>
                                        <p:tav tm="100000">
                                          <p:val>
                                            <p:strVal val="0-ppt_w/2"/>
                                          </p:val>
                                        </p:tav>
                                      </p:tavLst>
                                    </p:anim>
                                    <p:anim calcmode="lin" valueType="num">
                                      <p:cBhvr additive="base">
                                        <p:cTn id="97" dur="500"/>
                                        <p:tgtEl>
                                          <p:spTgt spid="11"/>
                                        </p:tgtEl>
                                        <p:attrNameLst>
                                          <p:attrName>ppt_y</p:attrName>
                                        </p:attrNameLst>
                                      </p:cBhvr>
                                      <p:tavLst>
                                        <p:tav tm="0">
                                          <p:val>
                                            <p:strVal val="ppt_y"/>
                                          </p:val>
                                        </p:tav>
                                        <p:tav tm="100000">
                                          <p:val>
                                            <p:strVal val="1+ppt_h/2"/>
                                          </p:val>
                                        </p:tav>
                                      </p:tavLst>
                                    </p:anim>
                                    <p:set>
                                      <p:cBhvr>
                                        <p:cTn id="98" dur="1" fill="hold">
                                          <p:stCondLst>
                                            <p:cond delay="499"/>
                                          </p:stCondLst>
                                        </p:cTn>
                                        <p:tgtEl>
                                          <p:spTgt spid="11"/>
                                        </p:tgtEl>
                                        <p:attrNameLst>
                                          <p:attrName>style.visibility</p:attrName>
                                        </p:attrNameLst>
                                      </p:cBhvr>
                                      <p:to>
                                        <p:strVal val="hidden"/>
                                      </p:to>
                                    </p:set>
                                  </p:childTnLst>
                                </p:cTn>
                              </p:par>
                              <p:par>
                                <p:cTn id="99" presetID="2" presetClass="exit" presetSubtype="12" fill="hold" grpId="2" nodeType="withEffect">
                                  <p:stCondLst>
                                    <p:cond delay="0"/>
                                  </p:stCondLst>
                                  <p:childTnLst>
                                    <p:anim calcmode="lin" valueType="num">
                                      <p:cBhvr additive="base">
                                        <p:cTn id="100" dur="500"/>
                                        <p:tgtEl>
                                          <p:spTgt spid="16"/>
                                        </p:tgtEl>
                                        <p:attrNameLst>
                                          <p:attrName>ppt_x</p:attrName>
                                        </p:attrNameLst>
                                      </p:cBhvr>
                                      <p:tavLst>
                                        <p:tav tm="0">
                                          <p:val>
                                            <p:strVal val="ppt_x"/>
                                          </p:val>
                                        </p:tav>
                                        <p:tav tm="100000">
                                          <p:val>
                                            <p:strVal val="0-ppt_w/2"/>
                                          </p:val>
                                        </p:tav>
                                      </p:tavLst>
                                    </p:anim>
                                    <p:anim calcmode="lin" valueType="num">
                                      <p:cBhvr additive="base">
                                        <p:cTn id="101" dur="500"/>
                                        <p:tgtEl>
                                          <p:spTgt spid="16"/>
                                        </p:tgtEl>
                                        <p:attrNameLst>
                                          <p:attrName>ppt_y</p:attrName>
                                        </p:attrNameLst>
                                      </p:cBhvr>
                                      <p:tavLst>
                                        <p:tav tm="0">
                                          <p:val>
                                            <p:strVal val="ppt_y"/>
                                          </p:val>
                                        </p:tav>
                                        <p:tav tm="100000">
                                          <p:val>
                                            <p:strVal val="1+ppt_h/2"/>
                                          </p:val>
                                        </p:tav>
                                      </p:tavLst>
                                    </p:anim>
                                    <p:set>
                                      <p:cBhvr>
                                        <p:cTn id="102" dur="1" fill="hold">
                                          <p:stCondLst>
                                            <p:cond delay="499"/>
                                          </p:stCondLst>
                                        </p:cTn>
                                        <p:tgtEl>
                                          <p:spTgt spid="16"/>
                                        </p:tgtEl>
                                        <p:attrNameLst>
                                          <p:attrName>style.visibility</p:attrName>
                                        </p:attrNameLst>
                                      </p:cBhvr>
                                      <p:to>
                                        <p:strVal val="hidden"/>
                                      </p:to>
                                    </p:set>
                                  </p:childTnLst>
                                </p:cTn>
                              </p:par>
                            </p:childTnLst>
                          </p:cTn>
                        </p:par>
                        <p:par>
                          <p:cTn id="103" fill="hold">
                            <p:stCondLst>
                              <p:cond delay="500"/>
                            </p:stCondLst>
                            <p:childTnLst>
                              <p:par>
                                <p:cTn id="104" presetID="2" presetClass="entr" presetSubtype="3" fill="hold" nodeType="afterEffect">
                                  <p:stCondLst>
                                    <p:cond delay="0"/>
                                  </p:stCondLst>
                                  <p:childTnLst>
                                    <p:set>
                                      <p:cBhvr>
                                        <p:cTn id="105" dur="1" fill="hold">
                                          <p:stCondLst>
                                            <p:cond delay="0"/>
                                          </p:stCondLst>
                                        </p:cTn>
                                        <p:tgtEl>
                                          <p:spTgt spid="15">
                                            <p:txEl>
                                              <p:pRg st="0" end="0"/>
                                            </p:txEl>
                                          </p:spTgt>
                                        </p:tgtEl>
                                        <p:attrNameLst>
                                          <p:attrName>style.visibility</p:attrName>
                                        </p:attrNameLst>
                                      </p:cBhvr>
                                      <p:to>
                                        <p:strVal val="visible"/>
                                      </p:to>
                                    </p:set>
                                    <p:anim calcmode="lin" valueType="num">
                                      <p:cBhvr additive="base">
                                        <p:cTn id="106" dur="10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07" dur="1000" fill="hold"/>
                                        <p:tgtEl>
                                          <p:spTgt spid="15">
                                            <p:txEl>
                                              <p:pRg st="0" end="0"/>
                                            </p:txEl>
                                          </p:spTgt>
                                        </p:tgtEl>
                                        <p:attrNameLst>
                                          <p:attrName>ppt_y</p:attrName>
                                        </p:attrNameLst>
                                      </p:cBhvr>
                                      <p:tavLst>
                                        <p:tav tm="0">
                                          <p:val>
                                            <p:strVal val="0-#ppt_h/2"/>
                                          </p:val>
                                        </p:tav>
                                        <p:tav tm="100000">
                                          <p:val>
                                            <p:strVal val="#ppt_y"/>
                                          </p:val>
                                        </p:tav>
                                      </p:tavLst>
                                    </p:anim>
                                  </p:childTnLst>
                                </p:cTn>
                              </p:par>
                              <p:par>
                                <p:cTn id="108" presetID="42" presetClass="path" presetSubtype="0" accel="50000" decel="50000" fill="hold" grpId="0" nodeType="withEffect">
                                  <p:stCondLst>
                                    <p:cond delay="0"/>
                                  </p:stCondLst>
                                  <p:childTnLst>
                                    <p:animMotion origin="layout" path="M 4.16667E-6 -3.7037E-7 L -0.74584 0.375 " pathEditMode="relative" rAng="0" ptsTypes="AA">
                                      <p:cBhvr>
                                        <p:cTn id="109" dur="1000" fill="hold"/>
                                        <p:tgtEl>
                                          <p:spTgt spid="15">
                                            <p:txEl>
                                              <p:pRg st="0" end="0"/>
                                            </p:txEl>
                                          </p:spTgt>
                                        </p:tgtEl>
                                        <p:attrNameLst>
                                          <p:attrName>ppt_x</p:attrName>
                                          <p:attrName>ppt_y</p:attrName>
                                        </p:attrNameLst>
                                      </p:cBhvr>
                                      <p:rCtr x="-37292" y="1875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0" fill="hold" display="0">
                  <p:stCondLst>
                    <p:cond delay="indefinite"/>
                  </p:stCondLst>
                  <p:endCondLst>
                    <p:cond evt="onStopAudio" delay="0">
                      <p:tgtEl>
                        <p:sldTgt/>
                      </p:tgtEl>
                    </p:cond>
                  </p:endCondLst>
                </p:cTn>
                <p:tgtEl>
                  <p:spTgt spid="14"/>
                </p:tgtEl>
              </p:cMediaNode>
            </p:audio>
          </p:childTnLst>
        </p:cTn>
      </p:par>
    </p:tnLst>
    <p:bldLst>
      <p:bldP spid="3" grpId="0" build="p"/>
      <p:bldP spid="3" grpId="1" build="p"/>
      <p:bldP spid="5" grpId="0"/>
      <p:bldP spid="5" grpId="1"/>
      <p:bldP spid="7" grpId="0"/>
      <p:bldP spid="7" grpId="1"/>
      <p:bldP spid="9" grpId="0"/>
      <p:bldP spid="9" grpId="1"/>
      <p:bldP spid="10" grpId="0" build="allAtOnce"/>
      <p:bldP spid="15" grpId="0" build="allAtOnce"/>
      <p:bldP spid="16" grpId="0"/>
      <p:bldP spid="16" grpId="1"/>
      <p:bldP spid="16" grpId="2"/>
    </p:bldLst>
  </p:timing>
  <p:extLst mod="1">
    <p:ext uri="{E180D4A7-C9FB-4DFB-919C-405C955672EB}">
      <p14:showEvtLst xmlns:p14="http://schemas.microsoft.com/office/powerpoint/2010/main">
        <p14:playEvt time="0" objId="9"/>
        <p14:playEvt time="0" objId="14"/>
        <p14:stopEvt time="42616" objId="14"/>
        <p14:stopEvt time="44800" objId="9"/>
      </p14:showEvtLst>
    </p:ext>
  </p:extLs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100013" y="1920240"/>
            <a:ext cx="8929688" cy="4809744"/>
          </a:xfrm>
        </p:spPr>
        <p:txBody>
          <a:bodyPr>
            <a:normAutofit/>
          </a:bodyPr>
          <a:lstStyle/>
          <a:p>
            <a:pPr marL="457200" indent="-457200">
              <a:spcBef>
                <a:spcPts val="600"/>
              </a:spcBef>
              <a:spcAft>
                <a:spcPts val="600"/>
              </a:spcAft>
              <a:buNone/>
            </a:pPr>
            <a:r>
              <a:rPr lang="en-US" sz="1600" dirty="0" smtClean="0"/>
              <a:t>European </a:t>
            </a:r>
            <a:r>
              <a:rPr lang="en-US" sz="1600" dirty="0"/>
              <a:t>Space Agency &amp; NASA.  (2003).  </a:t>
            </a:r>
            <a:r>
              <a:rPr lang="en-US" sz="1600" i="1" dirty="0"/>
              <a:t>The Boomerang Nebula </a:t>
            </a:r>
            <a:r>
              <a:rPr lang="en-US" sz="1600" dirty="0"/>
              <a:t>[Photograph].  Retrieved from </a:t>
            </a:r>
            <a:r>
              <a:rPr lang="en-US" sz="1600" dirty="0">
                <a:hlinkClick r:id="rId3"/>
              </a:rPr>
              <a:t>http://www.spacetelescope.org/images/heic0301a/</a:t>
            </a:r>
            <a:r>
              <a:rPr lang="en-US" sz="1600" dirty="0"/>
              <a:t> </a:t>
            </a:r>
          </a:p>
          <a:p>
            <a:pPr marL="457200" indent="-457200">
              <a:spcBef>
                <a:spcPts val="600"/>
              </a:spcBef>
              <a:spcAft>
                <a:spcPts val="600"/>
              </a:spcAft>
              <a:buNone/>
            </a:pPr>
            <a:r>
              <a:rPr lang="en-US" sz="1600" dirty="0" err="1" smtClean="0"/>
              <a:t>Gaudiosi</a:t>
            </a:r>
            <a:r>
              <a:rPr lang="en-US" sz="1600" dirty="0" smtClean="0"/>
              <a:t>, J. (2011). </a:t>
            </a:r>
            <a:r>
              <a:rPr lang="en-US" sz="1600" i="1" dirty="0" smtClean="0"/>
              <a:t>Girl Gamer </a:t>
            </a:r>
            <a:r>
              <a:rPr lang="en-US" sz="1600" dirty="0" smtClean="0"/>
              <a:t>[Photograph]. </a:t>
            </a:r>
            <a:r>
              <a:rPr lang="en-US" sz="1600" dirty="0"/>
              <a:t>Retrieved from </a:t>
            </a:r>
            <a:r>
              <a:rPr lang="en-US" sz="1600" dirty="0">
                <a:hlinkClick r:id="rId4"/>
              </a:rPr>
              <a:t>http://</a:t>
            </a:r>
            <a:r>
              <a:rPr lang="en-US" sz="1600" dirty="0" smtClean="0">
                <a:hlinkClick r:id="rId4"/>
              </a:rPr>
              <a:t>blogs-images.forbes.com/johngaudiosi/files/2011/11/girlgamer.jpg</a:t>
            </a:r>
            <a:r>
              <a:rPr lang="en-US" sz="1600" dirty="0" smtClean="0"/>
              <a:t> </a:t>
            </a:r>
            <a:endParaRPr lang="en-US" sz="1600" dirty="0"/>
          </a:p>
          <a:p>
            <a:pPr marL="457200" indent="-457200">
              <a:spcBef>
                <a:spcPts val="600"/>
              </a:spcBef>
              <a:spcAft>
                <a:spcPts val="600"/>
              </a:spcAft>
              <a:buNone/>
            </a:pPr>
            <a:r>
              <a:rPr lang="en-US" sz="1600" dirty="0" smtClean="0"/>
              <a:t>Groff</a:t>
            </a:r>
            <a:r>
              <a:rPr lang="en-US" sz="1600" dirty="0"/>
              <a:t>, J., Howells, C., &amp; Cranmer, S. (2010). </a:t>
            </a:r>
            <a:r>
              <a:rPr lang="en-US" sz="1600" i="1" dirty="0"/>
              <a:t>The impact of console games in the classroom: Evidence from schools in Scotland. </a:t>
            </a:r>
            <a:r>
              <a:rPr lang="en-US" sz="1600" dirty="0"/>
              <a:t>UK: </a:t>
            </a:r>
            <a:r>
              <a:rPr lang="en-US" sz="1600" dirty="0" err="1"/>
              <a:t>Futurelab</a:t>
            </a:r>
            <a:r>
              <a:rPr lang="en-US" sz="1600" dirty="0"/>
              <a:t>.  Retrieved from </a:t>
            </a:r>
            <a:r>
              <a:rPr lang="en-US" sz="1600" dirty="0">
                <a:hlinkClick r:id="rId5"/>
              </a:rPr>
              <a:t>http://www.academia.edu/706362/The_Impact_of_Console_Games_in_the_Classroom_Evidence_From_Schools_in_Scotland</a:t>
            </a:r>
            <a:r>
              <a:rPr lang="en-US" sz="1600" dirty="0"/>
              <a:t> </a:t>
            </a:r>
            <a:endParaRPr lang="en-US" sz="1600" dirty="0" smtClean="0">
              <a:effectLst/>
            </a:endParaRPr>
          </a:p>
          <a:p>
            <a:pPr marL="457200" indent="-457200">
              <a:spcBef>
                <a:spcPts val="600"/>
              </a:spcBef>
              <a:spcAft>
                <a:spcPts val="600"/>
              </a:spcAft>
              <a:buNone/>
            </a:pPr>
            <a:r>
              <a:rPr lang="en-US" sz="1600" i="1" dirty="0"/>
              <a:t>How Are We Doing </a:t>
            </a:r>
            <a:r>
              <a:rPr lang="en-US" sz="1600" dirty="0"/>
              <a:t>[Graphic].  (2012).  Retrieved from </a:t>
            </a:r>
            <a:r>
              <a:rPr lang="en-US" sz="1600" dirty="0">
                <a:hlinkClick r:id="rId6"/>
              </a:rPr>
              <a:t>http://www.hotelbuenaparkanaheim.com/inc/images/little_guy.gif</a:t>
            </a:r>
            <a:r>
              <a:rPr lang="en-US" sz="1600" dirty="0"/>
              <a:t> </a:t>
            </a:r>
            <a:endParaRPr lang="en-US" sz="1600" dirty="0" smtClean="0">
              <a:effectLst/>
            </a:endParaRPr>
          </a:p>
          <a:p>
            <a:pPr marL="457200" indent="-457200">
              <a:spcBef>
                <a:spcPts val="600"/>
              </a:spcBef>
              <a:spcAft>
                <a:spcPts val="600"/>
              </a:spcAft>
              <a:buNone/>
            </a:pPr>
            <a:r>
              <a:rPr lang="en-US" sz="1600" dirty="0" err="1" smtClean="0">
                <a:effectLst/>
              </a:rPr>
              <a:t>Hurtsville</a:t>
            </a:r>
            <a:r>
              <a:rPr lang="en-US" sz="1600" dirty="0" smtClean="0">
                <a:effectLst/>
              </a:rPr>
              <a:t> </a:t>
            </a:r>
            <a:r>
              <a:rPr lang="en-US" sz="1600" dirty="0">
                <a:effectLst/>
              </a:rPr>
              <a:t>City Library.  (2013).  </a:t>
            </a:r>
            <a:r>
              <a:rPr lang="en-US" sz="1600" i="1" dirty="0">
                <a:effectLst/>
              </a:rPr>
              <a:t>Old school bag </a:t>
            </a:r>
            <a:r>
              <a:rPr lang="en-US" sz="1600" dirty="0">
                <a:effectLst/>
              </a:rPr>
              <a:t>[Photograph}.  Retrieved from </a:t>
            </a:r>
            <a:r>
              <a:rPr lang="en-US" sz="1600" dirty="0">
                <a:effectLst/>
                <a:hlinkClick r:id="rId7"/>
              </a:rPr>
              <a:t>http://lmg.hurstville.nsw.gov.au/Education-Programs.html</a:t>
            </a:r>
            <a:r>
              <a:rPr lang="en-US" sz="1600" dirty="0">
                <a:effectLst/>
              </a:rPr>
              <a:t> </a:t>
            </a:r>
            <a:endParaRPr lang="en-US" sz="1600" dirty="0" smtClean="0">
              <a:effectLst/>
            </a:endParaRPr>
          </a:p>
          <a:p>
            <a:pPr marL="457200" indent="-457200">
              <a:spcBef>
                <a:spcPts val="600"/>
              </a:spcBef>
              <a:spcAft>
                <a:spcPts val="600"/>
              </a:spcAft>
              <a:buNone/>
            </a:pPr>
            <a:r>
              <a:rPr lang="en-US" sz="1600" i="1" dirty="0" smtClean="0"/>
              <a:t>I Hate Computers</a:t>
            </a:r>
            <a:r>
              <a:rPr lang="en-US" sz="1600" dirty="0" smtClean="0"/>
              <a:t> [Graphic].  (2012).  </a:t>
            </a:r>
            <a:r>
              <a:rPr lang="en-US" sz="1600" dirty="0"/>
              <a:t>Retrieved from </a:t>
            </a:r>
            <a:r>
              <a:rPr lang="en-US" sz="1600" dirty="0">
                <a:hlinkClick r:id="rId8"/>
              </a:rPr>
              <a:t>http://</a:t>
            </a:r>
            <a:r>
              <a:rPr lang="en-US" sz="1600" dirty="0" smtClean="0">
                <a:hlinkClick r:id="rId8"/>
              </a:rPr>
              <a:t>logintoliteracy.files.wordpress.com/2012/02/i-hate-computers.gif</a:t>
            </a:r>
            <a:r>
              <a:rPr lang="en-US" sz="1600" dirty="0" smtClean="0"/>
              <a:t> </a:t>
            </a:r>
            <a:endParaRPr lang="en-US" sz="1600" i="1" dirty="0" smtClean="0">
              <a:effectLst/>
            </a:endParaRPr>
          </a:p>
          <a:p>
            <a:pPr marL="457200" indent="-457200">
              <a:spcBef>
                <a:spcPts val="600"/>
              </a:spcBef>
              <a:spcAft>
                <a:spcPts val="600"/>
              </a:spcAft>
              <a:buNone/>
            </a:pPr>
            <a:endParaRPr lang="en-US" sz="1400" dirty="0" smtClean="0">
              <a:effectLst/>
            </a:endParaRPr>
          </a:p>
        </p:txBody>
      </p:sp>
    </p:spTree>
    <p:extLst>
      <p:ext uri="{BB962C8B-B14F-4D97-AF65-F5344CB8AC3E}">
        <p14:creationId xmlns:p14="http://schemas.microsoft.com/office/powerpoint/2010/main" val="3892866651"/>
      </p:ext>
    </p:extLst>
  </p:cSld>
  <p:clrMapOvr>
    <a:masterClrMapping/>
  </p:clrMapOvr>
  <mc:AlternateContent xmlns:mc="http://schemas.openxmlformats.org/markup-compatibility/2006">
    <mc:Choice xmlns:p14="http://schemas.microsoft.com/office/powerpoint/2010/main" Requires="p14">
      <p:transition spd="slow" advTm="13050">
        <p14:prism/>
      </p:transition>
    </mc:Choice>
    <mc:Fallback>
      <p:transition xmlns:p14="http://schemas.microsoft.com/office/powerpoint/2010/main" spd="slow" advTm="13050">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100013" y="1920240"/>
            <a:ext cx="8929688" cy="4809744"/>
          </a:xfrm>
        </p:spPr>
        <p:txBody>
          <a:bodyPr>
            <a:normAutofit/>
          </a:bodyPr>
          <a:lstStyle/>
          <a:p>
            <a:pPr marL="457200" indent="-457200">
              <a:spcBef>
                <a:spcPts val="600"/>
              </a:spcBef>
              <a:spcAft>
                <a:spcPts val="600"/>
              </a:spcAft>
              <a:buNone/>
            </a:pPr>
            <a:r>
              <a:rPr lang="en-US" sz="1600" dirty="0"/>
              <a:t>Julian, D. (2012).  </a:t>
            </a:r>
            <a:r>
              <a:rPr lang="en-US" sz="1600" i="1" dirty="0"/>
              <a:t>FEA </a:t>
            </a:r>
            <a:r>
              <a:rPr lang="en-US" sz="1600" i="1" dirty="0" err="1"/>
              <a:t>ikids</a:t>
            </a:r>
            <a:r>
              <a:rPr lang="en-US" sz="1600" i="1" dirty="0"/>
              <a:t> </a:t>
            </a:r>
            <a:r>
              <a:rPr lang="en-US" sz="1600" i="1" dirty="0" err="1"/>
              <a:t>fasttimes</a:t>
            </a:r>
            <a:r>
              <a:rPr lang="en-US" sz="1600" dirty="0"/>
              <a:t> [Photograph].  Retrieved from </a:t>
            </a:r>
            <a:r>
              <a:rPr lang="en-US" sz="1600" dirty="0">
                <a:hlinkClick r:id="rId3"/>
              </a:rPr>
              <a:t>http://www.edutopia.org/ikids</a:t>
            </a:r>
            <a:r>
              <a:rPr lang="en-US" sz="1600" dirty="0"/>
              <a:t> </a:t>
            </a:r>
            <a:endParaRPr lang="en-US" sz="1600" dirty="0" smtClean="0"/>
          </a:p>
          <a:p>
            <a:pPr marL="457200" indent="-457200">
              <a:spcBef>
                <a:spcPts val="600"/>
              </a:spcBef>
              <a:spcAft>
                <a:spcPts val="600"/>
              </a:spcAft>
              <a:buNone/>
            </a:pPr>
            <a:r>
              <a:rPr lang="en-US" sz="1600" dirty="0" err="1" smtClean="0"/>
              <a:t>Ke</a:t>
            </a:r>
            <a:r>
              <a:rPr lang="en-US" sz="1600" dirty="0"/>
              <a:t>, F. (2008a). Alternative goal structures for computer game-based learning. </a:t>
            </a:r>
            <a:r>
              <a:rPr lang="en-US" sz="1600" i="1" dirty="0"/>
              <a:t>International Journal Of Computer-Supported Collaborative Learning</a:t>
            </a:r>
            <a:r>
              <a:rPr lang="en-US" sz="1600" dirty="0"/>
              <a:t>, </a:t>
            </a:r>
            <a:r>
              <a:rPr lang="en-US" sz="1600" i="1" dirty="0"/>
              <a:t>3</a:t>
            </a:r>
            <a:r>
              <a:rPr lang="en-US" sz="1600" dirty="0"/>
              <a:t>(4), 429-445. doi:10.1007/s11412-008-9048-2</a:t>
            </a:r>
          </a:p>
          <a:p>
            <a:pPr marL="457200" indent="-457200">
              <a:spcBef>
                <a:spcPts val="600"/>
              </a:spcBef>
              <a:spcAft>
                <a:spcPts val="600"/>
              </a:spcAft>
              <a:buNone/>
            </a:pPr>
            <a:r>
              <a:rPr lang="en-US" sz="1600" dirty="0" err="1"/>
              <a:t>Ke</a:t>
            </a:r>
            <a:r>
              <a:rPr lang="en-US" sz="1600" dirty="0"/>
              <a:t>, F. (2008b). Computer games application within alternative classroom goal structures: cognitive, metacognitive, and affective evaluation. </a:t>
            </a:r>
            <a:r>
              <a:rPr lang="en-US" sz="1600" i="1" dirty="0"/>
              <a:t>Educational Technology Research &amp; Development</a:t>
            </a:r>
            <a:r>
              <a:rPr lang="en-US" sz="1600" dirty="0"/>
              <a:t>, </a:t>
            </a:r>
            <a:r>
              <a:rPr lang="en-US" sz="1600" i="1" dirty="0"/>
              <a:t>56</a:t>
            </a:r>
            <a:r>
              <a:rPr lang="en-US" sz="1600" dirty="0"/>
              <a:t>(5/6), 539-556. doi:10.1007/s11423-008-9086-5</a:t>
            </a:r>
          </a:p>
          <a:p>
            <a:pPr marL="457200" indent="-457200">
              <a:spcBef>
                <a:spcPts val="600"/>
              </a:spcBef>
              <a:spcAft>
                <a:spcPts val="600"/>
              </a:spcAft>
              <a:buNone/>
            </a:pPr>
            <a:r>
              <a:rPr lang="en-US" sz="1600" dirty="0"/>
              <a:t>Le, S. (Artist). (2011). </a:t>
            </a:r>
            <a:r>
              <a:rPr lang="en-US" sz="1600" i="1" dirty="0"/>
              <a:t>Digital game-based learning cartoon </a:t>
            </a:r>
            <a:r>
              <a:rPr lang="en-US" sz="1600" dirty="0"/>
              <a:t>[Cartoon Drawing]</a:t>
            </a:r>
            <a:r>
              <a:rPr lang="en-US" sz="1600" i="1" dirty="0"/>
              <a:t>.  </a:t>
            </a:r>
            <a:r>
              <a:rPr lang="en-US" sz="1600" dirty="0"/>
              <a:t>Retrieved from </a:t>
            </a:r>
            <a:r>
              <a:rPr lang="en-US" sz="1600" dirty="0">
                <a:hlinkClick r:id="rId4"/>
              </a:rPr>
              <a:t>http://www.flickr.com/photos/donjonson/5351362611/</a:t>
            </a:r>
            <a:r>
              <a:rPr lang="en-US" sz="1600" dirty="0"/>
              <a:t> </a:t>
            </a:r>
          </a:p>
          <a:p>
            <a:pPr marL="457200" indent="-457200">
              <a:spcBef>
                <a:spcPts val="600"/>
              </a:spcBef>
              <a:spcAft>
                <a:spcPts val="600"/>
              </a:spcAft>
              <a:buNone/>
            </a:pPr>
            <a:r>
              <a:rPr lang="en-US" sz="1600" dirty="0" err="1" smtClean="0"/>
              <a:t>Limex</a:t>
            </a:r>
            <a:r>
              <a:rPr lang="en-US" sz="1600" dirty="0" smtClean="0"/>
              <a:t> Games.  (2010).  </a:t>
            </a:r>
            <a:r>
              <a:rPr lang="en-US" sz="1600" i="1" dirty="0" smtClean="0"/>
              <a:t>Cargo Bridge</a:t>
            </a:r>
            <a:r>
              <a:rPr lang="en-US" sz="1600" dirty="0" smtClean="0"/>
              <a:t> [Graphic].  </a:t>
            </a:r>
            <a:r>
              <a:rPr lang="en-US" sz="1600" dirty="0"/>
              <a:t>Retrieved from </a:t>
            </a:r>
            <a:r>
              <a:rPr lang="en-US" sz="1600" dirty="0">
                <a:hlinkClick r:id="rId5"/>
              </a:rPr>
              <a:t>http://blog.mochigames.com/2011/11/17/best-of-browser-games-physics-bridge-building</a:t>
            </a:r>
            <a:r>
              <a:rPr lang="en-US" sz="1600" dirty="0" smtClean="0">
                <a:hlinkClick r:id="rId5"/>
              </a:rPr>
              <a:t>/</a:t>
            </a:r>
            <a:r>
              <a:rPr lang="en-US" sz="1600" dirty="0" smtClean="0"/>
              <a:t> </a:t>
            </a:r>
            <a:endParaRPr lang="en-US" sz="1600" dirty="0"/>
          </a:p>
          <a:p>
            <a:pPr marL="457200" indent="-457200">
              <a:spcBef>
                <a:spcPts val="600"/>
              </a:spcBef>
              <a:spcAft>
                <a:spcPts val="600"/>
              </a:spcAft>
              <a:buNone/>
            </a:pPr>
            <a:r>
              <a:rPr lang="en-US" sz="1600" dirty="0" smtClean="0"/>
              <a:t>Luis</a:t>
            </a:r>
            <a:r>
              <a:rPr lang="en-US" sz="1600" dirty="0"/>
              <a:t>, M. (2012).  </a:t>
            </a:r>
            <a:r>
              <a:rPr lang="en-US" sz="1600" i="1" dirty="0"/>
              <a:t>GREAT game-based learning </a:t>
            </a:r>
            <a:r>
              <a:rPr lang="en-US" sz="1600" dirty="0"/>
              <a:t>[Video].  Retrieved from </a:t>
            </a:r>
            <a:r>
              <a:rPr lang="en-US" sz="1600" dirty="0">
                <a:hlinkClick r:id="rId6"/>
              </a:rPr>
              <a:t>http://youtu.be/_gBi7OXjpAE</a:t>
            </a:r>
            <a:r>
              <a:rPr lang="en-US" sz="1600" dirty="0"/>
              <a:t> </a:t>
            </a:r>
          </a:p>
        </p:txBody>
      </p:sp>
    </p:spTree>
    <p:extLst>
      <p:ext uri="{BB962C8B-B14F-4D97-AF65-F5344CB8AC3E}">
        <p14:creationId xmlns:p14="http://schemas.microsoft.com/office/powerpoint/2010/main" val="4124542398"/>
      </p:ext>
    </p:extLst>
  </p:cSld>
  <p:clrMapOvr>
    <a:masterClrMapping/>
  </p:clrMapOvr>
  <mc:AlternateContent xmlns:mc="http://schemas.openxmlformats.org/markup-compatibility/2006">
    <mc:Choice xmlns:p14="http://schemas.microsoft.com/office/powerpoint/2010/main" Requires="p14">
      <p:transition spd="slow" advTm="13050">
        <p14:prism/>
      </p:transition>
    </mc:Choice>
    <mc:Fallback>
      <p:transition xmlns:p14="http://schemas.microsoft.com/office/powerpoint/2010/main" spd="slow" advTm="13050">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100013" y="1920240"/>
            <a:ext cx="8929688" cy="4809744"/>
          </a:xfrm>
        </p:spPr>
        <p:txBody>
          <a:bodyPr>
            <a:normAutofit/>
          </a:bodyPr>
          <a:lstStyle/>
          <a:p>
            <a:pPr marL="457200" indent="-457200">
              <a:spcBef>
                <a:spcPts val="600"/>
              </a:spcBef>
              <a:spcAft>
                <a:spcPts val="600"/>
              </a:spcAft>
              <a:buNone/>
            </a:pPr>
            <a:r>
              <a:rPr lang="en-US" sz="1600" dirty="0"/>
              <a:t>Martin, P. (2010). </a:t>
            </a:r>
            <a:r>
              <a:rPr lang="en-US" sz="1600" i="1" dirty="0"/>
              <a:t>IT Computer Girl </a:t>
            </a:r>
            <a:r>
              <a:rPr lang="en-US" sz="1600" dirty="0"/>
              <a:t>[Graphic].  Retrieved from </a:t>
            </a:r>
            <a:r>
              <a:rPr lang="en-US" sz="1600" dirty="0">
                <a:hlinkClick r:id="rId3"/>
              </a:rPr>
              <a:t>http://www.plugintotechnology.com/2010/11/educational-video-games-create-engaged.html</a:t>
            </a:r>
            <a:r>
              <a:rPr lang="en-US" sz="1600" dirty="0"/>
              <a:t> </a:t>
            </a:r>
            <a:endParaRPr lang="en-US" sz="1600" dirty="0" smtClean="0"/>
          </a:p>
          <a:p>
            <a:pPr marL="457200" indent="-457200">
              <a:spcBef>
                <a:spcPts val="600"/>
              </a:spcBef>
              <a:spcAft>
                <a:spcPts val="600"/>
              </a:spcAft>
              <a:buNone/>
            </a:pPr>
            <a:r>
              <a:rPr lang="en-US" sz="1600" dirty="0" smtClean="0"/>
              <a:t>McCurry</a:t>
            </a:r>
            <a:r>
              <a:rPr lang="en-US" sz="1600" dirty="0"/>
              <a:t>, M. (2010). </a:t>
            </a:r>
            <a:r>
              <a:rPr lang="en-US" sz="1600" i="1" dirty="0"/>
              <a:t>Boring lecture </a:t>
            </a:r>
            <a:r>
              <a:rPr lang="en-US" sz="1600" dirty="0"/>
              <a:t>[Photograph]. Retrieved from </a:t>
            </a:r>
            <a:r>
              <a:rPr lang="en-US" sz="1600" dirty="0">
                <a:hlinkClick r:id="rId4"/>
              </a:rPr>
              <a:t>http://www.michaelmccurry.net/2010/10/20/lecture-based-vs-interactive-learning-which-is-future-of-education</a:t>
            </a:r>
            <a:r>
              <a:rPr lang="en-US" sz="1600" dirty="0"/>
              <a:t> </a:t>
            </a:r>
            <a:endParaRPr lang="en-US" sz="1600" dirty="0" smtClean="0"/>
          </a:p>
          <a:p>
            <a:pPr marL="457200" indent="-457200">
              <a:spcBef>
                <a:spcPts val="600"/>
              </a:spcBef>
              <a:spcAft>
                <a:spcPts val="600"/>
              </a:spcAft>
              <a:buNone/>
            </a:pPr>
            <a:r>
              <a:rPr lang="en-US" sz="1600" dirty="0" smtClean="0"/>
              <a:t>Meyers</a:t>
            </a:r>
            <a:r>
              <a:rPr lang="en-US" sz="1600" dirty="0"/>
              <a:t>, A.  (2009).  </a:t>
            </a:r>
            <a:r>
              <a:rPr lang="en-US" sz="1600" i="1" dirty="0"/>
              <a:t>A vision for 21</a:t>
            </a:r>
            <a:r>
              <a:rPr lang="en-US" sz="1600" i="1" baseline="30000" dirty="0"/>
              <a:t>st</a:t>
            </a:r>
            <a:r>
              <a:rPr lang="en-US" sz="1600" i="1" dirty="0"/>
              <a:t> century learning </a:t>
            </a:r>
            <a:r>
              <a:rPr lang="en-US" sz="1600" dirty="0"/>
              <a:t>[Video].  Retrieved from </a:t>
            </a:r>
            <a:r>
              <a:rPr lang="en-US" sz="1600" dirty="0">
                <a:hlinkClick r:id="rId5"/>
              </a:rPr>
              <a:t>http://youtu.be/Mirxkzkxuf4</a:t>
            </a:r>
            <a:r>
              <a:rPr lang="en-US" sz="1600" dirty="0"/>
              <a:t> </a:t>
            </a:r>
            <a:endParaRPr lang="en-US" sz="1600" dirty="0" smtClean="0"/>
          </a:p>
          <a:p>
            <a:pPr marL="457200" indent="-457200">
              <a:spcBef>
                <a:spcPts val="600"/>
              </a:spcBef>
              <a:spcAft>
                <a:spcPts val="600"/>
              </a:spcAft>
              <a:buNone/>
            </a:pPr>
            <a:r>
              <a:rPr lang="en-US" sz="1600" dirty="0" smtClean="0"/>
              <a:t>National </a:t>
            </a:r>
            <a:r>
              <a:rPr lang="en-US" sz="1600" dirty="0" err="1"/>
              <a:t>Insitute</a:t>
            </a:r>
            <a:r>
              <a:rPr lang="en-US" sz="1600" dirty="0"/>
              <a:t> of Standards &amp; Technology (NIST). (2013).  </a:t>
            </a:r>
            <a:r>
              <a:rPr lang="en-US" sz="1600" i="1" dirty="0" err="1"/>
              <a:t>Hassler’s</a:t>
            </a:r>
            <a:r>
              <a:rPr lang="en-US" sz="1600" i="1" dirty="0"/>
              <a:t> Slide Rule</a:t>
            </a:r>
            <a:r>
              <a:rPr lang="en-US" sz="1600" dirty="0"/>
              <a:t> [Photograph].  Retrieved from </a:t>
            </a:r>
            <a:r>
              <a:rPr lang="en-US" sz="1600" dirty="0">
                <a:hlinkClick r:id="rId6"/>
              </a:rPr>
              <a:t>http://museum.nist.gov/object.asp?ObjID=5</a:t>
            </a:r>
            <a:r>
              <a:rPr lang="en-US" sz="1600" dirty="0"/>
              <a:t> </a:t>
            </a:r>
          </a:p>
          <a:p>
            <a:pPr marL="457200" indent="-457200">
              <a:spcBef>
                <a:spcPts val="600"/>
              </a:spcBef>
              <a:spcAft>
                <a:spcPts val="600"/>
              </a:spcAft>
              <a:buNone/>
            </a:pPr>
            <a:r>
              <a:rPr lang="en-US" sz="1600" dirty="0" err="1"/>
              <a:t>Nys</a:t>
            </a:r>
            <a:r>
              <a:rPr lang="en-US" sz="1600" dirty="0"/>
              <a:t>, R.  (2011).  </a:t>
            </a:r>
            <a:r>
              <a:rPr lang="en-US" sz="1600" i="1" dirty="0"/>
              <a:t>Digital Learner</a:t>
            </a:r>
            <a:r>
              <a:rPr lang="en-US" sz="1600" dirty="0"/>
              <a:t> [Photograph].  Retrieved from </a:t>
            </a:r>
            <a:r>
              <a:rPr lang="en-US" sz="1600" dirty="0">
                <a:hlinkClick r:id="rId7"/>
              </a:rPr>
              <a:t>http://roxannnys.pbworks.com/w/page/6883448/21st%20Century%20Learners%20vs%2020th%20Century%20Teachers</a:t>
            </a:r>
            <a:r>
              <a:rPr lang="en-US" sz="1600" dirty="0"/>
              <a:t> </a:t>
            </a:r>
          </a:p>
          <a:p>
            <a:pPr marL="457200" indent="-457200">
              <a:spcBef>
                <a:spcPts val="600"/>
              </a:spcBef>
              <a:spcAft>
                <a:spcPts val="600"/>
              </a:spcAft>
              <a:buNone/>
            </a:pPr>
            <a:r>
              <a:rPr lang="en-US" sz="1600" dirty="0"/>
              <a:t>Online Education. (2012).  </a:t>
            </a:r>
            <a:r>
              <a:rPr lang="en-US" sz="1600" i="1" dirty="0"/>
              <a:t>A Video Game Timeline (1967-Present)</a:t>
            </a:r>
            <a:r>
              <a:rPr lang="en-US" sz="1600" dirty="0"/>
              <a:t> [Photograph].  Retrieved from </a:t>
            </a:r>
            <a:r>
              <a:rPr lang="en-US" sz="1600" dirty="0">
                <a:hlinkClick r:id="rId8"/>
              </a:rPr>
              <a:t>http://www.onlineeducation.net/videogame_timeline</a:t>
            </a:r>
            <a:r>
              <a:rPr lang="en-US" sz="1600" dirty="0"/>
              <a:t> </a:t>
            </a:r>
          </a:p>
        </p:txBody>
      </p:sp>
    </p:spTree>
    <p:extLst>
      <p:ext uri="{BB962C8B-B14F-4D97-AF65-F5344CB8AC3E}">
        <p14:creationId xmlns:p14="http://schemas.microsoft.com/office/powerpoint/2010/main" val="2266078752"/>
      </p:ext>
    </p:extLst>
  </p:cSld>
  <p:clrMapOvr>
    <a:masterClrMapping/>
  </p:clrMapOvr>
  <mc:AlternateContent xmlns:mc="http://schemas.openxmlformats.org/markup-compatibility/2006">
    <mc:Choice xmlns:p14="http://schemas.microsoft.com/office/powerpoint/2010/main" Requires="p14">
      <p:transition spd="slow" advTm="13050">
        <p14:prism/>
      </p:transition>
    </mc:Choice>
    <mc:Fallback>
      <p:transition xmlns:p14="http://schemas.microsoft.com/office/powerpoint/2010/main" spd="slow" advTm="13050">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100013" y="1920240"/>
            <a:ext cx="8929688" cy="4809744"/>
          </a:xfrm>
        </p:spPr>
        <p:txBody>
          <a:bodyPr>
            <a:normAutofit/>
          </a:bodyPr>
          <a:lstStyle/>
          <a:p>
            <a:pPr marL="457200" indent="-457200">
              <a:spcBef>
                <a:spcPts val="600"/>
              </a:spcBef>
              <a:spcAft>
                <a:spcPts val="600"/>
              </a:spcAft>
              <a:buNone/>
            </a:pPr>
            <a:r>
              <a:rPr lang="en-US" sz="1600" dirty="0" err="1"/>
              <a:t>Prensky</a:t>
            </a:r>
            <a:r>
              <a:rPr lang="en-US" sz="1600" dirty="0"/>
              <a:t>, M. (2001). The digital game-based learning revolution.  In </a:t>
            </a:r>
            <a:r>
              <a:rPr lang="en-US" sz="1600" i="1" dirty="0"/>
              <a:t>Digital Game-Based Learning </a:t>
            </a:r>
            <a:r>
              <a:rPr lang="en-US" sz="1600" dirty="0"/>
              <a:t>(pp. 1-19).  New York: McGraw-Hill</a:t>
            </a:r>
            <a:r>
              <a:rPr lang="en-US" sz="1600" dirty="0" smtClean="0"/>
              <a:t>.</a:t>
            </a:r>
          </a:p>
          <a:p>
            <a:pPr marL="457200" indent="-457200">
              <a:spcBef>
                <a:spcPts val="600"/>
              </a:spcBef>
              <a:spcAft>
                <a:spcPts val="600"/>
              </a:spcAft>
              <a:buNone/>
            </a:pPr>
            <a:r>
              <a:rPr lang="en-US" sz="1600" dirty="0" err="1" smtClean="0"/>
              <a:t>Ravado</a:t>
            </a:r>
            <a:r>
              <a:rPr lang="en-US" sz="1600" dirty="0"/>
              <a:t>, R. (2010a). </a:t>
            </a:r>
            <a:r>
              <a:rPr lang="en-US" sz="1600" i="1" dirty="0"/>
              <a:t>If you fall asleep during class </a:t>
            </a:r>
            <a:r>
              <a:rPr lang="en-US" sz="1600" dirty="0"/>
              <a:t>[Photograph].  Retrieved from </a:t>
            </a:r>
            <a:r>
              <a:rPr lang="en-US" sz="1600" dirty="0">
                <a:hlinkClick r:id="rId3"/>
              </a:rPr>
              <a:t>http://rikravado.hubpages.com/hub/Web-Based-Learning-Todays-Educated-Answer#</a:t>
            </a:r>
            <a:r>
              <a:rPr lang="en-US" sz="1600" dirty="0"/>
              <a:t> </a:t>
            </a:r>
            <a:endParaRPr lang="en-US" sz="1600" dirty="0" smtClean="0"/>
          </a:p>
          <a:p>
            <a:pPr marL="457200" indent="-457200">
              <a:spcBef>
                <a:spcPts val="600"/>
              </a:spcBef>
              <a:spcAft>
                <a:spcPts val="600"/>
              </a:spcAft>
              <a:buNone/>
            </a:pPr>
            <a:r>
              <a:rPr lang="en-US" sz="1600" dirty="0" err="1" smtClean="0"/>
              <a:t>Ravado</a:t>
            </a:r>
            <a:r>
              <a:rPr lang="en-US" sz="1600" dirty="0"/>
              <a:t>, R. (2010b). </a:t>
            </a:r>
            <a:r>
              <a:rPr lang="en-US" sz="1600" i="1" dirty="0"/>
              <a:t>Modern web-based learning with opportunities to collaborate </a:t>
            </a:r>
            <a:r>
              <a:rPr lang="en-US" sz="1600" dirty="0"/>
              <a:t>[Photograph].  Retrieved from </a:t>
            </a:r>
            <a:r>
              <a:rPr lang="en-US" sz="1600" dirty="0">
                <a:hlinkClick r:id="rId3"/>
              </a:rPr>
              <a:t>http://rikravado.hubpages.com/hub/Web-Based-Learning-Todays-Educated-Answer#</a:t>
            </a:r>
            <a:r>
              <a:rPr lang="en-US" sz="1600" dirty="0"/>
              <a:t> </a:t>
            </a:r>
          </a:p>
          <a:p>
            <a:pPr marL="457200" indent="-457200">
              <a:spcBef>
                <a:spcPts val="600"/>
              </a:spcBef>
              <a:spcAft>
                <a:spcPts val="600"/>
              </a:spcAft>
              <a:buNone/>
            </a:pPr>
            <a:r>
              <a:rPr lang="en-US" sz="1600" dirty="0" err="1" smtClean="0"/>
              <a:t>Ravado</a:t>
            </a:r>
            <a:r>
              <a:rPr lang="en-US" sz="1600" dirty="0" smtClean="0"/>
              <a:t>, R. (2010c).  </a:t>
            </a:r>
            <a:r>
              <a:rPr lang="en-US" sz="1600" i="1" dirty="0" smtClean="0"/>
              <a:t>Traditional learning</a:t>
            </a:r>
            <a:r>
              <a:rPr lang="en-US" sz="1600" dirty="0" smtClean="0"/>
              <a:t> [Photograph].  Retrieved from </a:t>
            </a:r>
            <a:r>
              <a:rPr lang="en-US" sz="1600" dirty="0" smtClean="0">
                <a:hlinkClick r:id="rId3"/>
              </a:rPr>
              <a:t>http://rikravado.hubpages.com/hub/Web-Based-Learning-Todays-Educated-Answer#</a:t>
            </a:r>
            <a:r>
              <a:rPr lang="en-US" sz="1600" dirty="0" smtClean="0"/>
              <a:t> </a:t>
            </a:r>
          </a:p>
          <a:p>
            <a:pPr marL="457200" indent="-457200">
              <a:spcBef>
                <a:spcPts val="600"/>
              </a:spcBef>
              <a:spcAft>
                <a:spcPts val="600"/>
              </a:spcAft>
              <a:buNone/>
            </a:pPr>
            <a:r>
              <a:rPr lang="en-US" sz="1600" dirty="0" smtClean="0"/>
              <a:t>Rogers</a:t>
            </a:r>
            <a:r>
              <a:rPr lang="en-US" sz="1600" dirty="0"/>
              <a:t>, E. M. (2003). </a:t>
            </a:r>
            <a:r>
              <a:rPr lang="en-US" sz="1600" i="1" dirty="0"/>
              <a:t>Diffusion of innovations</a:t>
            </a:r>
            <a:r>
              <a:rPr lang="en-US" sz="1600" dirty="0"/>
              <a:t> (5th ed.). New York, NY: Free Press.</a:t>
            </a:r>
          </a:p>
          <a:p>
            <a:pPr marL="457200" indent="-457200">
              <a:spcBef>
                <a:spcPts val="600"/>
              </a:spcBef>
              <a:spcAft>
                <a:spcPts val="600"/>
              </a:spcAft>
              <a:buNone/>
            </a:pPr>
            <a:r>
              <a:rPr lang="en-US" sz="1600" dirty="0"/>
              <a:t>Second Life.  (2012).  </a:t>
            </a:r>
            <a:r>
              <a:rPr lang="en-US" sz="1600" i="1" dirty="0"/>
              <a:t>Second Life</a:t>
            </a:r>
            <a:r>
              <a:rPr lang="en-US" sz="1600" dirty="0"/>
              <a:t> [Video].  Retrieved from </a:t>
            </a:r>
            <a:r>
              <a:rPr lang="en-US" sz="1600" dirty="0">
                <a:hlinkClick r:id="rId4"/>
              </a:rPr>
              <a:t>http://www.youtube.com/watch?v=r74hkI-JcHY&amp;feature=share&amp;list=PLA4A56B2AB33F7723</a:t>
            </a:r>
            <a:r>
              <a:rPr lang="en-US" sz="1600" dirty="0"/>
              <a:t> </a:t>
            </a:r>
            <a:endParaRPr lang="en-US" sz="1600" dirty="0" smtClean="0">
              <a:effectLst/>
            </a:endParaRPr>
          </a:p>
          <a:p>
            <a:pPr marL="457200" indent="-457200">
              <a:spcBef>
                <a:spcPts val="600"/>
              </a:spcBef>
              <a:spcAft>
                <a:spcPts val="600"/>
              </a:spcAft>
              <a:buNone/>
            </a:pPr>
            <a:endParaRPr lang="en-US" dirty="0">
              <a:effectLst/>
            </a:endParaRPr>
          </a:p>
        </p:txBody>
      </p:sp>
    </p:spTree>
    <p:extLst>
      <p:ext uri="{BB962C8B-B14F-4D97-AF65-F5344CB8AC3E}">
        <p14:creationId xmlns:p14="http://schemas.microsoft.com/office/powerpoint/2010/main" val="972640578"/>
      </p:ext>
    </p:extLst>
  </p:cSld>
  <p:clrMapOvr>
    <a:masterClrMapping/>
  </p:clrMapOvr>
  <mc:AlternateContent xmlns:mc="http://schemas.openxmlformats.org/markup-compatibility/2006">
    <mc:Choice xmlns:p14="http://schemas.microsoft.com/office/powerpoint/2010/main" Requires="p14">
      <p:transition spd="slow" advTm="13050">
        <p14:prism/>
      </p:transition>
    </mc:Choice>
    <mc:Fallback>
      <p:transition xmlns:p14="http://schemas.microsoft.com/office/powerpoint/2010/main" spd="slow" advTm="13050">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100013" y="1920240"/>
            <a:ext cx="8929688" cy="4809744"/>
          </a:xfrm>
        </p:spPr>
        <p:txBody>
          <a:bodyPr>
            <a:normAutofit/>
          </a:bodyPr>
          <a:lstStyle/>
          <a:p>
            <a:pPr marL="457200" indent="-457200">
              <a:spcBef>
                <a:spcPts val="600"/>
              </a:spcBef>
              <a:spcAft>
                <a:spcPts val="600"/>
              </a:spcAft>
              <a:buNone/>
            </a:pPr>
            <a:r>
              <a:rPr lang="en-US" sz="1600" dirty="0" err="1"/>
              <a:t>Sigurdardottir</a:t>
            </a:r>
            <a:r>
              <a:rPr lang="en-US" sz="1600" dirty="0"/>
              <a:t>, H. (2012). Debating matters in digital game-based learning. </a:t>
            </a:r>
            <a:r>
              <a:rPr lang="en-US" sz="1600" i="1" dirty="0"/>
              <a:t>Proceedings of the European Conference on Games Based Learning</a:t>
            </a:r>
            <a:r>
              <a:rPr lang="en-US" sz="1600" dirty="0"/>
              <a:t>, 471-477. </a:t>
            </a:r>
          </a:p>
          <a:p>
            <a:pPr marL="457200" indent="-457200">
              <a:spcBef>
                <a:spcPts val="600"/>
              </a:spcBef>
              <a:spcAft>
                <a:spcPts val="600"/>
              </a:spcAft>
              <a:buNone/>
            </a:pPr>
            <a:r>
              <a:rPr lang="en-US" sz="1600" dirty="0"/>
              <a:t>SKC Tech Prep.  (2013).  </a:t>
            </a:r>
            <a:r>
              <a:rPr lang="en-US" sz="1600" i="1" dirty="0"/>
              <a:t>Computer Student</a:t>
            </a:r>
            <a:r>
              <a:rPr lang="en-US" sz="1600" dirty="0"/>
              <a:t> [Photograph].  Retrieved from </a:t>
            </a:r>
            <a:r>
              <a:rPr lang="en-US" sz="1600" dirty="0">
                <a:hlinkClick r:id="rId3"/>
              </a:rPr>
              <a:t>http://www.skctechprep.org/</a:t>
            </a:r>
            <a:r>
              <a:rPr lang="en-US" sz="1600" dirty="0"/>
              <a:t> </a:t>
            </a:r>
          </a:p>
          <a:p>
            <a:pPr marL="457200" indent="-457200">
              <a:spcBef>
                <a:spcPts val="600"/>
              </a:spcBef>
              <a:spcAft>
                <a:spcPts val="600"/>
              </a:spcAft>
              <a:buNone/>
            </a:pPr>
            <a:r>
              <a:rPr lang="en-US" sz="1600" dirty="0" err="1"/>
              <a:t>Socialphy</a:t>
            </a:r>
            <a:r>
              <a:rPr lang="en-US" sz="1600" dirty="0"/>
              <a:t>.  (2012).  </a:t>
            </a:r>
            <a:r>
              <a:rPr lang="en-US" sz="1600" i="1" dirty="0"/>
              <a:t>Video Games Make Learning Fun </a:t>
            </a:r>
            <a:r>
              <a:rPr lang="en-US" sz="1600" dirty="0"/>
              <a:t>[Photograph].  Retrieved from </a:t>
            </a:r>
            <a:r>
              <a:rPr lang="en-US" sz="1600" dirty="0">
                <a:hlinkClick r:id="rId4"/>
              </a:rPr>
              <a:t>http://www.socialphy.com/posts/off-topic/12473/10-Reasons-Why-Video-Games-Are-Good-For-You.html</a:t>
            </a:r>
            <a:r>
              <a:rPr lang="en-US" sz="1600" dirty="0"/>
              <a:t>  </a:t>
            </a:r>
            <a:endParaRPr lang="en-US" sz="1600" dirty="0" smtClean="0"/>
          </a:p>
          <a:p>
            <a:pPr marL="457200" indent="-457200">
              <a:spcBef>
                <a:spcPts val="600"/>
              </a:spcBef>
              <a:spcAft>
                <a:spcPts val="600"/>
              </a:spcAft>
              <a:buNone/>
            </a:pPr>
            <a:r>
              <a:rPr lang="en-US" sz="1600" dirty="0" smtClean="0"/>
              <a:t>Southwest </a:t>
            </a:r>
            <a:r>
              <a:rPr lang="en-US" sz="1600" dirty="0"/>
              <a:t>Research Institute.  (2013).  </a:t>
            </a:r>
            <a:r>
              <a:rPr lang="en-US" sz="1600" i="1" dirty="0"/>
              <a:t>Game-based learning </a:t>
            </a:r>
            <a:r>
              <a:rPr lang="en-US" sz="1600" dirty="0"/>
              <a:t>[Photograph].  Retrieved from </a:t>
            </a:r>
            <a:r>
              <a:rPr lang="en-US" sz="1600" dirty="0">
                <a:hlinkClick r:id="rId5"/>
              </a:rPr>
              <a:t>http://www.swri.org/4org/d07/tspi/gamebased.htm</a:t>
            </a:r>
            <a:r>
              <a:rPr lang="en-US" sz="1600" dirty="0"/>
              <a:t> </a:t>
            </a:r>
            <a:endParaRPr lang="en-US" sz="1600" dirty="0" smtClean="0"/>
          </a:p>
          <a:p>
            <a:pPr marL="457200" indent="-457200">
              <a:spcBef>
                <a:spcPts val="600"/>
              </a:spcBef>
              <a:spcAft>
                <a:spcPts val="600"/>
              </a:spcAft>
              <a:buNone/>
            </a:pPr>
            <a:r>
              <a:rPr lang="en-US" sz="1600" dirty="0" smtClean="0"/>
              <a:t>Spires</a:t>
            </a:r>
            <a:r>
              <a:rPr lang="en-US" sz="1600" dirty="0"/>
              <a:t>, H. A., Rowe, J. P., Mott, B. W., &amp; Lester, J. C. (2011). Problem solving and game-based learning: effects of middle grade students' hypothesis testing strategies on learning outcomes. </a:t>
            </a:r>
            <a:r>
              <a:rPr lang="en-US" sz="1600" i="1" dirty="0"/>
              <a:t>Journal of Educational Computing Research</a:t>
            </a:r>
            <a:r>
              <a:rPr lang="en-US" sz="1600" dirty="0"/>
              <a:t>, </a:t>
            </a:r>
            <a:r>
              <a:rPr lang="en-US" sz="1600" i="1" dirty="0"/>
              <a:t>44</a:t>
            </a:r>
            <a:r>
              <a:rPr lang="en-US" sz="1600" dirty="0"/>
              <a:t>(4), 453-472. doi:10.2190/EC.44.4.e</a:t>
            </a:r>
          </a:p>
          <a:p>
            <a:pPr marL="457200" indent="-457200">
              <a:spcBef>
                <a:spcPts val="600"/>
              </a:spcBef>
              <a:spcAft>
                <a:spcPts val="600"/>
              </a:spcAft>
              <a:buNone/>
            </a:pPr>
            <a:r>
              <a:rPr lang="en-US" sz="1600" dirty="0"/>
              <a:t>Tang, S., </a:t>
            </a:r>
            <a:r>
              <a:rPr lang="en-US" sz="1600" dirty="0" err="1"/>
              <a:t>Hanneghan</a:t>
            </a:r>
            <a:r>
              <a:rPr lang="en-US" sz="1600" dirty="0"/>
              <a:t>, M. and El </a:t>
            </a:r>
            <a:r>
              <a:rPr lang="en-US" sz="1600" dirty="0" err="1"/>
              <a:t>Rhalibi</a:t>
            </a:r>
            <a:r>
              <a:rPr lang="en-US" sz="1600" dirty="0"/>
              <a:t>, A. (2009). Introduction to games-based learning.  In T. Connolly, M. </a:t>
            </a:r>
            <a:r>
              <a:rPr lang="en-US" sz="1600" dirty="0" err="1"/>
              <a:t>Stansfield</a:t>
            </a:r>
            <a:r>
              <a:rPr lang="en-US" sz="1600" dirty="0"/>
              <a:t>, &amp; E. Boyle, </a:t>
            </a:r>
            <a:r>
              <a:rPr lang="en-US" sz="1600" i="1" dirty="0"/>
              <a:t>Games-based learning advancement for multisensory human computer interfaces: Techniques and effective practices </a:t>
            </a:r>
            <a:r>
              <a:rPr lang="en-US" sz="1600" dirty="0"/>
              <a:t>(pp. 1-77).</a:t>
            </a:r>
          </a:p>
          <a:p>
            <a:pPr marL="457200" indent="-457200">
              <a:spcBef>
                <a:spcPts val="600"/>
              </a:spcBef>
              <a:spcAft>
                <a:spcPts val="600"/>
              </a:spcAft>
              <a:buNone/>
            </a:pPr>
            <a:endParaRPr lang="en-US" sz="1400" dirty="0">
              <a:effectLst/>
            </a:endParaRPr>
          </a:p>
          <a:p>
            <a:pPr marL="457200" indent="-457200">
              <a:spcBef>
                <a:spcPts val="600"/>
              </a:spcBef>
              <a:spcAft>
                <a:spcPts val="600"/>
              </a:spcAft>
              <a:buNone/>
            </a:pPr>
            <a:endParaRPr lang="en-US" dirty="0">
              <a:effectLst/>
            </a:endParaRPr>
          </a:p>
        </p:txBody>
      </p:sp>
    </p:spTree>
    <p:extLst>
      <p:ext uri="{BB962C8B-B14F-4D97-AF65-F5344CB8AC3E}">
        <p14:creationId xmlns:p14="http://schemas.microsoft.com/office/powerpoint/2010/main" val="2992800051"/>
      </p:ext>
    </p:extLst>
  </p:cSld>
  <p:clrMapOvr>
    <a:masterClrMapping/>
  </p:clrMapOvr>
  <mc:AlternateContent xmlns:mc="http://schemas.openxmlformats.org/markup-compatibility/2006">
    <mc:Choice xmlns:p14="http://schemas.microsoft.com/office/powerpoint/2010/main" Requires="p14">
      <p:transition spd="slow" advTm="13050">
        <p14:prism/>
      </p:transition>
    </mc:Choice>
    <mc:Fallback>
      <p:transition xmlns:p14="http://schemas.microsoft.com/office/powerpoint/2010/main" spd="slow" advTm="13050">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100013" y="1920240"/>
            <a:ext cx="8929688" cy="4809744"/>
          </a:xfrm>
        </p:spPr>
        <p:txBody>
          <a:bodyPr>
            <a:normAutofit/>
          </a:bodyPr>
          <a:lstStyle/>
          <a:p>
            <a:pPr marL="457200" indent="-457200">
              <a:spcBef>
                <a:spcPts val="600"/>
              </a:spcBef>
              <a:spcAft>
                <a:spcPts val="600"/>
              </a:spcAft>
              <a:buNone/>
            </a:pPr>
            <a:r>
              <a:rPr lang="en-US" sz="1600" dirty="0"/>
              <a:t>Tsai, F.-H., Yu, K.-C., &amp; Hsiao, H.-S. (2012). Exploring the factors influencing learning effectiveness in digital game-based learning. </a:t>
            </a:r>
            <a:r>
              <a:rPr lang="en-US" sz="1600" i="1" dirty="0"/>
              <a:t>Educational Technology &amp; Society</a:t>
            </a:r>
            <a:r>
              <a:rPr lang="en-US" sz="1600" dirty="0"/>
              <a:t>, </a:t>
            </a:r>
            <a:r>
              <a:rPr lang="en-US" sz="1600" i="1" dirty="0"/>
              <a:t>15 </a:t>
            </a:r>
            <a:r>
              <a:rPr lang="en-US" sz="1600" dirty="0"/>
              <a:t>(3), 240–250. Retrieved from </a:t>
            </a:r>
            <a:r>
              <a:rPr lang="en-US" sz="1600" dirty="0">
                <a:hlinkClick r:id="rId3"/>
              </a:rPr>
              <a:t>http://www.ifets.info/journals/15_3/18.pdf</a:t>
            </a:r>
            <a:r>
              <a:rPr lang="en-US" sz="1600" dirty="0"/>
              <a:t> </a:t>
            </a:r>
          </a:p>
          <a:p>
            <a:pPr marL="457200" indent="-457200">
              <a:spcBef>
                <a:spcPts val="600"/>
              </a:spcBef>
              <a:spcAft>
                <a:spcPts val="600"/>
              </a:spcAft>
              <a:buNone/>
            </a:pPr>
            <a:r>
              <a:rPr lang="en-US" sz="1600" dirty="0"/>
              <a:t>Twentieth Century Fox.  (2004).  </a:t>
            </a:r>
            <a:r>
              <a:rPr lang="en-US" sz="1600" i="1" dirty="0" err="1"/>
              <a:t>Bigweld</a:t>
            </a:r>
            <a:r>
              <a:rPr lang="en-US" sz="1600" dirty="0"/>
              <a:t> [Photograph].  Retrieved from </a:t>
            </a:r>
            <a:r>
              <a:rPr lang="en-US" sz="1600" dirty="0">
                <a:hlinkClick r:id="rId4"/>
              </a:rPr>
              <a:t>http://www.imdb.com/media/rm2812320000/tt0358082</a:t>
            </a:r>
            <a:r>
              <a:rPr lang="en-US" sz="1600" dirty="0"/>
              <a:t> </a:t>
            </a:r>
          </a:p>
          <a:p>
            <a:pPr marL="457200" indent="-457200">
              <a:spcBef>
                <a:spcPts val="600"/>
              </a:spcBef>
              <a:spcAft>
                <a:spcPts val="600"/>
              </a:spcAft>
              <a:buNone/>
            </a:pPr>
            <a:r>
              <a:rPr lang="en-US" sz="1600" dirty="0"/>
              <a:t>Vogel, J. J., Greenwood-</a:t>
            </a:r>
            <a:r>
              <a:rPr lang="en-US" sz="1600" dirty="0" err="1"/>
              <a:t>Ericksen</a:t>
            </a:r>
            <a:r>
              <a:rPr lang="en-US" sz="1600" dirty="0"/>
              <a:t>, A., Cannon-Bowers, J., &amp; Bowers, C. A. (2006). Using Virtual Reality with and without Gaming Attributes for Academic Achievement. </a:t>
            </a:r>
            <a:r>
              <a:rPr lang="en-US" sz="1600" i="1" dirty="0"/>
              <a:t>Journal of Research on Technology in Education</a:t>
            </a:r>
            <a:r>
              <a:rPr lang="en-US" sz="1600" dirty="0"/>
              <a:t>, </a:t>
            </a:r>
            <a:r>
              <a:rPr lang="en-US" sz="1600" i="1" dirty="0"/>
              <a:t>39</a:t>
            </a:r>
            <a:r>
              <a:rPr lang="en-US" sz="1600" dirty="0"/>
              <a:t>(1), 105-118. </a:t>
            </a:r>
            <a:endParaRPr lang="en-US" sz="1600" dirty="0" smtClean="0"/>
          </a:p>
          <a:p>
            <a:pPr marL="457200" indent="-457200">
              <a:spcBef>
                <a:spcPts val="600"/>
              </a:spcBef>
              <a:spcAft>
                <a:spcPts val="600"/>
              </a:spcAft>
              <a:buNone/>
            </a:pPr>
            <a:r>
              <a:rPr lang="en-US" sz="1600" dirty="0" err="1" smtClean="0"/>
              <a:t>Whitton</a:t>
            </a:r>
            <a:r>
              <a:rPr lang="en-US" sz="1600" dirty="0"/>
              <a:t>, N. (2012). The place of game-based learning in an age of austerity. </a:t>
            </a:r>
            <a:r>
              <a:rPr lang="en-US" sz="1600" i="1" dirty="0"/>
              <a:t>Electronic Journal of E-Learning</a:t>
            </a:r>
            <a:r>
              <a:rPr lang="en-US" sz="1600" dirty="0"/>
              <a:t>, </a:t>
            </a:r>
            <a:r>
              <a:rPr lang="en-US" sz="1600" i="1" dirty="0"/>
              <a:t>10</a:t>
            </a:r>
            <a:r>
              <a:rPr lang="en-US" sz="1600" dirty="0"/>
              <a:t>(2), 249-256. </a:t>
            </a:r>
            <a:endParaRPr lang="en-US" sz="1600" dirty="0" smtClean="0"/>
          </a:p>
          <a:p>
            <a:pPr marL="457200" indent="-457200">
              <a:spcBef>
                <a:spcPts val="600"/>
              </a:spcBef>
              <a:spcAft>
                <a:spcPts val="600"/>
              </a:spcAft>
              <a:buNone/>
            </a:pPr>
            <a:r>
              <a:rPr lang="en-US" sz="1600" dirty="0" smtClean="0"/>
              <a:t>Whole Artist Studio.  (2011).  </a:t>
            </a:r>
            <a:r>
              <a:rPr lang="en-US" sz="1600" i="1" dirty="0" smtClean="0"/>
              <a:t>Choices</a:t>
            </a:r>
            <a:r>
              <a:rPr lang="en-US" sz="1600" dirty="0" smtClean="0"/>
              <a:t> [Graphic]. </a:t>
            </a:r>
            <a:r>
              <a:rPr lang="en-US" sz="1600" dirty="0"/>
              <a:t>Retrieved from </a:t>
            </a:r>
            <a:r>
              <a:rPr lang="en-US" sz="1600" dirty="0">
                <a:hlinkClick r:id="rId5"/>
              </a:rPr>
              <a:t>http://</a:t>
            </a:r>
            <a:r>
              <a:rPr lang="en-US" sz="1600" dirty="0" smtClean="0">
                <a:hlinkClick r:id="rId5"/>
              </a:rPr>
              <a:t>wholeartiststudio.com/wp-content/uploads/2011/12/Choices.jpg</a:t>
            </a:r>
            <a:r>
              <a:rPr lang="en-US" sz="1600" dirty="0" smtClean="0"/>
              <a:t> </a:t>
            </a:r>
            <a:endParaRPr lang="en-US" sz="1600" dirty="0"/>
          </a:p>
          <a:p>
            <a:pPr marL="457200" indent="-457200">
              <a:spcBef>
                <a:spcPts val="600"/>
              </a:spcBef>
              <a:spcAft>
                <a:spcPts val="600"/>
              </a:spcAft>
              <a:buNone/>
            </a:pPr>
            <a:r>
              <a:rPr lang="en-US" sz="1600" dirty="0" err="1" smtClean="0"/>
              <a:t>Zhi</a:t>
            </a:r>
            <a:r>
              <a:rPr lang="en-US" sz="1600" dirty="0" smtClean="0"/>
              <a:t>-Hong</a:t>
            </a:r>
            <a:r>
              <a:rPr lang="en-US" sz="1600" dirty="0"/>
              <a:t>, C., Liao, C. Y., Cheng, H. H., </a:t>
            </a:r>
            <a:r>
              <a:rPr lang="en-US" sz="1600" dirty="0" err="1"/>
              <a:t>Yeh</a:t>
            </a:r>
            <a:r>
              <a:rPr lang="en-US" sz="1600" dirty="0"/>
              <a:t>, C. C., &amp; </a:t>
            </a:r>
            <a:r>
              <a:rPr lang="en-US" sz="1600" dirty="0" err="1"/>
              <a:t>Tak-Wai</a:t>
            </a:r>
            <a:r>
              <a:rPr lang="en-US" sz="1600" dirty="0"/>
              <a:t>, C. (2012). Influence of game quests on pupils' enjoyment and goal-pursuing in math learning. </a:t>
            </a:r>
            <a:r>
              <a:rPr lang="en-US" sz="1600" i="1" dirty="0"/>
              <a:t>Journal of Educational Technology &amp; Society</a:t>
            </a:r>
            <a:r>
              <a:rPr lang="en-US" sz="1600" dirty="0"/>
              <a:t>, </a:t>
            </a:r>
            <a:r>
              <a:rPr lang="en-US" sz="1600" i="1" dirty="0"/>
              <a:t>15</a:t>
            </a:r>
            <a:r>
              <a:rPr lang="en-US" sz="1600" dirty="0"/>
              <a:t>(2), 317-327. </a:t>
            </a:r>
            <a:endParaRPr lang="en-US" sz="1600" dirty="0" smtClean="0"/>
          </a:p>
        </p:txBody>
      </p:sp>
    </p:spTree>
    <p:extLst>
      <p:ext uri="{BB962C8B-B14F-4D97-AF65-F5344CB8AC3E}">
        <p14:creationId xmlns:p14="http://schemas.microsoft.com/office/powerpoint/2010/main" val="3311990258"/>
      </p:ext>
    </p:extLst>
  </p:cSld>
  <p:clrMapOvr>
    <a:masterClrMapping/>
  </p:clrMapOvr>
  <mc:AlternateContent xmlns:mc="http://schemas.openxmlformats.org/markup-compatibility/2006">
    <mc:Choice xmlns:p14="http://schemas.microsoft.com/office/powerpoint/2010/main" Requires="p14">
      <p:transition spd="slow" advTm="13050">
        <p14:prism/>
      </p:transition>
    </mc:Choice>
    <mc:Fallback>
      <p:transition xmlns:p14="http://schemas.microsoft.com/office/powerpoint/2010/main" spd="slow" advTm="13050">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100013" y="1920240"/>
            <a:ext cx="8929688" cy="4809744"/>
          </a:xfrm>
        </p:spPr>
        <p:txBody>
          <a:bodyPr>
            <a:normAutofit/>
          </a:bodyPr>
          <a:lstStyle/>
          <a:p>
            <a:pPr marL="457200" indent="-457200">
              <a:spcBef>
                <a:spcPts val="600"/>
              </a:spcBef>
              <a:spcAft>
                <a:spcPts val="600"/>
              </a:spcAft>
              <a:buNone/>
            </a:pPr>
            <a:r>
              <a:rPr lang="en-US" sz="1600" dirty="0" err="1"/>
              <a:t>Zisk</a:t>
            </a:r>
            <a:r>
              <a:rPr lang="en-US" sz="1600" dirty="0"/>
              <a:t>, J.  (2012).  </a:t>
            </a:r>
            <a:r>
              <a:rPr lang="en-US" sz="1600" i="1" dirty="0"/>
              <a:t>Teacher Thinking</a:t>
            </a:r>
            <a:r>
              <a:rPr lang="en-US" sz="1600" dirty="0"/>
              <a:t> [Photograph].  Retrieved from </a:t>
            </a:r>
            <a:r>
              <a:rPr lang="en-US" sz="1600" dirty="0">
                <a:hlinkClick r:id="rId3"/>
              </a:rPr>
              <a:t>http://teacheronline.us/flip/teacher_thinking.gif</a:t>
            </a:r>
            <a:r>
              <a:rPr lang="en-US" sz="1600" dirty="0"/>
              <a:t> </a:t>
            </a:r>
          </a:p>
        </p:txBody>
      </p:sp>
    </p:spTree>
    <p:extLst>
      <p:ext uri="{BB962C8B-B14F-4D97-AF65-F5344CB8AC3E}">
        <p14:creationId xmlns:p14="http://schemas.microsoft.com/office/powerpoint/2010/main" val="143108176"/>
      </p:ext>
    </p:extLst>
  </p:cSld>
  <p:clrMapOvr>
    <a:masterClrMapping/>
  </p:clrMapOvr>
  <mc:AlternateContent xmlns:mc="http://schemas.openxmlformats.org/markup-compatibility/2006">
    <mc:Choice xmlns:p14="http://schemas.microsoft.com/office/powerpoint/2010/main" Requires="p14">
      <p:transition spd="slow" advTm="13050">
        <p14:prism/>
      </p:transition>
    </mc:Choice>
    <mc:Fallback>
      <p:transition xmlns:p14="http://schemas.microsoft.com/office/powerpoint/2010/main" spd="slow" advTm="13050">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are the </a:t>
            </a:r>
            <a:r>
              <a:rPr lang="en-US" dirty="0" smtClean="0"/>
              <a:t>Answer</a:t>
            </a:r>
            <a:r>
              <a:rPr lang="en-US" dirty="0"/>
              <a:t>!</a:t>
            </a:r>
          </a:p>
        </p:txBody>
      </p:sp>
      <p:pic>
        <p:nvPicPr>
          <p:cNvPr id="4" name="Picture 4" descr="http://farm6.staticflickr.com/5207/5351362611_4df4626ed3_z.jpg"/>
          <p:cNvPicPr>
            <a:picLocks noGrp="1" noChangeAspect="1" noChangeArrowheads="1"/>
          </p:cNvPicPr>
          <p:nvPr>
            <p:ph idx="1"/>
          </p:nvPr>
        </p:nvPicPr>
        <p:blipFill>
          <a:blip r:embed="rId5">
            <a:extLst>
              <a:ext uri="{28A0092B-C50C-407E-A947-70E740481C1C}">
                <a14:useLocalDpi xmlns:a14="http://schemas.microsoft.com/office/drawing/2010/main"/>
              </a:ext>
            </a:extLst>
          </a:blip>
          <a:stretch>
            <a:fillRect/>
          </a:stretch>
        </p:blipFill>
        <p:spPr bwMode="auto">
          <a:xfrm>
            <a:off x="1859535" y="1943157"/>
            <a:ext cx="6261877" cy="438331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rot="21343163">
            <a:off x="4468119" y="6295693"/>
            <a:ext cx="1011014" cy="338554"/>
          </a:xfrm>
          <a:prstGeom prst="rect">
            <a:avLst/>
          </a:prstGeom>
          <a:noFill/>
        </p:spPr>
        <p:txBody>
          <a:bodyPr wrap="none" rtlCol="0">
            <a:spAutoFit/>
          </a:bodyPr>
          <a:lstStyle/>
          <a:p>
            <a:r>
              <a:rPr lang="en-US" sz="1600" dirty="0">
                <a:effectLst>
                  <a:outerShdw blurRad="38100" dist="38100" dir="2700000" algn="tl">
                    <a:srgbClr val="000000">
                      <a:alpha val="43137"/>
                    </a:srgbClr>
                  </a:outerShdw>
                </a:effectLst>
              </a:rPr>
              <a:t>(Le, 2011)</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609600" cy="609600"/>
          </a:xfrm>
          <a:prstGeom prst="rect">
            <a:avLst/>
          </a:prstGeom>
        </p:spPr>
      </p:pic>
    </p:spTree>
    <p:extLst>
      <p:ext uri="{BB962C8B-B14F-4D97-AF65-F5344CB8AC3E}">
        <p14:creationId xmlns:p14="http://schemas.microsoft.com/office/powerpoint/2010/main" val="826829295"/>
      </p:ext>
    </p:extLst>
  </p:cSld>
  <p:clrMapOvr>
    <a:masterClrMapping/>
  </p:clrMapOvr>
  <mc:AlternateContent xmlns:mc="http://schemas.openxmlformats.org/markup-compatibility/2006" xmlns:p14="http://schemas.microsoft.com/office/powerpoint/2010/main">
    <mc:Choice Requires="p14">
      <p:transition spd="slow" advTm="13580">
        <p14:prism/>
      </p:transition>
    </mc:Choice>
    <mc:Fallback xmlns="">
      <p:transition spd="slow" advTm="1358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1" presetClass="mediacall" presetSubtype="0" fill="hold" nodeType="withEffect">
                                  <p:stCondLst>
                                    <p:cond delay="0"/>
                                  </p:stCondLst>
                                  <p:childTnLst>
                                    <p:cmd type="call" cmd="playFrom(0.0)">
                                      <p:cBhvr>
                                        <p:cTn id="1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fill="hold" display="0">
                  <p:stCondLst>
                    <p:cond delay="indefinite"/>
                  </p:stCondLst>
                  <p:endCondLst>
                    <p:cond evt="onStopAudio" delay="0">
                      <p:tgtEl>
                        <p:sldTgt/>
                      </p:tgtEl>
                    </p:cond>
                  </p:endCondLst>
                </p:cTn>
                <p:tgtEl>
                  <p:spTgt spid="7"/>
                </p:tgtEl>
              </p:cMediaNode>
            </p:audio>
          </p:childTnLst>
        </p:cTn>
      </p:par>
    </p:tnLst>
    <p:bldLst>
      <p:bldP spid="5" grpId="0"/>
    </p:bldLst>
  </p:timing>
  <p:extLst mod="1">
    <p:ext uri="{E180D4A7-C9FB-4DFB-919C-405C955672EB}">
      <p14:showEvtLst xmlns:p14="http://schemas.microsoft.com/office/powerpoint/2010/main">
        <p14:playEvt time="0" objId="9"/>
        <p14:playEvt time="0" objId="7"/>
        <p14:stopEvt time="15629" objId="7"/>
        <p14:stopEvt time="15629" objId="9"/>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Transforming </a:t>
            </a:r>
            <a:r>
              <a:rPr lang="en-US" dirty="0" smtClean="0"/>
              <a:t>Education With GBL</a:t>
            </a:r>
            <a:endParaRPr lang="en-US" dirty="0"/>
          </a:p>
        </p:txBody>
      </p:sp>
      <p:sp>
        <p:nvSpPr>
          <p:cNvPr id="3" name="Content Placeholder 2"/>
          <p:cNvSpPr>
            <a:spLocks noGrp="1"/>
          </p:cNvSpPr>
          <p:nvPr>
            <p:ph idx="1"/>
          </p:nvPr>
        </p:nvSpPr>
        <p:spPr>
          <a:xfrm>
            <a:off x="9597683" y="-1117600"/>
            <a:ext cx="7583488" cy="2104571"/>
          </a:xfrm>
        </p:spPr>
        <p:txBody>
          <a:bodyPr>
            <a:normAutofit/>
            <a:scene3d>
              <a:camera prst="orthographicFront">
                <a:rot lat="21300000" lon="21300000" rev="0"/>
              </a:camera>
              <a:lightRig rig="threePt" dir="t">
                <a:rot lat="0" lon="0" rev="8460000"/>
              </a:lightRig>
            </a:scene3d>
            <a:sp3d extrusionH="63500" contourW="2540">
              <a:bevelT w="44450" h="31750"/>
              <a:contourClr>
                <a:srgbClr val="7F7F7F"/>
              </a:contourClr>
            </a:sp3d>
          </a:bodyPr>
          <a:lstStyle/>
          <a:p>
            <a:pPr marL="0" indent="0">
              <a:buNone/>
            </a:pPr>
            <a:r>
              <a:rPr lang="en-US" sz="2400" dirty="0" smtClean="0">
                <a:effectLst>
                  <a:outerShdw blurRad="149987" dist="127000" dir="8460000" algn="tl">
                    <a:schemeClr val="accent1">
                      <a:lumMod val="75000"/>
                      <a:alpha val="28000"/>
                    </a:schemeClr>
                  </a:outerShdw>
                </a:effectLst>
              </a:rPr>
              <a:t>Game-based learning (GBL):</a:t>
            </a:r>
            <a:r>
              <a:rPr lang="en-US" sz="2400" dirty="0">
                <a:effectLst>
                  <a:outerShdw blurRad="149987" dist="127000" dir="8460000" algn="tl">
                    <a:schemeClr val="accent1">
                      <a:lumMod val="75000"/>
                      <a:alpha val="28000"/>
                    </a:schemeClr>
                  </a:outerShdw>
                </a:effectLst>
              </a:rPr>
              <a:t/>
            </a:r>
            <a:br>
              <a:rPr lang="en-US" sz="2400" dirty="0">
                <a:effectLst>
                  <a:outerShdw blurRad="149987" dist="127000" dir="8460000" algn="tl">
                    <a:schemeClr val="accent1">
                      <a:lumMod val="75000"/>
                      <a:alpha val="28000"/>
                    </a:schemeClr>
                  </a:outerShdw>
                </a:effectLst>
              </a:rPr>
            </a:br>
            <a:endParaRPr lang="en-US" sz="2400" dirty="0" smtClean="0">
              <a:effectLst>
                <a:outerShdw blurRad="149987" dist="127000" dir="8460000" algn="tl">
                  <a:schemeClr val="accent1">
                    <a:lumMod val="75000"/>
                    <a:alpha val="28000"/>
                  </a:schemeClr>
                </a:outerShdw>
              </a:effectLst>
            </a:endParaRPr>
          </a:p>
          <a:p>
            <a:pPr marL="400050" lvl="1" indent="0">
              <a:buNone/>
            </a:pPr>
            <a:r>
              <a:rPr lang="en-US" sz="2000" i="1" dirty="0" smtClean="0">
                <a:effectLst>
                  <a:outerShdw blurRad="149987" dist="127000" dir="8460000" algn="tl">
                    <a:schemeClr val="accent1">
                      <a:lumMod val="75000"/>
                      <a:alpha val="28000"/>
                    </a:schemeClr>
                  </a:outerShdw>
                </a:effectLst>
              </a:rPr>
              <a:t>Teaching and learning strategies which utilize commercial, educational, and simulation games to engage learners and to achieve specific learning outcomes.</a:t>
            </a:r>
          </a:p>
        </p:txBody>
      </p:sp>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00150" y="2546812"/>
            <a:ext cx="7007224" cy="359273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9260113" y="2546812"/>
            <a:ext cx="8258629" cy="1846659"/>
          </a:xfrm>
          <a:prstGeom prst="rect">
            <a:avLst/>
          </a:prstGeom>
          <a:noFill/>
        </p:spPr>
        <p:txBody>
          <a:bodyPr wrap="square" rtlCol="0">
            <a:spAutoFit/>
            <a:scene3d>
              <a:camera prst="orthographicFront">
                <a:rot lat="21300000" lon="21300000" rev="0"/>
              </a:camera>
              <a:lightRig rig="threePt" dir="t">
                <a:rot lat="0" lon="0" rev="8460000"/>
              </a:lightRig>
            </a:scene3d>
            <a:sp3d extrusionH="63500" contourW="2540">
              <a:bevelT w="38100" h="31750"/>
              <a:contourClr>
                <a:srgbClr val="7F7F7F"/>
              </a:contourClr>
            </a:sp3d>
          </a:bodyPr>
          <a:lstStyle/>
          <a:p>
            <a:pPr algn="ctr"/>
            <a:r>
              <a:rPr lang="en-US" sz="3600" dirty="0">
                <a:effectLst>
                  <a:outerShdw blurRad="149987" dist="127000" dir="8460000" algn="tl">
                    <a:schemeClr val="accent1">
                      <a:lumMod val="75000"/>
                      <a:alpha val="28000"/>
                    </a:schemeClr>
                  </a:outerShdw>
                </a:effectLst>
              </a:rPr>
              <a:t>Games are fundamentally about learning </a:t>
            </a:r>
            <a:endParaRPr lang="en-US" sz="3600" dirty="0" smtClean="0">
              <a:effectLst>
                <a:outerShdw blurRad="149987" dist="127000" dir="8460000" algn="tl">
                  <a:schemeClr val="accent1">
                    <a:lumMod val="75000"/>
                    <a:alpha val="28000"/>
                  </a:schemeClr>
                </a:outerShdw>
              </a:effectLst>
            </a:endParaRPr>
          </a:p>
          <a:p>
            <a:pPr algn="ctr"/>
            <a:endParaRPr lang="en-US" sz="3600" dirty="0">
              <a:effectLst>
                <a:outerShdw blurRad="38100" dist="38100" dir="2700000" algn="tl">
                  <a:srgbClr val="000000">
                    <a:alpha val="43137"/>
                  </a:srgbClr>
                </a:outerShdw>
              </a:effectLst>
            </a:endParaRPr>
          </a:p>
          <a:p>
            <a:pPr algn="ctr"/>
            <a:r>
              <a:rPr lang="en-US" dirty="0" smtClean="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Bouchard, 2011)</a:t>
            </a:r>
            <a:endParaRPr lang="en-US" sz="3600" dirty="0">
              <a:effectLst>
                <a:outerShdw blurRad="38100" dist="38100" dir="2700000" algn="tl">
                  <a:srgbClr val="000000">
                    <a:alpha val="43137"/>
                  </a:srgbClr>
                </a:outerShdw>
              </a:effectLst>
            </a:endParaRPr>
          </a:p>
          <a:p>
            <a:endParaRPr lang="en-US" sz="2400" dirty="0"/>
          </a:p>
        </p:txBody>
      </p:sp>
      <p:pic>
        <p:nvPicPr>
          <p:cNvPr id="8"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4514" y="0"/>
            <a:ext cx="609600" cy="609600"/>
          </a:xfrm>
          <a:prstGeom prst="rect">
            <a:avLst/>
          </a:prstGeom>
        </p:spPr>
      </p:pic>
    </p:spTree>
    <p:custDataLst>
      <p:tags r:id="rId1"/>
    </p:custDataLst>
    <p:extLst>
      <p:ext uri="{BB962C8B-B14F-4D97-AF65-F5344CB8AC3E}">
        <p14:creationId xmlns:p14="http://schemas.microsoft.com/office/powerpoint/2010/main" val="1356051442"/>
      </p:ext>
    </p:extLst>
  </p:cSld>
  <p:clrMapOvr>
    <a:masterClrMapping/>
  </p:clrMapOvr>
  <mc:AlternateContent xmlns:mc="http://schemas.openxmlformats.org/markup-compatibility/2006" xmlns:p14="http://schemas.microsoft.com/office/powerpoint/2010/main">
    <mc:Choice Requires="p14">
      <p:transition spd="slow" advTm="61250">
        <p14:prism/>
      </p:transition>
    </mc:Choice>
    <mc:Fallback xmlns="">
      <p:transition spd="slow" advTm="6125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3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000" fill="hold"/>
                                        <p:tgtEl>
                                          <p:spTgt spid="4"/>
                                        </p:tgtEl>
                                        <p:attrNameLst>
                                          <p:attrName>ppt_w</p:attrName>
                                        </p:attrNameLst>
                                      </p:cBhvr>
                                      <p:tavLst>
                                        <p:tav tm="0">
                                          <p:val>
                                            <p:fltVal val="0"/>
                                          </p:val>
                                        </p:tav>
                                        <p:tav tm="100000">
                                          <p:val>
                                            <p:strVal val="#ppt_w"/>
                                          </p:val>
                                        </p:tav>
                                      </p:tavLst>
                                    </p:anim>
                                    <p:anim calcmode="lin" valueType="num">
                                      <p:cBhvr>
                                        <p:cTn id="10" dur="1000" fill="hold"/>
                                        <p:tgtEl>
                                          <p:spTgt spid="4"/>
                                        </p:tgtEl>
                                        <p:attrNameLst>
                                          <p:attrName>ppt_h</p:attrName>
                                        </p:attrNameLst>
                                      </p:cBhvr>
                                      <p:tavLst>
                                        <p:tav tm="0">
                                          <p:val>
                                            <p:fltVal val="0"/>
                                          </p:val>
                                        </p:tav>
                                        <p:tav tm="100000">
                                          <p:val>
                                            <p:strVal val="#ppt_h"/>
                                          </p:val>
                                        </p:tav>
                                      </p:tavLst>
                                    </p:anim>
                                    <p:anim calcmode="lin" valueType="num">
                                      <p:cBhvr>
                                        <p:cTn id="11" dur="1000" fill="hold"/>
                                        <p:tgtEl>
                                          <p:spTgt spid="4"/>
                                        </p:tgtEl>
                                        <p:attrNameLst>
                                          <p:attrName>style.rotation</p:attrName>
                                        </p:attrNameLst>
                                      </p:cBhvr>
                                      <p:tavLst>
                                        <p:tav tm="0">
                                          <p:val>
                                            <p:fltVal val="90"/>
                                          </p:val>
                                        </p:tav>
                                        <p:tav tm="100000">
                                          <p:val>
                                            <p:fltVal val="0"/>
                                          </p:val>
                                        </p:tav>
                                      </p:tavLst>
                                    </p:anim>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2.77778E-7 5.78035E-8 L 2.77778E-7 0.18867 " pathEditMode="relative" rAng="0" ptsTypes="AA">
                                      <p:cBhvr>
                                        <p:cTn id="16" dur="1000" fill="hold"/>
                                        <p:tgtEl>
                                          <p:spTgt spid="4"/>
                                        </p:tgtEl>
                                        <p:attrNameLst>
                                          <p:attrName>ppt_x</p:attrName>
                                          <p:attrName>ppt_y</p:attrName>
                                        </p:attrNameLst>
                                      </p:cBhvr>
                                      <p:rCtr x="0" y="9434"/>
                                    </p:animMotion>
                                  </p:childTnLst>
                                </p:cTn>
                              </p:par>
                              <p:par>
                                <p:cTn id="17" presetID="6" presetClass="emph" presetSubtype="0" fill="hold" nodeType="withEffect">
                                  <p:stCondLst>
                                    <p:cond delay="0"/>
                                  </p:stCondLst>
                                  <p:childTnLst>
                                    <p:animScale>
                                      <p:cBhvr>
                                        <p:cTn id="18" dur="1000" fill="hold"/>
                                        <p:tgtEl>
                                          <p:spTgt spid="4"/>
                                        </p:tgtEl>
                                      </p:cBhvr>
                                      <p:by x="100000" y="50000"/>
                                    </p:animScale>
                                  </p:childTnLst>
                                </p:cTn>
                              </p:par>
                              <p:par>
                                <p:cTn id="19" presetID="2" presetClass="entr" presetSubtype="2"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22" dur="1000" fill="hold"/>
                                        <p:tgtEl>
                                          <p:spTgt spid="3">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3">
                                            <p:txEl>
                                              <p:pRg st="1" end="1"/>
                                            </p:txEl>
                                          </p:spTgt>
                                        </p:tgtEl>
                                        <p:attrNameLst>
                                          <p:attrName>ppt_y</p:attrName>
                                        </p:attrNameLst>
                                      </p:cBhvr>
                                      <p:tavLst>
                                        <p:tav tm="0">
                                          <p:val>
                                            <p:strVal val="#ppt_y"/>
                                          </p:val>
                                        </p:tav>
                                        <p:tav tm="100000">
                                          <p:val>
                                            <p:strVal val="#ppt_y"/>
                                          </p:val>
                                        </p:tav>
                                      </p:tavLst>
                                    </p:anim>
                                  </p:childTnLst>
                                </p:cTn>
                              </p:par>
                              <p:par>
                                <p:cTn id="27" presetID="42" presetClass="path" presetSubtype="0" accel="50000" decel="50000" fill="hold" grpId="1" nodeType="withEffect">
                                  <p:stCondLst>
                                    <p:cond delay="0"/>
                                  </p:stCondLst>
                                  <p:childTnLst>
                                    <p:animMotion origin="layout" path="M -0.06822 -0.02405 L -0.89201 0.46682 " pathEditMode="relative" rAng="0" ptsTypes="AA">
                                      <p:cBhvr>
                                        <p:cTn id="28" dur="1000" fill="hold"/>
                                        <p:tgtEl>
                                          <p:spTgt spid="3">
                                            <p:txEl>
                                              <p:pRg st="0" end="0"/>
                                            </p:txEl>
                                          </p:spTgt>
                                        </p:tgtEl>
                                        <p:attrNameLst>
                                          <p:attrName>ppt_x</p:attrName>
                                          <p:attrName>ppt_y</p:attrName>
                                        </p:attrNameLst>
                                      </p:cBhvr>
                                      <p:rCtr x="-41198" y="24532"/>
                                    </p:animMotion>
                                  </p:childTnLst>
                                </p:cTn>
                              </p:par>
                              <p:par>
                                <p:cTn id="29" presetID="42" presetClass="path" presetSubtype="0" accel="50000" decel="50000" fill="hold" grpId="1" nodeType="withEffect">
                                  <p:stCondLst>
                                    <p:cond delay="0"/>
                                  </p:stCondLst>
                                  <p:childTnLst>
                                    <p:animMotion origin="layout" path="M -0.02865 -0.14104 L -0.93472 0.48948 " pathEditMode="relative" rAng="0" ptsTypes="AA">
                                      <p:cBhvr>
                                        <p:cTn id="30" dur="1000" fill="hold"/>
                                        <p:tgtEl>
                                          <p:spTgt spid="3">
                                            <p:txEl>
                                              <p:pRg st="1" end="1"/>
                                            </p:txEl>
                                          </p:spTgt>
                                        </p:tgtEl>
                                        <p:attrNameLst>
                                          <p:attrName>ppt_x</p:attrName>
                                          <p:attrName>ppt_y</p:attrName>
                                        </p:attrNameLst>
                                      </p:cBhvr>
                                      <p:rCtr x="-45313" y="31514"/>
                                    </p:animMotion>
                                  </p:childTnLst>
                                </p:cTn>
                              </p:par>
                            </p:childTnLst>
                          </p:cTn>
                        </p:par>
                      </p:childTnLst>
                    </p:cTn>
                  </p:par>
                  <p:par>
                    <p:cTn id="31" fill="hold">
                      <p:stCondLst>
                        <p:cond delay="indefinite"/>
                      </p:stCondLst>
                      <p:childTnLst>
                        <p:par>
                          <p:cTn id="32" fill="hold">
                            <p:stCondLst>
                              <p:cond delay="0"/>
                            </p:stCondLst>
                            <p:childTnLst>
                              <p:par>
                                <p:cTn id="33" presetID="2" presetClass="exit" presetSubtype="8" fill="hold" grpId="2" nodeType="clickEffect">
                                  <p:stCondLst>
                                    <p:cond delay="0"/>
                                  </p:stCondLst>
                                  <p:childTnLst>
                                    <p:anim calcmode="lin" valueType="num">
                                      <p:cBhvr additive="base">
                                        <p:cTn id="34" dur="1000"/>
                                        <p:tgtEl>
                                          <p:spTgt spid="3">
                                            <p:txEl>
                                              <p:pRg st="0" end="0"/>
                                            </p:txEl>
                                          </p:spTgt>
                                        </p:tgtEl>
                                        <p:attrNameLst>
                                          <p:attrName>ppt_x</p:attrName>
                                        </p:attrNameLst>
                                      </p:cBhvr>
                                      <p:tavLst>
                                        <p:tav tm="0">
                                          <p:val>
                                            <p:strVal val="ppt_x"/>
                                          </p:val>
                                        </p:tav>
                                        <p:tav tm="100000">
                                          <p:val>
                                            <p:strVal val="0-ppt_w/2"/>
                                          </p:val>
                                        </p:tav>
                                      </p:tavLst>
                                    </p:anim>
                                    <p:anim calcmode="lin" valueType="num">
                                      <p:cBhvr additive="base">
                                        <p:cTn id="35" dur="1000"/>
                                        <p:tgtEl>
                                          <p:spTgt spid="3">
                                            <p:txEl>
                                              <p:pRg st="0" end="0"/>
                                            </p:txEl>
                                          </p:spTgt>
                                        </p:tgtEl>
                                        <p:attrNameLst>
                                          <p:attrName>ppt_y</p:attrName>
                                        </p:attrNameLst>
                                      </p:cBhvr>
                                      <p:tavLst>
                                        <p:tav tm="0">
                                          <p:val>
                                            <p:strVal val="ppt_y"/>
                                          </p:val>
                                        </p:tav>
                                        <p:tav tm="100000">
                                          <p:val>
                                            <p:strVal val="ppt_y"/>
                                          </p:val>
                                        </p:tav>
                                      </p:tavLst>
                                    </p:anim>
                                    <p:set>
                                      <p:cBhvr>
                                        <p:cTn id="36" dur="1" fill="hold">
                                          <p:stCondLst>
                                            <p:cond delay="999"/>
                                          </p:stCondLst>
                                        </p:cTn>
                                        <p:tgtEl>
                                          <p:spTgt spid="3">
                                            <p:txEl>
                                              <p:pRg st="0" end="0"/>
                                            </p:txEl>
                                          </p:spTgt>
                                        </p:tgtEl>
                                        <p:attrNameLst>
                                          <p:attrName>style.visibility</p:attrName>
                                        </p:attrNameLst>
                                      </p:cBhvr>
                                      <p:to>
                                        <p:strVal val="hidden"/>
                                      </p:to>
                                    </p:set>
                                  </p:childTnLst>
                                </p:cTn>
                              </p:par>
                              <p:par>
                                <p:cTn id="37" presetID="2" presetClass="exit" presetSubtype="8" fill="hold" grpId="2" nodeType="withEffect">
                                  <p:stCondLst>
                                    <p:cond delay="0"/>
                                  </p:stCondLst>
                                  <p:childTnLst>
                                    <p:anim calcmode="lin" valueType="num">
                                      <p:cBhvr additive="base">
                                        <p:cTn id="38" dur="1000"/>
                                        <p:tgtEl>
                                          <p:spTgt spid="3">
                                            <p:txEl>
                                              <p:pRg st="1" end="1"/>
                                            </p:txEl>
                                          </p:spTgt>
                                        </p:tgtEl>
                                        <p:attrNameLst>
                                          <p:attrName>ppt_x</p:attrName>
                                        </p:attrNameLst>
                                      </p:cBhvr>
                                      <p:tavLst>
                                        <p:tav tm="0">
                                          <p:val>
                                            <p:strVal val="ppt_x"/>
                                          </p:val>
                                        </p:tav>
                                        <p:tav tm="100000">
                                          <p:val>
                                            <p:strVal val="0-ppt_w/2"/>
                                          </p:val>
                                        </p:tav>
                                      </p:tavLst>
                                    </p:anim>
                                    <p:anim calcmode="lin" valueType="num">
                                      <p:cBhvr additive="base">
                                        <p:cTn id="39" dur="1000"/>
                                        <p:tgtEl>
                                          <p:spTgt spid="3">
                                            <p:txEl>
                                              <p:pRg st="1" end="1"/>
                                            </p:txEl>
                                          </p:spTgt>
                                        </p:tgtEl>
                                        <p:attrNameLst>
                                          <p:attrName>ppt_y</p:attrName>
                                        </p:attrNameLst>
                                      </p:cBhvr>
                                      <p:tavLst>
                                        <p:tav tm="0">
                                          <p:val>
                                            <p:strVal val="ppt_y"/>
                                          </p:val>
                                        </p:tav>
                                        <p:tav tm="100000">
                                          <p:val>
                                            <p:strVal val="ppt_y"/>
                                          </p:val>
                                        </p:tav>
                                      </p:tavLst>
                                    </p:anim>
                                    <p:set>
                                      <p:cBhvr>
                                        <p:cTn id="40" dur="1" fill="hold">
                                          <p:stCondLst>
                                            <p:cond delay="999"/>
                                          </p:stCondLst>
                                        </p:cTn>
                                        <p:tgtEl>
                                          <p:spTgt spid="3">
                                            <p:txEl>
                                              <p:pRg st="1" end="1"/>
                                            </p:txEl>
                                          </p:spTgt>
                                        </p:tgtEl>
                                        <p:attrNameLst>
                                          <p:attrName>style.visibility</p:attrName>
                                        </p:attrNameLst>
                                      </p:cBhvr>
                                      <p:to>
                                        <p:strVal val="hidden"/>
                                      </p:to>
                                    </p:set>
                                  </p:childTnLst>
                                </p:cTn>
                              </p:par>
                              <p:par>
                                <p:cTn id="41" presetID="2" presetClass="entr" presetSubtype="2" fill="hold" grpId="0" nodeType="with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 calcmode="lin" valueType="num">
                                      <p:cBhvr additive="base">
                                        <p:cTn id="43" dur="10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5">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 calcmode="lin" valueType="num">
                                      <p:cBhvr additive="base">
                                        <p:cTn id="47" dur="10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48" dur="1000" fill="hold"/>
                                        <p:tgtEl>
                                          <p:spTgt spid="5">
                                            <p:txEl>
                                              <p:pRg st="2" end="2"/>
                                            </p:txEl>
                                          </p:spTgt>
                                        </p:tgtEl>
                                        <p:attrNameLst>
                                          <p:attrName>ppt_y</p:attrName>
                                        </p:attrNameLst>
                                      </p:cBhvr>
                                      <p:tavLst>
                                        <p:tav tm="0">
                                          <p:val>
                                            <p:strVal val="#ppt_y"/>
                                          </p:val>
                                        </p:tav>
                                        <p:tav tm="100000">
                                          <p:val>
                                            <p:strVal val="#ppt_y"/>
                                          </p:val>
                                        </p:tav>
                                      </p:tavLst>
                                    </p:anim>
                                  </p:childTnLst>
                                </p:cTn>
                              </p:par>
                              <p:par>
                                <p:cTn id="49" presetID="42" presetClass="path" presetSubtype="0" accel="50000" decel="50000" fill="hold" nodeType="withEffect">
                                  <p:stCondLst>
                                    <p:cond delay="0"/>
                                  </p:stCondLst>
                                  <p:childTnLst>
                                    <p:animMotion origin="layout" path="M -8.33333E-7 -1.04046E-6 L -0.95694 -0.0037 " pathEditMode="relative" rAng="0" ptsTypes="AA">
                                      <p:cBhvr>
                                        <p:cTn id="50" dur="1000" fill="hold"/>
                                        <p:tgtEl>
                                          <p:spTgt spid="5">
                                            <p:txEl>
                                              <p:pRg st="0" end="0"/>
                                            </p:txEl>
                                          </p:spTgt>
                                        </p:tgtEl>
                                        <p:attrNameLst>
                                          <p:attrName>ppt_x</p:attrName>
                                          <p:attrName>ppt_y</p:attrName>
                                        </p:attrNameLst>
                                      </p:cBhvr>
                                      <p:rCtr x="-47847" y="-185"/>
                                    </p:animMotion>
                                  </p:childTnLst>
                                </p:cTn>
                              </p:par>
                              <p:par>
                                <p:cTn id="51" presetID="42" presetClass="path" presetSubtype="0" accel="50000" decel="50000" fill="hold" nodeType="withEffect">
                                  <p:stCondLst>
                                    <p:cond delay="0"/>
                                  </p:stCondLst>
                                  <p:childTnLst>
                                    <p:animMotion origin="layout" path="M 2.5E-6 4.56647E-6 L -0.94601 0.00485 " pathEditMode="relative" rAng="0" ptsTypes="AA">
                                      <p:cBhvr>
                                        <p:cTn id="52" dur="1000" fill="hold"/>
                                        <p:tgtEl>
                                          <p:spTgt spid="5">
                                            <p:txEl>
                                              <p:pRg st="2" end="2"/>
                                            </p:txEl>
                                          </p:spTgt>
                                        </p:tgtEl>
                                        <p:attrNameLst>
                                          <p:attrName>ppt_x</p:attrName>
                                          <p:attrName>ppt_y</p:attrName>
                                        </p:attrNameLst>
                                      </p:cBhvr>
                                      <p:rCtr x="-47309" y="23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3" fill="hold" display="0">
                  <p:stCondLst>
                    <p:cond delay="indefinite"/>
                  </p:stCondLst>
                  <p:endCondLst>
                    <p:cond evt="onStopAudio" delay="0">
                      <p:tgtEl>
                        <p:sldTgt/>
                      </p:tgtEl>
                    </p:cond>
                  </p:endCondLst>
                </p:cTn>
                <p:tgtEl>
                  <p:spTgt spid="8"/>
                </p:tgtEl>
              </p:cMediaNode>
            </p:audio>
          </p:childTnLst>
        </p:cTn>
      </p:par>
    </p:tnLst>
    <p:bldLst>
      <p:bldP spid="3" grpId="0" build="p"/>
      <p:bldP spid="3" grpId="1" build="p"/>
      <p:bldP spid="3" grpId="2" build="p"/>
      <p:bldP spid="5" grpId="0" build="allAtOnce"/>
    </p:bldLst>
  </p:timing>
  <p:extLst mod="1">
    <p:ext uri="{E180D4A7-C9FB-4DFB-919C-405C955672EB}">
      <p14:showEvtLst xmlns:p14="http://schemas.microsoft.com/office/powerpoint/2010/main">
        <p14:playEvt time="0" objId="9"/>
        <p14:playEvt time="0" objId="8"/>
        <p14:stopEvt time="64069" objId="8"/>
        <p14:stopEvt time="64644" objId="9"/>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279392" y="2879026"/>
            <a:ext cx="4450079" cy="2410459"/>
          </a:xfrm>
          <a:prstGeom prst="rect">
            <a:avLst/>
          </a:prstGeom>
          <a:effectLst/>
        </p:spPr>
      </p:pic>
      <p:sp>
        <p:nvSpPr>
          <p:cNvPr id="2" name="Title 1"/>
          <p:cNvSpPr>
            <a:spLocks noGrp="1"/>
          </p:cNvSpPr>
          <p:nvPr>
            <p:ph type="title"/>
          </p:nvPr>
        </p:nvSpPr>
        <p:spPr/>
        <p:txBody>
          <a:bodyPr/>
          <a:lstStyle/>
          <a:p>
            <a:r>
              <a:rPr lang="en-US" dirty="0"/>
              <a:t>Transforming </a:t>
            </a:r>
            <a:r>
              <a:rPr lang="en-US" dirty="0" smtClean="0"/>
              <a:t>Education With GBL</a:t>
            </a:r>
            <a:endParaRPr lang="en-US" dirty="0"/>
          </a:p>
        </p:txBody>
      </p:sp>
      <p:sp>
        <p:nvSpPr>
          <p:cNvPr id="3" name="Content Placeholder 2"/>
          <p:cNvSpPr>
            <a:spLocks noGrp="1"/>
          </p:cNvSpPr>
          <p:nvPr>
            <p:ph idx="1"/>
          </p:nvPr>
        </p:nvSpPr>
        <p:spPr>
          <a:xfrm>
            <a:off x="304800" y="2048256"/>
            <a:ext cx="4620768" cy="4221915"/>
          </a:xfrm>
          <a:ln>
            <a:noFill/>
          </a:ln>
          <a:effectLst/>
          <a:scene3d>
            <a:camera prst="orthographicFront">
              <a:rot lat="21299999" lon="21299997" rev="0"/>
            </a:camera>
            <a:lightRig rig="threePt" dir="t">
              <a:rot lat="0" lon="0" rev="8460000"/>
            </a:lightRig>
          </a:scene3d>
          <a:sp3d prstMaterial="metal"/>
        </p:spPr>
        <p:txBody>
          <a:bodyPr>
            <a:normAutofit lnSpcReduction="10000"/>
            <a:scene3d>
              <a:camera prst="orthographicFront">
                <a:rot lat="21299999" lon="21299997" rev="0"/>
              </a:camera>
              <a:lightRig rig="threePt" dir="tl">
                <a:rot lat="0" lon="0" rev="6600000"/>
              </a:lightRig>
            </a:scene3d>
            <a:sp3d extrusionH="63500" contourW="2540">
              <a:bevelT w="44450" h="31750"/>
              <a:contourClr>
                <a:schemeClr val="tx1">
                  <a:lumMod val="50000"/>
                  <a:lumOff val="50000"/>
                </a:schemeClr>
              </a:contourClr>
            </a:sp3d>
          </a:bodyPr>
          <a:lstStyle/>
          <a:p>
            <a:pPr marL="0" indent="0">
              <a:spcAft>
                <a:spcPts val="6000"/>
              </a:spcAft>
              <a:buNone/>
            </a:pPr>
            <a:r>
              <a:rPr lang="en-US" sz="2800" b="1" i="1" dirty="0" smtClean="0">
                <a:ln w="11430"/>
                <a:effectLst>
                  <a:outerShdw blurRad="149987" dist="127000" dir="8460000" algn="tl">
                    <a:schemeClr val="accent1">
                      <a:lumMod val="75000"/>
                      <a:alpha val="28000"/>
                    </a:schemeClr>
                  </a:outerShdw>
                </a:effectLst>
              </a:rPr>
              <a:t>Gaming is an EXCELLENT tool for engaging learners.</a:t>
            </a:r>
          </a:p>
          <a:p>
            <a:pPr marL="0" indent="0">
              <a:spcAft>
                <a:spcPts val="6000"/>
              </a:spcAft>
              <a:buNone/>
            </a:pPr>
            <a:r>
              <a:rPr lang="en-US" sz="2800" b="1" i="1" dirty="0" smtClean="0">
                <a:ln w="11430"/>
                <a:effectLst>
                  <a:outerShdw blurRad="149987" dist="127000" dir="8460000" algn="tl">
                    <a:schemeClr val="accent1">
                      <a:lumMod val="75000"/>
                      <a:alpha val="28000"/>
                    </a:schemeClr>
                  </a:outerShdw>
                </a:effectLst>
              </a:rPr>
              <a:t>GBL must address key concerns for success.</a:t>
            </a:r>
          </a:p>
          <a:p>
            <a:pPr marL="0" indent="0">
              <a:spcAft>
                <a:spcPts val="6000"/>
              </a:spcAft>
              <a:buNone/>
            </a:pPr>
            <a:r>
              <a:rPr lang="en-US" sz="2800" b="1" i="1" dirty="0" smtClean="0">
                <a:ln w="11430"/>
                <a:effectLst>
                  <a:outerShdw blurRad="149987" dist="127000" dir="8460000" algn="tl">
                    <a:schemeClr val="accent1">
                      <a:lumMod val="75000"/>
                      <a:alpha val="28000"/>
                    </a:schemeClr>
                  </a:outerShdw>
                </a:effectLst>
              </a:rPr>
              <a:t>Plan for our successful implementation of GBL.</a:t>
            </a:r>
            <a:endParaRPr lang="en-US" sz="2000" b="1" i="1" dirty="0" smtClean="0">
              <a:ln w="11430"/>
              <a:effectLst>
                <a:outerShdw blurRad="149987" dist="127000" dir="8460000" algn="tl">
                  <a:schemeClr val="accent1">
                    <a:lumMod val="75000"/>
                    <a:alpha val="28000"/>
                  </a:schemeClr>
                </a:outerShdw>
              </a:effectLst>
            </a:endParaRPr>
          </a:p>
        </p:txBody>
      </p:sp>
      <p:pic>
        <p:nvPicPr>
          <p:cNvPr id="6"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0" y="0"/>
            <a:ext cx="609600" cy="609600"/>
          </a:xfrm>
          <a:prstGeom prst="rect">
            <a:avLst/>
          </a:prstGeom>
        </p:spPr>
      </p:pic>
      <p:sp>
        <p:nvSpPr>
          <p:cNvPr id="7" name="TextBox 6"/>
          <p:cNvSpPr txBox="1"/>
          <p:nvPr/>
        </p:nvSpPr>
        <p:spPr>
          <a:xfrm>
            <a:off x="5967264" y="5304259"/>
            <a:ext cx="1090363"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(Martin, 2010)</a:t>
            </a:r>
            <a:endParaRPr lang="en-US" sz="1200"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740939467"/>
      </p:ext>
    </p:extLst>
  </p:cSld>
  <p:clrMapOvr>
    <a:masterClrMapping/>
  </p:clrMapOvr>
  <mc:AlternateContent xmlns:mc="http://schemas.openxmlformats.org/markup-compatibility/2006" xmlns:p14="http://schemas.microsoft.com/office/powerpoint/2010/main">
    <mc:Choice Requires="p14">
      <p:transition spd="slow" advTm="20670">
        <p14:prism/>
      </p:transition>
    </mc:Choice>
    <mc:Fallback xmlns="">
      <p:transition spd="slow" advTm="2067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500"/>
                                        <p:tgtEl>
                                          <p:spTgt spid="4"/>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4" fill="hold" display="0">
                  <p:stCondLst>
                    <p:cond delay="indefinite"/>
                  </p:stCondLst>
                  <p:endCondLst>
                    <p:cond evt="onStopAudio" delay="0">
                      <p:tgtEl>
                        <p:sldTgt/>
                      </p:tgtEl>
                    </p:cond>
                  </p:endCondLst>
                </p:cTn>
                <p:tgtEl>
                  <p:spTgt spid="6"/>
                </p:tgtEl>
              </p:cMediaNode>
            </p:audio>
          </p:childTnLst>
        </p:cTn>
      </p:par>
    </p:tnLst>
    <p:bldLst>
      <p:bldP spid="3" grpId="0" build="p"/>
      <p:bldP spid="7" grpId="0"/>
    </p:bldLst>
  </p:timing>
  <p:extLst mod="1">
    <p:ext uri="{E180D4A7-C9FB-4DFB-919C-405C955672EB}">
      <p14:showEvtLst xmlns:p14="http://schemas.microsoft.com/office/powerpoint/2010/main">
        <p14:playEvt time="0" objId="9"/>
        <p14:playEvt time="0" objId="6"/>
        <p14:stopEvt time="22921" objId="6"/>
        <p14:stopEvt time="23130" objId="9"/>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Video Games</a:t>
            </a:r>
            <a:endParaRPr lang="en-US" dirty="0"/>
          </a:p>
        </p:txBody>
      </p:sp>
      <p:sp>
        <p:nvSpPr>
          <p:cNvPr id="4" name="TextBox 3"/>
          <p:cNvSpPr txBox="1"/>
          <p:nvPr/>
        </p:nvSpPr>
        <p:spPr>
          <a:xfrm>
            <a:off x="3701142" y="6057221"/>
            <a:ext cx="1838965"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(Online Education, 2012)</a:t>
            </a:r>
            <a:endParaRPr lang="en-US" sz="1200" dirty="0">
              <a:effectLst>
                <a:outerShdw blurRad="38100" dist="38100" dir="2700000" algn="tl">
                  <a:srgbClr val="000000">
                    <a:alpha val="43137"/>
                  </a:srgbClr>
                </a:outerShdw>
              </a:effectLst>
            </a:endParaRPr>
          </a:p>
        </p:txBody>
      </p:sp>
      <p:sp>
        <p:nvSpPr>
          <p:cNvPr id="6" name="TextBox 5"/>
          <p:cNvSpPr txBox="1"/>
          <p:nvPr/>
        </p:nvSpPr>
        <p:spPr>
          <a:xfrm>
            <a:off x="692701" y="6448115"/>
            <a:ext cx="7854951" cy="276999"/>
          </a:xfrm>
          <a:prstGeom prst="rect">
            <a:avLst/>
          </a:prstGeom>
          <a:noFill/>
        </p:spPr>
        <p:txBody>
          <a:bodyPr wrap="square" rtlCol="0">
            <a:spAutoFit/>
          </a:bodyPr>
          <a:lstStyle/>
          <a:p>
            <a:pPr algn="ctr"/>
            <a:r>
              <a:rPr lang="en-US" sz="1200" dirty="0" smtClean="0">
                <a:hlinkClick r:id="rId7"/>
              </a:rPr>
              <a:t>http</a:t>
            </a:r>
            <a:r>
              <a:rPr lang="en-US" sz="1200" dirty="0">
                <a:hlinkClick r:id="rId7"/>
              </a:rPr>
              <a:t>://prezi.com/eqz3dyfmxts-/copy-of-the-history-of-video-games/?kw=view-eqz3dyfmxts-&amp;rc=ref-</a:t>
            </a:r>
            <a:r>
              <a:rPr lang="en-US" sz="1200" dirty="0" smtClean="0">
                <a:hlinkClick r:id="rId7"/>
              </a:rPr>
              <a:t>29936595</a:t>
            </a:r>
            <a:r>
              <a:rPr lang="en-US" sz="1200" dirty="0" smtClean="0"/>
              <a:t> </a:t>
            </a:r>
            <a:endParaRPr lang="en-US" sz="1200"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0"/>
            <a:ext cx="609600" cy="609600"/>
          </a:xfrm>
          <a:prstGeom prst="rect">
            <a:avLst/>
          </a:prstGeom>
        </p:spPr>
      </p:pic>
      <p:pic>
        <p:nvPicPr>
          <p:cNvPr id="3" name="History of Games2.m4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13253" r="12721"/>
          <a:stretch/>
        </p:blipFill>
        <p:spPr>
          <a:xfrm>
            <a:off x="2011679" y="2000248"/>
            <a:ext cx="5254753" cy="3992937"/>
          </a:xfrm>
          <a:prstGeom prst="rect">
            <a:avLst/>
          </a:prstGeom>
          <a:effectLst>
            <a:outerShdw blurRad="149987" dist="250190" dir="13140000" algn="ctr" rotWithShape="0">
              <a:schemeClr val="accent1">
                <a:lumMod val="75000"/>
                <a:alpha val="28000"/>
              </a:schemeClr>
            </a:outerShdw>
          </a:effectLst>
          <a:scene3d>
            <a:camera prst="orthographicFront"/>
            <a:lightRig rig="threePt" dir="t">
              <a:rot lat="0" lon="0" rev="13140000"/>
            </a:lightRig>
          </a:scene3d>
          <a:sp3d extrusionH="63500" contourW="2540">
            <a:bevelT w="88900" h="88900"/>
            <a:contourClr>
              <a:srgbClr val="7F7F7F"/>
            </a:contourClr>
          </a:sp3d>
        </p:spPr>
      </p:pic>
    </p:spTree>
    <p:extLst>
      <p:ext uri="{BB962C8B-B14F-4D97-AF65-F5344CB8AC3E}">
        <p14:creationId xmlns:p14="http://schemas.microsoft.com/office/powerpoint/2010/main" val="2727715776"/>
      </p:ext>
    </p:extLst>
  </p:cSld>
  <p:clrMapOvr>
    <a:masterClrMapping/>
  </p:clrMapOvr>
  <mc:AlternateContent xmlns:mc="http://schemas.openxmlformats.org/markup-compatibility/2006" xmlns:p14="http://schemas.microsoft.com/office/powerpoint/2010/main">
    <mc:Choice Requires="p14">
      <p:transition spd="slow" advTm="66810">
        <p14:prism/>
      </p:transition>
    </mc:Choice>
    <mc:Fallback xmlns="">
      <p:transition spd="slow" advTm="6681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1" presetClass="mediacall" presetSubtype="0" fill="hold" nodeType="withEffect">
                                  <p:stCondLst>
                                    <p:cond delay="0"/>
                                  </p:stCondLst>
                                  <p:childTnLst>
                                    <p:cmd type="call" cmd="playFrom(0.0)">
                                      <p:cBhvr>
                                        <p:cTn id="8" dur="66408" fill="hold"/>
                                        <p:tgtEl>
                                          <p:spTgt spid="3"/>
                                        </p:tgtEl>
                                      </p:cBhvr>
                                    </p:cmd>
                                  </p:childTnLst>
                                </p:cTn>
                              </p:par>
                              <p:par>
                                <p:cTn id="9" presetID="6"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1000"/>
                                        <p:tgtEl>
                                          <p:spTgt spid="6"/>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9" fill="hold" display="0">
                  <p:stCondLst>
                    <p:cond delay="indefinite"/>
                  </p:stCondLst>
                </p:cTn>
                <p:tgtEl>
                  <p:spTgt spid="3"/>
                </p:tgtEl>
              </p:cMediaNode>
            </p:video>
            <p:audio>
              <p:cMediaNode vol="80000" numSld="999" showWhenStopped="0">
                <p:cTn id="20" fill="hold" display="0">
                  <p:stCondLst>
                    <p:cond delay="indefinite"/>
                  </p:stCondLst>
                  <p:endCondLst>
                    <p:cond evt="onStopAudio" delay="0">
                      <p:tgtEl>
                        <p:sldTgt/>
                      </p:tgtEl>
                    </p:cond>
                  </p:endCondLst>
                </p:cTn>
                <p:tgtEl>
                  <p:spTgt spid="7"/>
                </p:tgtEl>
              </p:cMediaNode>
            </p:audio>
          </p:childTnLst>
        </p:cTn>
      </p:par>
    </p:tnLst>
    <p:bldLst>
      <p:bldP spid="4" grpId="0"/>
      <p:bldP spid="6" grpId="0"/>
    </p:bldLst>
  </p:timing>
  <p:extLst mod="1">
    <p:ext uri="{E180D4A7-C9FB-4DFB-919C-405C955672EB}">
      <p14:showEvtLst xmlns:p14="http://schemas.microsoft.com/office/powerpoint/2010/main">
        <p14:playEvt time="0" objId="9"/>
        <p14:playEvt time="0" objId="7"/>
        <p14:playEvt time="0" objId="9"/>
        <p14:stopEvt time="66780" objId="9"/>
        <p14:stopEvt time="69772" objId="7"/>
        <p14:stopEvt time="69905" objId="9"/>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Gaming has Reached Critical Mass</a:t>
            </a:r>
            <a:endParaRPr lang="en-US" dirty="0"/>
          </a:p>
        </p:txBody>
      </p:sp>
      <p:sp>
        <p:nvSpPr>
          <p:cNvPr id="5" name="Content Placeholder 2"/>
          <p:cNvSpPr txBox="1">
            <a:spLocks/>
          </p:cNvSpPr>
          <p:nvPr/>
        </p:nvSpPr>
        <p:spPr>
          <a:xfrm>
            <a:off x="779463" y="1828800"/>
            <a:ext cx="7583488" cy="4297363"/>
          </a:xfrm>
          <a:prstGeom prst="rect">
            <a:avLst/>
          </a:prstGeom>
          <a:ln>
            <a:noFill/>
          </a:ln>
          <a:effectLst/>
          <a:scene3d>
            <a:camera prst="orthographicFront">
              <a:rot lat="21300000" lon="21300000" rev="0"/>
            </a:camera>
            <a:lightRig rig="contrasting" dir="t">
              <a:rot lat="0" lon="0" rev="8460000"/>
            </a:lightRig>
          </a:scene3d>
          <a:sp3d prstMaterial="metal"/>
        </p:spPr>
        <p:txBody>
          <a:bodyPr vert="horz" lIns="91440" tIns="45720" rIns="91440" bIns="45720" rtlCol="0">
            <a:normAutofit/>
            <a:sp3d extrusionH="63500" contourW="2540">
              <a:bevelT w="44450" h="31750"/>
              <a:contourClr>
                <a:srgbClr val="7F7F7F"/>
              </a:contourClr>
            </a:sp3d>
          </a:bodyPr>
          <a:lst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a:lstStyle>
          <a:p>
            <a:pPr marL="0" indent="0" algn="ctr">
              <a:buNone/>
            </a:pPr>
            <a:r>
              <a:rPr lang="en-US" sz="2800" b="1" i="1" dirty="0" smtClean="0">
                <a:solidFill>
                  <a:schemeClr val="tx1"/>
                </a:solidFill>
                <a:effectLst>
                  <a:outerShdw blurRad="149987" dist="127000" dir="8460000" algn="tl" rotWithShape="0">
                    <a:schemeClr val="accent1">
                      <a:lumMod val="75000"/>
                      <a:alpha val="28000"/>
                    </a:schemeClr>
                  </a:outerShdw>
                </a:effectLst>
              </a:rPr>
              <a:t>Critical Mass</a:t>
            </a:r>
            <a:r>
              <a:rPr lang="en-US" sz="1800" b="1" i="1" dirty="0" smtClean="0">
                <a:solidFill>
                  <a:schemeClr val="tx1"/>
                </a:solidFill>
                <a:effectLst>
                  <a:outerShdw blurRad="149987" dist="127000" dir="8460000" algn="tl" rotWithShape="0">
                    <a:schemeClr val="accent1">
                      <a:lumMod val="75000"/>
                      <a:alpha val="28000"/>
                    </a:schemeClr>
                  </a:outerShdw>
                </a:effectLst>
              </a:rPr>
              <a:t/>
            </a:r>
            <a:br>
              <a:rPr lang="en-US" sz="1800" b="1" i="1" dirty="0" smtClean="0">
                <a:solidFill>
                  <a:schemeClr val="tx1"/>
                </a:solidFill>
                <a:effectLst>
                  <a:outerShdw blurRad="149987" dist="127000" dir="8460000" algn="tl" rotWithShape="0">
                    <a:schemeClr val="accent1">
                      <a:lumMod val="75000"/>
                      <a:alpha val="28000"/>
                    </a:schemeClr>
                  </a:outerShdw>
                </a:effectLst>
              </a:rPr>
            </a:br>
            <a:r>
              <a:rPr lang="en-US" sz="1800" b="1" i="1" dirty="0" smtClean="0">
                <a:solidFill>
                  <a:schemeClr val="tx1"/>
                </a:solidFill>
                <a:effectLst>
                  <a:outerShdw blurRad="149987" dist="127000" dir="8460000" algn="tl" rotWithShape="0">
                    <a:schemeClr val="accent1">
                      <a:lumMod val="75000"/>
                      <a:alpha val="28000"/>
                    </a:schemeClr>
                  </a:outerShdw>
                </a:effectLst>
              </a:rPr>
              <a:t/>
            </a:r>
            <a:br>
              <a:rPr lang="en-US" sz="1800" b="1" i="1" dirty="0" smtClean="0">
                <a:solidFill>
                  <a:schemeClr val="tx1"/>
                </a:solidFill>
                <a:effectLst>
                  <a:outerShdw blurRad="149987" dist="127000" dir="8460000" algn="tl" rotWithShape="0">
                    <a:schemeClr val="accent1">
                      <a:lumMod val="75000"/>
                      <a:alpha val="28000"/>
                    </a:schemeClr>
                  </a:outerShdw>
                </a:effectLst>
              </a:rPr>
            </a:br>
            <a:r>
              <a:rPr lang="en-US" dirty="0" smtClean="0">
                <a:solidFill>
                  <a:schemeClr val="tx1"/>
                </a:solidFill>
                <a:effectLst>
                  <a:outerShdw blurRad="149987" dist="127000" dir="8460000" algn="tl" rotWithShape="0">
                    <a:schemeClr val="accent1">
                      <a:lumMod val="75000"/>
                      <a:alpha val="28000"/>
                    </a:schemeClr>
                  </a:outerShdw>
                </a:effectLst>
              </a:rPr>
              <a:t>The moment when an innovation has been adopted by enough individuals so that further adoption is self-sustaining.</a:t>
            </a:r>
          </a:p>
          <a:p>
            <a:pPr marL="0" indent="0" algn="ctr">
              <a:buNone/>
            </a:pPr>
            <a:r>
              <a:rPr lang="en-US" sz="1800" dirty="0" smtClean="0">
                <a:solidFill>
                  <a:schemeClr val="tx1"/>
                </a:solidFill>
                <a:effectLst>
                  <a:outerShdw blurRad="38100" dist="38100" dir="2700000" algn="tl">
                    <a:srgbClr val="000000">
                      <a:alpha val="43137"/>
                    </a:srgbClr>
                  </a:outerShdw>
                </a:effectLst>
              </a:rPr>
              <a:t>(Rogers, 2003)</a:t>
            </a:r>
            <a:endParaRPr lang="en-US" sz="1050" dirty="0">
              <a:solidFill>
                <a:schemeClr val="tx1"/>
              </a:solidFill>
              <a:effectLst>
                <a:outerShdw blurRad="38100" dist="38100" dir="2700000" algn="tl">
                  <a:srgbClr val="000000">
                    <a:alpha val="43137"/>
                  </a:srgbClr>
                </a:outerShdw>
              </a:effectLst>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029" y="0"/>
            <a:ext cx="609600" cy="6096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3207" y="4318254"/>
            <a:ext cx="6096000" cy="2381250"/>
          </a:xfrm>
          <a:prstGeom prst="rect">
            <a:avLst/>
          </a:prstGeom>
          <a:effectLst>
            <a:outerShdw blurRad="149987" dist="250190" dir="8460000" algn="tl" rotWithShape="0">
              <a:srgbClr val="376092">
                <a:alpha val="28000"/>
              </a:srgbClr>
            </a:outerShdw>
          </a:effectLst>
          <a:scene3d>
            <a:camera prst="orthographicFront"/>
            <a:lightRig rig="threePt" dir="t">
              <a:rot lat="0" lon="0" rev="8460000"/>
            </a:lightRig>
          </a:scene3d>
          <a:sp3d extrusionH="63500" contourW="2540">
            <a:bevelT w="88900" h="88900"/>
            <a:contourClr>
              <a:srgbClr val="7F7F7F"/>
            </a:contourClr>
          </a:sp3d>
        </p:spPr>
      </p:pic>
      <p:sp>
        <p:nvSpPr>
          <p:cNvPr id="6" name="TextBox 5"/>
          <p:cNvSpPr txBox="1"/>
          <p:nvPr/>
        </p:nvSpPr>
        <p:spPr>
          <a:xfrm rot="16200000">
            <a:off x="6679210" y="5370379"/>
            <a:ext cx="2157001" cy="276999"/>
          </a:xfrm>
          <a:prstGeom prst="rect">
            <a:avLst/>
          </a:prstGeom>
          <a:noFill/>
        </p:spPr>
        <p:txBody>
          <a:bodyPr wrap="none" rtlCol="0">
            <a:spAutoFit/>
          </a:bodyPr>
          <a:lstStyle/>
          <a:p>
            <a:r>
              <a:rPr lang="en-US" sz="1200" dirty="0" smtClean="0">
                <a:effectLst>
                  <a:outerShdw blurRad="38100" dist="38100" dir="2700000" algn="tl">
                    <a:srgbClr val="000000">
                      <a:alpha val="43137"/>
                    </a:srgbClr>
                  </a:outerShdw>
                </a:effectLst>
              </a:rPr>
              <a:t>(Critical Mass Interactive, 2011)</a:t>
            </a:r>
            <a:endParaRPr lang="en-US" sz="1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33620990"/>
      </p:ext>
    </p:extLst>
  </p:cSld>
  <p:clrMapOvr>
    <a:masterClrMapping/>
  </p:clrMapOvr>
  <mc:AlternateContent xmlns:mc="http://schemas.openxmlformats.org/markup-compatibility/2006" xmlns:p14="http://schemas.microsoft.com/office/powerpoint/2010/main">
    <mc:Choice Requires="p14">
      <p:transition spd="slow" advTm="20800">
        <p14:prism/>
      </p:transition>
    </mc:Choice>
    <mc:Fallback xmlns="">
      <p:transition spd="slow" advTm="208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par>
                                <p:cTn id="12" presetID="9"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8" fill="hold" display="0">
                  <p:stCondLst>
                    <p:cond delay="indefinite"/>
                  </p:stCondLst>
                  <p:endCondLst>
                    <p:cond evt="onStopAudio" delay="0">
                      <p:tgtEl>
                        <p:sldTgt/>
                      </p:tgtEl>
                    </p:cond>
                  </p:endCondLst>
                </p:cTn>
                <p:tgtEl>
                  <p:spTgt spid="3"/>
                </p:tgtEl>
              </p:cMediaNode>
            </p:audio>
          </p:childTnLst>
        </p:cTn>
      </p:par>
    </p:tnLst>
    <p:bldLst>
      <p:bldP spid="5" grpId="0"/>
      <p:bldP spid="6" grpId="0"/>
    </p:bldLst>
  </p:timing>
  <p:extLst mod="1">
    <p:ext uri="{E180D4A7-C9FB-4DFB-919C-405C955672EB}">
      <p14:showEvtLst xmlns:p14="http://schemas.microsoft.com/office/powerpoint/2010/main">
        <p14:playEvt time="0" objId="9"/>
        <p14:playEvt time="0" objId="3"/>
        <p14:stopEvt time="23019" objId="3"/>
        <p14:stopEvt time="25365" objId="9"/>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Digital Game-based learning&amp;#x0D;&amp;#x0A;in mathematics&amp;quot;&quot;/&gt;&lt;property id=&quot;20307&quot; value=&quot;256&quot;/&gt;&lt;/object&gt;&lt;object type=&quot;3&quot; unique_id=&quot;10005&quot;&gt;&lt;property id=&quot;20148&quot; value=&quot;5&quot;/&gt;&lt;property id=&quot;20300&quot; value=&quot;Slide 2 - &amp;quot;A new age for learning&amp;quot;&quot;/&gt;&lt;property id=&quot;20307&quot; value=&quot;257&quot;/&gt;&lt;/object&gt;&lt;object type=&quot;3&quot; unique_id=&quot;10006&quot;&gt;&lt;property id=&quot;20148&quot; value=&quot;5&quot;/&gt;&lt;property id=&quot;20300&quot; value=&quot;Slide 3 - &amp;quot;A need for change&amp;quot;&quot;/&gt;&lt;property id=&quot;20307&quot; value=&quot;263&quot;/&gt;&lt;/object&gt;&lt;object type=&quot;3&quot; unique_id=&quot;10007&quot;&gt;&lt;property id=&quot;20148&quot; value=&quot;5&quot;/&gt;&lt;property id=&quot;20300&quot; value=&quot;Slide 4 - &amp;quot;A need for change&amp;quot;&quot;/&gt;&lt;property id=&quot;20307&quot; value=&quot;260&quot;/&gt;&lt;/object&gt;&lt;object type=&quot;3&quot; unique_id=&quot;10008&quot;&gt;&lt;property id=&quot;20148&quot; value=&quot;5&quot;/&gt;&lt;property id=&quot;20300&quot; value=&quot;Slide 5 - &amp;quot;Games are the answer!&amp;quot;&quot;/&gt;&lt;property id=&quot;20307&quot; value=&quot;259&quot;/&gt;&lt;/object&gt;&lt;object type=&quot;3&quot; unique_id=&quot;10009&quot;&gt;&lt;property id=&quot;20148&quot; value=&quot;5&quot;/&gt;&lt;property id=&quot;20300&quot; value=&quot;Slide 6 - &amp;quot;History of video games&amp;quot;&quot;/&gt;&lt;property id=&quot;20307&quot; value=&quot;268&quot;/&gt;&lt;/object&gt;&lt;object type=&quot;3&quot; unique_id=&quot;10010&quot;&gt;&lt;property id=&quot;20148&quot; value=&quot;5&quot;/&gt;&lt;property id=&quot;20300&quot; value=&quot;Slide 7 - &amp;quot;Gaming has reached critical mass&amp;quot;&quot;/&gt;&lt;property id=&quot;20307&quot; value=&quot;266&quot;/&gt;&lt;/object&gt;&lt;object type=&quot;3&quot; unique_id=&quot;10011&quot;&gt;&lt;property id=&quot;20148&quot; value=&quot;5&quot;/&gt;&lt;property id=&quot;20300&quot; value=&quot;Slide 8 - &amp;quot;Gaming has reached critical mass&amp;quot;&quot;/&gt;&lt;property id=&quot;20307&quot; value=&quot;269&quot;/&gt;&lt;/object&gt;&lt;object type=&quot;3&quot; unique_id=&quot;10012&quot;&gt;&lt;property id=&quot;20148&quot; value=&quot;5&quot;/&gt;&lt;property id=&quot;20300&quot; value=&quot;Slide 9 - &amp;quot;Gaming has reached critical mass&amp;quot;&quot;/&gt;&lt;property id=&quot;20307&quot; value=&quot;298&quot;/&gt;&lt;/object&gt;&lt;object type=&quot;3&quot; unique_id=&quot;10013&quot;&gt;&lt;property id=&quot;20148&quot; value=&quot;5&quot;/&gt;&lt;property id=&quot;20300&quot; value=&quot;Slide 10 - &amp;quot;rise of educational gaming&amp;quot;&quot;/&gt;&lt;property id=&quot;20307&quot; value=&quot;270&quot;/&gt;&lt;/object&gt;&lt;object type=&quot;3&quot; unique_id=&quot;10014&quot;&gt;&lt;property id=&quot;20148&quot; value=&quot;5&quot;/&gt;&lt;property id=&quot;20300&quot; value=&quot;Slide 11 - &amp;quot;Transforming education with gbl&amp;quot;&quot;/&gt;&lt;property id=&quot;20307&quot; value=&quot;265&quot;/&gt;&lt;/object&gt;&lt;object type=&quot;3&quot; unique_id=&quot;10015&quot;&gt;&lt;property id=&quot;20148&quot; value=&quot;5&quot;/&gt;&lt;property id=&quot;20300&quot; value=&quot;Slide 12 - &amp;quot;GBL benefits&amp;#x0D;&amp;#x0A;at the Micro, Macro, &amp;amp; Mega levels&amp;quot;&quot;/&gt;&lt;property id=&quot;20307&quot; value=&quot;267&quot;/&gt;&lt;/object&gt;&lt;object type=&quot;3&quot; unique_id=&quot;10016&quot;&gt;&lt;property id=&quot;20148&quot; value=&quot;5&quot;/&gt;&lt;property id=&quot;20300&quot; value=&quot;Slide 13 - &amp;quot;GBL benefits&amp;#x0D;&amp;#x0A;at the Micro, Macro, &amp;amp; Mega levels&amp;quot;&quot;/&gt;&lt;property id=&quot;20307&quot; value=&quot;279&quot;/&gt;&lt;/object&gt;&lt;object type=&quot;3&quot; unique_id=&quot;10017&quot;&gt;&lt;property id=&quot;20148&quot; value=&quot;5&quot;/&gt;&lt;property id=&quot;20300&quot; value=&quot;Slide 14 - &amp;quot;GBL benefits&amp;#x0D;&amp;#x0A;at the Micro, Macro, &amp;amp; Mega levels&amp;quot;&quot;/&gt;&lt;property id=&quot;20307&quot; value=&quot;299&quot;/&gt;&lt;/object&gt;&lt;object type=&quot;3&quot; unique_id=&quot;10018&quot;&gt;&lt;property id=&quot;20148&quot; value=&quot;5&quot;/&gt;&lt;property id=&quot;20300&quot; value=&quot;Slide 15 - &amp;quot;GBL concerns&amp;quot;&quot;/&gt;&lt;property id=&quot;20307&quot; value=&quot;286&quot;/&gt;&lt;/object&gt;&lt;object type=&quot;3&quot; unique_id=&quot;10019&quot;&gt;&lt;property id=&quot;20148&quot; value=&quot;5&quot;/&gt;&lt;property id=&quot;20300&quot; value=&quot;Slide 16 - &amp;quot;GBL concerns&amp;quot;&quot;/&gt;&lt;property id=&quot;20307&quot; value=&quot;287&quot;/&gt;&lt;/object&gt;&lt;object type=&quot;3&quot; unique_id=&quot;10020&quot;&gt;&lt;property id=&quot;20148&quot; value=&quot;5&quot;/&gt;&lt;property id=&quot;20300&quot; value=&quot;Slide 17 - &amp;quot;building a successful gbl program&amp;quot;&quot;/&gt;&lt;property id=&quot;20307&quot; value=&quot;300&quot;/&gt;&lt;/object&gt;&lt;object type=&quot;3&quot; unique_id=&quot;10021&quot;&gt;&lt;property id=&quot;20148&quot; value=&quot;5&quot;/&gt;&lt;property id=&quot;20300&quot; value=&quot;Slide 18 - &amp;quot;building a successful gbl program&amp;quot;&quot;/&gt;&lt;property id=&quot;20307&quot; value=&quot;301&quot;/&gt;&lt;/object&gt;&lt;object type=&quot;3&quot; unique_id=&quot;10022&quot;&gt;&lt;property id=&quot;20148&quot; value=&quot;5&quot;/&gt;&lt;property id=&quot;20300&quot; value=&quot;Slide 19 - &amp;quot;building a successful gbl program&amp;quot;&quot;/&gt;&lt;property id=&quot;20307&quot; value=&quot;302&quot;/&gt;&lt;/object&gt;&lt;object type=&quot;3&quot; unique_id=&quot;10023&quot;&gt;&lt;property id=&quot;20148&quot; value=&quot;5&quot;/&gt;&lt;property id=&quot;20300&quot; value=&quot;Slide 20 - &amp;quot;building a successful gbl program&amp;quot;&quot;/&gt;&lt;property id=&quot;20307&quot; value=&quot;303&quot;/&gt;&lt;/object&gt;&lt;object type=&quot;3&quot; unique_id=&quot;10024&quot;&gt;&lt;property id=&quot;20148&quot; value=&quot;5&quot;/&gt;&lt;property id=&quot;20300&quot; value=&quot;Slide 21 - &amp;quot;building a successful gbl program&amp;quot;&quot;/&gt;&lt;property id=&quot;20307&quot; value=&quot;304&quot;/&gt;&lt;/object&gt;&lt;object type=&quot;3&quot; unique_id=&quot;10025&quot;&gt;&lt;property id=&quot;20148&quot; value=&quot;5&quot;/&gt;&lt;property id=&quot;20300&quot; value=&quot;Slide 22 - &amp;quot;building a successful gbl program&amp;quot;&quot;/&gt;&lt;property id=&quot;20307&quot; value=&quot;305&quot;/&gt;&lt;/object&gt;&lt;object type=&quot;3&quot; unique_id=&quot;10026&quot;&gt;&lt;property id=&quot;20148&quot; value=&quot;5&quot;/&gt;&lt;property id=&quot;20300&quot; value=&quot;Slide 23 - &amp;quot;building a successful gbl program&amp;quot;&quot;/&gt;&lt;property id=&quot;20307&quot; value=&quot;306&quot;/&gt;&lt;/object&gt;&lt;object type=&quot;3&quot; unique_id=&quot;10027&quot;&gt;&lt;property id=&quot;20148&quot; value=&quot;5&quot;/&gt;&lt;property id=&quot;20300&quot; value=&quot;Slide 24 - &amp;quot;Adopting gbl:&amp;#x0D;&amp;#x0A;knowledge/persuasion&amp;quot;&quot;/&gt;&lt;property id=&quot;20307&quot; value=&quot;289&quot;/&gt;&lt;/object&gt;&lt;object type=&quot;3&quot; unique_id=&quot;10028&quot;&gt;&lt;property id=&quot;20148&quot; value=&quot;5&quot;/&gt;&lt;property id=&quot;20300&quot; value=&quot;Slide 25 - &amp;quot;Adopting gbl:&amp;#x0D;&amp;#x0A;knowledge/persuasion&amp;quot;&quot;/&gt;&lt;property id=&quot;20307&quot; value=&quot;293&quot;/&gt;&lt;/object&gt;&lt;object type=&quot;3&quot; unique_id=&quot;10029&quot;&gt;&lt;property id=&quot;20148&quot; value=&quot;5&quot;/&gt;&lt;property id=&quot;20300&quot; value=&quot;Slide 26 - &amp;quot;Adopting gbl:&amp;#x0D;&amp;#x0A;making the decision&amp;quot;&quot;/&gt;&lt;property id=&quot;20307&quot; value=&quot;294&quot;/&gt;&lt;/object&gt;&lt;object type=&quot;3&quot; unique_id=&quot;10030&quot;&gt;&lt;property id=&quot;20148&quot; value=&quot;5&quot;/&gt;&lt;property id=&quot;20300&quot; value=&quot;Slide 27 - &amp;quot;Adopting gbl:&amp;#x0D;&amp;#x0A;implementation plan&amp;quot;&quot;/&gt;&lt;property id=&quot;20307&quot; value=&quot;291&quot;/&gt;&lt;/object&gt;&lt;object type=&quot;3&quot; unique_id=&quot;10031&quot;&gt;&lt;property id=&quot;20148&quot; value=&quot;5&quot;/&gt;&lt;property id=&quot;20300&quot; value=&quot;Slide 28 - &amp;quot;Adopting gbl:&amp;#x0D;&amp;#x0A;implementation plan&amp;quot;&quot;/&gt;&lt;property id=&quot;20307&quot; value=&quot;295&quot;/&gt;&lt;/object&gt;&lt;object type=&quot;3&quot; unique_id=&quot;10032&quot;&gt;&lt;property id=&quot;20148&quot; value=&quot;5&quot;/&gt;&lt;property id=&quot;20300&quot; value=&quot;Slide 29 - &amp;quot;Adopting gbl:&amp;#x0D;&amp;#x0A;confirmation plan&amp;quot;&quot;/&gt;&lt;property id=&quot;20307&quot; value=&quot;292&quot;/&gt;&lt;/object&gt;&lt;object type=&quot;3&quot; unique_id=&quot;10033&quot;&gt;&lt;property id=&quot;20148&quot; value=&quot;5&quot;/&gt;&lt;property id=&quot;20300&quot; value=&quot;Slide 30 - &amp;quot;Adopting gbl:&amp;#x0D;&amp;#x0A;summary &amp;amp; timeline&amp;quot;&quot;/&gt;&lt;property id=&quot;20307&quot; value=&quot;309&quot;/&gt;&lt;/object&gt;&lt;object type=&quot;3&quot; unique_id=&quot;10034&quot;&gt;&lt;property id=&quot;20148&quot; value=&quot;5&quot;/&gt;&lt;property id=&quot;20300&quot; value=&quot;Slide 31 - &amp;quot;Adopting gbl:&amp;#x0D;&amp;#x0A;summary &amp;amp; timeline&amp;quot;&quot;/&gt;&lt;property id=&quot;20307&quot; value=&quot;310&quot;/&gt;&lt;/object&gt;&lt;object type=&quot;3&quot; unique_id=&quot;10035&quot;&gt;&lt;property id=&quot;20148&quot; value=&quot;5&quot;/&gt;&lt;property id=&quot;20300&quot; value=&quot;Slide 32 - &amp;quot;Adopting gbl:&amp;#x0D;&amp;#x0A;summary &amp;amp; timeline&amp;quot;&quot;/&gt;&lt;property id=&quot;20307&quot; value=&quot;311&quot;/&gt;&lt;/object&gt;&lt;object type=&quot;3&quot; unique_id=&quot;10036&quot;&gt;&lt;property id=&quot;20148&quot; value=&quot;5&quot;/&gt;&lt;property id=&quot;20300&quot; value=&quot;Slide 33 - &amp;quot;The big picture: &amp;#x0D;&amp;#x0A;GBL impact on society&amp;quot;&quot;/&gt;&lt;property id=&quot;20307&quot; value=&quot;284&quot;/&gt;&lt;/object&gt;&lt;object type=&quot;3&quot; unique_id=&quot;10037&quot;&gt;&lt;property id=&quot;20148&quot; value=&quot;5&quot;/&gt;&lt;property id=&quot;20300&quot; value=&quot;Slide 34 - &amp;quot;The time is now!&amp;quot;&quot;/&gt;&lt;property id=&quot;20307&quot; value=&quot;307&quot;/&gt;&lt;/object&gt;&lt;object type=&quot;3&quot; unique_id=&quot;10038&quot;&gt;&lt;property id=&quot;20148&quot; value=&quot;5&quot;/&gt;&lt;property id=&quot;20300&quot; value=&quot;Slide 35 - &amp;quot;references&amp;quot;&quot;/&gt;&lt;property id=&quot;20307&quot; value=&quot;258&quot;/&gt;&lt;/object&gt;&lt;object type=&quot;3&quot; unique_id=&quot;10039&quot;&gt;&lt;property id=&quot;20148&quot; value=&quot;5&quot;/&gt;&lt;property id=&quot;20300&quot; value=&quot;Slide 36 - &amp;quot;references&amp;quot;&quot;/&gt;&lt;property id=&quot;20307&quot; value=&quot;261&quot;/&gt;&lt;/object&gt;&lt;object type=&quot;3&quot; unique_id=&quot;10040&quot;&gt;&lt;property id=&quot;20148&quot; value=&quot;5&quot;/&gt;&lt;property id=&quot;20300&quot; value=&quot;Slide 37 - &amp;quot;references&amp;quot;&quot;/&gt;&lt;property id=&quot;20307&quot; value=&quot;262&quot;/&gt;&lt;/object&gt;&lt;object type=&quot;3&quot; unique_id=&quot;10041&quot;&gt;&lt;property id=&quot;20148&quot; value=&quot;5&quot;/&gt;&lt;property id=&quot;20300&quot; value=&quot;Slide 38 - &amp;quot;references&amp;quot;&quot;/&gt;&lt;property id=&quot;20307&quot; value=&quot;264&quot;/&gt;&lt;/object&gt;&lt;object type=&quot;3&quot; unique_id=&quot;10042&quot;&gt;&lt;property id=&quot;20148&quot; value=&quot;5&quot;/&gt;&lt;property id=&quot;20300&quot; value=&quot;Slide 39 - &amp;quot;references&amp;quot;&quot;/&gt;&lt;property id=&quot;20307&quot; value=&quot;297&quot;/&gt;&lt;/object&gt;&lt;object type=&quot;3&quot; unique_id=&quot;10043&quot;&gt;&lt;property id=&quot;20148&quot; value=&quot;5&quot;/&gt;&lt;property id=&quot;20300&quot; value=&quot;Slide 40 - &amp;quot;references&amp;quot;&quot;/&gt;&lt;property id=&quot;20307&quot; value=&quot;308&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TIMING" val="|6.7"/>
</p:tagLst>
</file>

<file path=ppt/tags/tag11.xml><?xml version="1.0" encoding="utf-8"?>
<p:tagLst xmlns:a="http://schemas.openxmlformats.org/drawingml/2006/main" xmlns:r="http://schemas.openxmlformats.org/officeDocument/2006/relationships" xmlns:p="http://schemas.openxmlformats.org/presentationml/2006/main">
  <p:tag name="TIMING" val="|16.3"/>
</p:tagLst>
</file>

<file path=ppt/tags/tag12.xml><?xml version="1.0" encoding="utf-8"?>
<p:tagLst xmlns:a="http://schemas.openxmlformats.org/drawingml/2006/main" xmlns:r="http://schemas.openxmlformats.org/officeDocument/2006/relationships" xmlns:p="http://schemas.openxmlformats.org/presentationml/2006/main">
  <p:tag name="TIMING" val="|6.8"/>
</p:tagLst>
</file>

<file path=ppt/tags/tag13.xml><?xml version="1.0" encoding="utf-8"?>
<p:tagLst xmlns:a="http://schemas.openxmlformats.org/drawingml/2006/main" xmlns:r="http://schemas.openxmlformats.org/officeDocument/2006/relationships" xmlns:p="http://schemas.openxmlformats.org/presentationml/2006/main">
  <p:tag name="TIMING" val="|14.3|2.7|3.3"/>
</p:tagLst>
</file>

<file path=ppt/tags/tag14.xml><?xml version="1.0" encoding="utf-8"?>
<p:tagLst xmlns:a="http://schemas.openxmlformats.org/drawingml/2006/main" xmlns:r="http://schemas.openxmlformats.org/officeDocument/2006/relationships" xmlns:p="http://schemas.openxmlformats.org/presentationml/2006/main">
  <p:tag name="TIMING" val="|4.8|8.1|9.4"/>
</p:tagLst>
</file>

<file path=ppt/tags/tag15.xml><?xml version="1.0" encoding="utf-8"?>
<p:tagLst xmlns:a="http://schemas.openxmlformats.org/drawingml/2006/main" xmlns:r="http://schemas.openxmlformats.org/officeDocument/2006/relationships" xmlns:p="http://schemas.openxmlformats.org/presentationml/2006/main">
  <p:tag name="TIMING" val="|8.4|16.2|12.2"/>
</p:tagLst>
</file>

<file path=ppt/tags/tag16.xml><?xml version="1.0" encoding="utf-8"?>
<p:tagLst xmlns:a="http://schemas.openxmlformats.org/drawingml/2006/main" xmlns:r="http://schemas.openxmlformats.org/officeDocument/2006/relationships" xmlns:p="http://schemas.openxmlformats.org/presentationml/2006/main">
  <p:tag name="TIMING" val="|8.8|2.6|32.5"/>
</p:tagLst>
</file>

<file path=ppt/tags/tag17.xml><?xml version="1.0" encoding="utf-8"?>
<p:tagLst xmlns:a="http://schemas.openxmlformats.org/drawingml/2006/main" xmlns:r="http://schemas.openxmlformats.org/officeDocument/2006/relationships" xmlns:p="http://schemas.openxmlformats.org/presentationml/2006/main">
  <p:tag name="TIMING" val="|5.7|14.2|19.4"/>
</p:tagLst>
</file>

<file path=ppt/tags/tag18.xml><?xml version="1.0" encoding="utf-8"?>
<p:tagLst xmlns:a="http://schemas.openxmlformats.org/drawingml/2006/main" xmlns:r="http://schemas.openxmlformats.org/officeDocument/2006/relationships" xmlns:p="http://schemas.openxmlformats.org/presentationml/2006/main">
  <p:tag name="TIMING" val="|11.5"/>
</p:tagLst>
</file>

<file path=ppt/tags/tag19.xml><?xml version="1.0" encoding="utf-8"?>
<p:tagLst xmlns:a="http://schemas.openxmlformats.org/drawingml/2006/main" xmlns:r="http://schemas.openxmlformats.org/officeDocument/2006/relationships" xmlns:p="http://schemas.openxmlformats.org/presentationml/2006/main">
  <p:tag name="TIMING" val="|7.4|12.9|7.5"/>
</p:tagLst>
</file>

<file path=ppt/tags/tag2.xml><?xml version="1.0" encoding="utf-8"?>
<p:tagLst xmlns:a="http://schemas.openxmlformats.org/drawingml/2006/main" xmlns:r="http://schemas.openxmlformats.org/officeDocument/2006/relationships" xmlns:p="http://schemas.openxmlformats.org/presentationml/2006/main">
  <p:tag name="TIMING" val="|0"/>
</p:tagLst>
</file>

<file path=ppt/tags/tag20.xml><?xml version="1.0" encoding="utf-8"?>
<p:tagLst xmlns:a="http://schemas.openxmlformats.org/drawingml/2006/main" xmlns:r="http://schemas.openxmlformats.org/officeDocument/2006/relationships" xmlns:p="http://schemas.openxmlformats.org/presentationml/2006/main">
  <p:tag name="TIMING" val="|17.1|9.9|8.5|1.9"/>
</p:tagLst>
</file>

<file path=ppt/tags/tag21.xml><?xml version="1.0" encoding="utf-8"?>
<p:tagLst xmlns:a="http://schemas.openxmlformats.org/drawingml/2006/main" xmlns:r="http://schemas.openxmlformats.org/officeDocument/2006/relationships" xmlns:p="http://schemas.openxmlformats.org/presentationml/2006/main">
  <p:tag name="TIMING" val="|20.8|21.4"/>
</p:tagLst>
</file>

<file path=ppt/tags/tag22.xml><?xml version="1.0" encoding="utf-8"?>
<p:tagLst xmlns:a="http://schemas.openxmlformats.org/drawingml/2006/main" xmlns:r="http://schemas.openxmlformats.org/officeDocument/2006/relationships" xmlns:p="http://schemas.openxmlformats.org/presentationml/2006/main">
  <p:tag name="TIMING" val="|7.6|12.2|19.4"/>
</p:tagLst>
</file>

<file path=ppt/tags/tag23.xml><?xml version="1.0" encoding="utf-8"?>
<p:tagLst xmlns:a="http://schemas.openxmlformats.org/drawingml/2006/main" xmlns:r="http://schemas.openxmlformats.org/officeDocument/2006/relationships" xmlns:p="http://schemas.openxmlformats.org/presentationml/2006/main">
  <p:tag name="TIMING" val="|3.8|23.1|19.5|4.6|6"/>
</p:tagLst>
</file>

<file path=ppt/tags/tag24.xml><?xml version="1.0" encoding="utf-8"?>
<p:tagLst xmlns:a="http://schemas.openxmlformats.org/drawingml/2006/main" xmlns:r="http://schemas.openxmlformats.org/officeDocument/2006/relationships" xmlns:p="http://schemas.openxmlformats.org/presentationml/2006/main">
  <p:tag name="TIMING" val="|20.3|6.3|12.3|5.6"/>
</p:tagLst>
</file>

<file path=ppt/tags/tag25.xml><?xml version="1.0" encoding="utf-8"?>
<p:tagLst xmlns:a="http://schemas.openxmlformats.org/drawingml/2006/main" xmlns:r="http://schemas.openxmlformats.org/officeDocument/2006/relationships" xmlns:p="http://schemas.openxmlformats.org/presentationml/2006/main">
  <p:tag name="TIMING" val="|2.3"/>
</p:tagLst>
</file>

<file path=ppt/tags/tag3.xml><?xml version="1.0" encoding="utf-8"?>
<p:tagLst xmlns:a="http://schemas.openxmlformats.org/drawingml/2006/main" xmlns:r="http://schemas.openxmlformats.org/officeDocument/2006/relationships" xmlns:p="http://schemas.openxmlformats.org/presentationml/2006/main">
  <p:tag name="TIMING" val="|5|5.4|6.6"/>
</p:tagLst>
</file>

<file path=ppt/tags/tag4.xml><?xml version="1.0" encoding="utf-8"?>
<p:tagLst xmlns:a="http://schemas.openxmlformats.org/drawingml/2006/main" xmlns:r="http://schemas.openxmlformats.org/officeDocument/2006/relationships" xmlns:p="http://schemas.openxmlformats.org/presentationml/2006/main">
  <p:tag name="TIMING" val="|8.4|7.9|15.6"/>
</p:tagLst>
</file>

<file path=ppt/tags/tag5.xml><?xml version="1.0" encoding="utf-8"?>
<p:tagLst xmlns:a="http://schemas.openxmlformats.org/drawingml/2006/main" xmlns:r="http://schemas.openxmlformats.org/officeDocument/2006/relationships" xmlns:p="http://schemas.openxmlformats.org/presentationml/2006/main">
  <p:tag name="TIMING" val="|9.1|17.8"/>
</p:tagLst>
</file>

<file path=ppt/tags/tag6.xml><?xml version="1.0" encoding="utf-8"?>
<p:tagLst xmlns:a="http://schemas.openxmlformats.org/drawingml/2006/main" xmlns:r="http://schemas.openxmlformats.org/officeDocument/2006/relationships" xmlns:p="http://schemas.openxmlformats.org/presentationml/2006/main">
  <p:tag name="TIMING" val="|5.3|4.8|5.6"/>
</p:tagLst>
</file>

<file path=ppt/tags/tag7.xml><?xml version="1.0" encoding="utf-8"?>
<p:tagLst xmlns:a="http://schemas.openxmlformats.org/drawingml/2006/main" xmlns:r="http://schemas.openxmlformats.org/officeDocument/2006/relationships" xmlns:p="http://schemas.openxmlformats.org/presentationml/2006/main">
  <p:tag name="TIMING" val="|6.3|6.6|10.3"/>
</p:tagLst>
</file>

<file path=ppt/tags/tag8.xml><?xml version="1.0" encoding="utf-8"?>
<p:tagLst xmlns:a="http://schemas.openxmlformats.org/drawingml/2006/main" xmlns:r="http://schemas.openxmlformats.org/officeDocument/2006/relationships" xmlns:p="http://schemas.openxmlformats.org/presentationml/2006/main">
  <p:tag name="TIMING" val="|22.8|21.4|20.6|12.5|1.1|18.9|5.9|7.5|1|1.2|1.1|1.1|1.3|1.2"/>
</p:tagLst>
</file>

<file path=ppt/tags/tag9.xml><?xml version="1.0" encoding="utf-8"?>
<p:tagLst xmlns:a="http://schemas.openxmlformats.org/drawingml/2006/main" xmlns:r="http://schemas.openxmlformats.org/officeDocument/2006/relationships" xmlns:p="http://schemas.openxmlformats.org/presentationml/2006/main">
  <p:tag name="TIMING" val="|7.5"/>
</p:tagLst>
</file>

<file path=ppt/theme/theme1.xml><?xml version="1.0" encoding="utf-8"?>
<a:theme xmlns:a="http://schemas.openxmlformats.org/drawingml/2006/main" name="In motion template with vide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 motion template with video</Template>
  <TotalTime>6222</TotalTime>
  <Words>8613</Words>
  <Application>Microsoft Macintosh PowerPoint</Application>
  <PresentationFormat>On-screen Show (4:3)</PresentationFormat>
  <Paragraphs>563</Paragraphs>
  <Slides>46</Slides>
  <Notes>46</Notes>
  <HiddenSlides>10</HiddenSlides>
  <MMClips>42</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In motion template with video</vt:lpstr>
      <vt:lpstr>Digital Game-Based Learning in Mathematics</vt:lpstr>
      <vt:lpstr>A New Age for Learning</vt:lpstr>
      <vt:lpstr>A Need for Change</vt:lpstr>
      <vt:lpstr>A Need for Change</vt:lpstr>
      <vt:lpstr>Games are the Answer!</vt:lpstr>
      <vt:lpstr>Transforming Education With GBL</vt:lpstr>
      <vt:lpstr>Transforming Education With GBL</vt:lpstr>
      <vt:lpstr>History of Video Games</vt:lpstr>
      <vt:lpstr>Gaming has Reached Critical Mass</vt:lpstr>
      <vt:lpstr>Gaming has Reached Critical Mass</vt:lpstr>
      <vt:lpstr>Gaming has Reached Critical Mass</vt:lpstr>
      <vt:lpstr>Rise of Educational Gaming</vt:lpstr>
      <vt:lpstr>GBL Benefits at the Micro, Macro, &amp; Mega levels</vt:lpstr>
      <vt:lpstr>GBL Benefits at the Micro, Macro, &amp; Mega Levels</vt:lpstr>
      <vt:lpstr>GBL Benefits at the Micro, Macro, &amp; Mega Levels</vt:lpstr>
      <vt:lpstr>GBL Concerns</vt:lpstr>
      <vt:lpstr>GBL Concerns</vt:lpstr>
      <vt:lpstr>Building a Successful GBL Program</vt:lpstr>
      <vt:lpstr>Building a Successful GBL Program</vt:lpstr>
      <vt:lpstr>Building a Successful GBL Program</vt:lpstr>
      <vt:lpstr>Building a Successful GBL Program</vt:lpstr>
      <vt:lpstr>Building a Successful GBL Program</vt:lpstr>
      <vt:lpstr>Building a Successful GBL Program</vt:lpstr>
      <vt:lpstr>Building a Successful GBL Program</vt:lpstr>
      <vt:lpstr>Adopting GBL: Knowledge/Persuasion</vt:lpstr>
      <vt:lpstr>Adopting GBL: Knowledge/Persuasion</vt:lpstr>
      <vt:lpstr>Adopting GBL: Making the Decision</vt:lpstr>
      <vt:lpstr>Adopting GBL: Implementation Plan</vt:lpstr>
      <vt:lpstr>Adopting GBL: Implementation Plan</vt:lpstr>
      <vt:lpstr>Adopting GBL: Confirmation Plan</vt:lpstr>
      <vt:lpstr>Adopting GBL: Summary &amp; Timeline</vt:lpstr>
      <vt:lpstr>Adopting GBL: Summary &amp; Timeline</vt:lpstr>
      <vt:lpstr>Adopting GBL: Summary &amp; Timeline</vt:lpstr>
      <vt:lpstr>The Big Picture: GBL Impact on Society</vt:lpstr>
      <vt:lpstr>The Time for Action is NOW!</vt:lpstr>
      <vt:lpstr>PowerPoint Presentation</vt:lpstr>
      <vt:lpstr>References</vt:lpstr>
      <vt:lpstr>References</vt:lpstr>
      <vt:lpstr>References</vt:lpstr>
      <vt:lpstr>References</vt:lpstr>
      <vt:lpstr>References</vt:lpstr>
      <vt:lpstr>References</vt:lpstr>
      <vt:lpstr>References</vt:lpstr>
      <vt:lpstr>References</vt:lpstr>
      <vt:lpstr>References</vt:lpstr>
      <vt:lpstr>References</vt:lpstr>
    </vt:vector>
  </TitlesOfParts>
  <Company>Snow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Game-based learning in mathematics</dc:title>
  <dc:creator>Steve Zollinger</dc:creator>
  <cp:lastModifiedBy>Steve Zollinger</cp:lastModifiedBy>
  <cp:revision>428</cp:revision>
  <cp:lastPrinted>2013-02-16T23:34:08Z</cp:lastPrinted>
  <dcterms:created xsi:type="dcterms:W3CDTF">2013-01-16T16:14:14Z</dcterms:created>
  <dcterms:modified xsi:type="dcterms:W3CDTF">2013-02-16T23:34:24Z</dcterms:modified>
</cp:coreProperties>
</file>