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82" r:id="rId20"/>
    <p:sldId id="278" r:id="rId21"/>
    <p:sldId id="279" r:id="rId22"/>
    <p:sldId id="275" r:id="rId23"/>
    <p:sldId id="276" r:id="rId24"/>
    <p:sldId id="277" r:id="rId25"/>
    <p:sldId id="281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  <a:srgbClr val="4A6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B172C6-3D7F-4FD6-ACC4-21D77F710DBD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A4C704-D2F9-4AF8-BF31-F746E98C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3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AC4119-C1F3-4441-8F56-192290E13CBD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D025AE-ED91-4E87-B585-CC2FCA24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025AE-ED91-4E87-B585-CC2FCA240E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9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4BB-A609-4971-B081-153E301E1C5A}" type="datetimeFigureOut">
              <a:rPr lang="en-US" smtClean="0"/>
              <a:t>9/17/2012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D6B-0AFB-46E4-B107-7E8A6213D71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2895600" cy="639543"/>
          </a:xfrm>
          <a:prstGeom prst="rect">
            <a:avLst/>
          </a:prstGeom>
          <a:effectLst>
            <a:glow rad="63500">
              <a:srgbClr val="FFFF99">
                <a:alpha val="40000"/>
              </a:srgb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4BB-A609-4971-B081-153E301E1C5A}" type="datetimeFigureOut">
              <a:rPr lang="en-US" smtClean="0"/>
              <a:t>9/17/2012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D6B-0AFB-46E4-B107-7E8A6213D7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2895600" cy="639543"/>
          </a:xfrm>
          <a:prstGeom prst="rect">
            <a:avLst/>
          </a:prstGeom>
          <a:effectLst>
            <a:glow rad="63500">
              <a:srgbClr val="FFFF99">
                <a:alpha val="40000"/>
              </a:srgbClr>
            </a:glow>
            <a:softEdge rad="31750"/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4BB-A609-4971-B081-153E301E1C5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D6B-0AFB-46E4-B107-7E8A6213D7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2895600" cy="639543"/>
          </a:xfrm>
          <a:prstGeom prst="rect">
            <a:avLst/>
          </a:prstGeom>
          <a:effectLst>
            <a:glow rad="63500">
              <a:srgbClr val="FFFF99">
                <a:alpha val="40000"/>
              </a:srgbClr>
            </a:glow>
            <a:softEdge rad="3175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4BB-A609-4971-B081-153E301E1C5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D6B-0AFB-46E4-B107-7E8A6213D7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2895600" cy="639543"/>
          </a:xfrm>
          <a:prstGeom prst="rect">
            <a:avLst/>
          </a:prstGeom>
          <a:effectLst>
            <a:glow rad="63500">
              <a:srgbClr val="FFFF99">
                <a:alpha val="40000"/>
              </a:srgb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4BB-A609-4971-B081-153E301E1C5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D6B-0AFB-46E4-B107-7E8A6213D7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2895600" cy="639543"/>
          </a:xfrm>
          <a:prstGeom prst="rect">
            <a:avLst/>
          </a:prstGeom>
          <a:effectLst>
            <a:glow rad="63500">
              <a:srgbClr val="FFFF99">
                <a:alpha val="40000"/>
              </a:srgb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4BB-A609-4971-B081-153E301E1C5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D6B-0AFB-46E4-B107-7E8A6213D7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2895600" cy="639543"/>
          </a:xfrm>
          <a:prstGeom prst="rect">
            <a:avLst/>
          </a:prstGeom>
          <a:effectLst>
            <a:glow rad="63500">
              <a:srgbClr val="FFFF99">
                <a:alpha val="40000"/>
              </a:srgb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4BB-A609-4971-B081-153E301E1C5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D6B-0AFB-46E4-B107-7E8A6213D71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2895600" cy="639543"/>
          </a:xfrm>
          <a:prstGeom prst="rect">
            <a:avLst/>
          </a:prstGeom>
          <a:effectLst>
            <a:glow rad="63500">
              <a:srgbClr val="FFFF99">
                <a:alpha val="40000"/>
              </a:srgbClr>
            </a:glow>
            <a:softEdge rad="3175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4BB-A609-4971-B081-153E301E1C5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D6B-0AFB-46E4-B107-7E8A6213D7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2895600" cy="639543"/>
          </a:xfrm>
          <a:prstGeom prst="rect">
            <a:avLst/>
          </a:prstGeom>
          <a:effectLst>
            <a:glow rad="63500">
              <a:srgbClr val="FFFF99">
                <a:alpha val="40000"/>
              </a:srgbClr>
            </a:glow>
            <a:softEdge rad="3175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4BB-A609-4971-B081-153E301E1C5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D6B-0AFB-46E4-B107-7E8A6213D71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2895600" cy="639543"/>
          </a:xfrm>
          <a:prstGeom prst="rect">
            <a:avLst/>
          </a:prstGeom>
          <a:effectLst>
            <a:glow rad="63500">
              <a:srgbClr val="FFFF99">
                <a:alpha val="40000"/>
              </a:srgbClr>
            </a:glow>
            <a:softEdge rad="3175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4BB-A609-4971-B081-153E301E1C5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D6B-0AFB-46E4-B107-7E8A6213D7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2895600" cy="639543"/>
          </a:xfrm>
          <a:prstGeom prst="rect">
            <a:avLst/>
          </a:prstGeom>
          <a:effectLst>
            <a:glow rad="63500">
              <a:srgbClr val="FFFF99">
                <a:alpha val="40000"/>
              </a:srgbClr>
            </a:glow>
            <a:softEdge rad="31750"/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4BB-A609-4971-B081-153E301E1C5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D6B-0AFB-46E4-B107-7E8A6213D71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2895600" cy="639543"/>
          </a:xfrm>
          <a:prstGeom prst="rect">
            <a:avLst/>
          </a:prstGeom>
          <a:effectLst>
            <a:glow rad="63500">
              <a:srgbClr val="FFFF99">
                <a:alpha val="40000"/>
              </a:srgbClr>
            </a:glow>
            <a:softEdge rad="3175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4A671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7AC34BB-A609-4971-B081-153E301E1C5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44D4D6B-0AFB-46E4-B107-7E8A6213D7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overGlyph.png"/>
          <p:cNvPicPr>
            <a:picLocks noChangeAspect="1"/>
          </p:cNvPicPr>
          <p:nvPr/>
        </p:nvPicPr>
        <p:blipFill>
          <a:blip r:embed="rId14" cstate="print">
            <a:biLevel thresh="25000"/>
          </a:blip>
          <a:stretch>
            <a:fillRect/>
          </a:stretch>
        </p:blipFill>
        <p:spPr>
          <a:xfrm>
            <a:off x="4114800" y="6120043"/>
            <a:ext cx="1123950" cy="771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2895600" cy="639543"/>
          </a:xfrm>
          <a:prstGeom prst="rect">
            <a:avLst/>
          </a:prstGeom>
          <a:effectLst>
            <a:glow rad="63500">
              <a:srgbClr val="FFFF99">
                <a:alpha val="40000"/>
              </a:srgbClr>
            </a:glow>
            <a:softEdge rad="31750"/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ana@uvu.edu" TargetMode="External"/><Relationship Id="rId2" Type="http://schemas.openxmlformats.org/officeDocument/2006/relationships/hyperlink" Target="mailto:wibergdb@uv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 smtClean="0"/>
              <a:t>Jon Anderson</a:t>
            </a:r>
          </a:p>
          <a:p>
            <a:r>
              <a:rPr lang="en-US" sz="1600" dirty="0" smtClean="0"/>
              <a:t>Darren </a:t>
            </a:r>
            <a:r>
              <a:rPr lang="en-US" sz="1600" dirty="0" err="1" smtClean="0"/>
              <a:t>Wiberg</a:t>
            </a:r>
            <a:endParaRPr lang="en-US" sz="1600" dirty="0" smtClean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/>
          <a:p>
            <a:r>
              <a:rPr lang="en-US" dirty="0" smtClean="0"/>
              <a:t>Synthetic Factoring:                            a Student centered approach         in factoring trinomials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THOUGHTS ON </a:t>
            </a:r>
            <a:br>
              <a:rPr lang="en-US" dirty="0" smtClean="0"/>
            </a:br>
            <a:r>
              <a:rPr lang="en-US" dirty="0" smtClean="0"/>
              <a:t>SYNTHETIC 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Students have responded positively to Synthetic Factoring</a:t>
            </a:r>
          </a:p>
          <a:p>
            <a:r>
              <a:rPr lang="en-US" dirty="0" smtClean="0"/>
              <a:t>In an initial survey performed in Fall 2010 of 54 students found in Beginning and Intermediate Algebra:</a:t>
            </a:r>
          </a:p>
          <a:p>
            <a:pPr lvl="1"/>
            <a:r>
              <a:rPr lang="en-US" dirty="0" smtClean="0"/>
              <a:t>36 said they favored Synthetic Factoring</a:t>
            </a:r>
          </a:p>
          <a:p>
            <a:pPr lvl="1"/>
            <a:r>
              <a:rPr lang="en-US" dirty="0" smtClean="0"/>
              <a:t>6 said they favored Trial and Error</a:t>
            </a:r>
          </a:p>
          <a:p>
            <a:pPr lvl="1"/>
            <a:r>
              <a:rPr lang="en-US" dirty="0" smtClean="0"/>
              <a:t>9 said they favored Factoring by Grouping</a:t>
            </a:r>
          </a:p>
        </p:txBody>
      </p:sp>
    </p:spTree>
    <p:extLst>
      <p:ext uri="{BB962C8B-B14F-4D97-AF65-F5344CB8AC3E}">
        <p14:creationId xmlns:p14="http://schemas.microsoft.com/office/powerpoint/2010/main" val="23243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THOUGHTS ON </a:t>
            </a:r>
            <a:br>
              <a:rPr lang="en-US" dirty="0"/>
            </a:br>
            <a:r>
              <a:rPr lang="en-US" dirty="0"/>
              <a:t>SYNTHETIC FACTORING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 the 36 who favored Synthetic Factoring:</a:t>
            </a:r>
          </a:p>
          <a:p>
            <a:pPr lvl="1"/>
            <a:r>
              <a:rPr lang="en-US" dirty="0" smtClean="0"/>
              <a:t>25 said they had a high degree of confidence in their ability to factor</a:t>
            </a:r>
          </a:p>
          <a:p>
            <a:pPr lvl="1"/>
            <a:r>
              <a:rPr lang="en-US" dirty="0" smtClean="0"/>
              <a:t>6 said they had a decent degree of confidence in their ability to factor</a:t>
            </a:r>
          </a:p>
          <a:p>
            <a:pPr lvl="1"/>
            <a:r>
              <a:rPr lang="en-US" dirty="0" smtClean="0"/>
              <a:t>1 said they had a low degree of confidence in their ability to factor</a:t>
            </a:r>
          </a:p>
          <a:p>
            <a:r>
              <a:rPr lang="en-US" dirty="0" smtClean="0"/>
              <a:t>Of the 6 students who favored Trial and Error</a:t>
            </a:r>
          </a:p>
          <a:p>
            <a:pPr lvl="1"/>
            <a:r>
              <a:rPr lang="en-US" dirty="0" smtClean="0"/>
              <a:t>5 said they had a decent degree of confidence in their ability to factor</a:t>
            </a:r>
          </a:p>
          <a:p>
            <a:pPr lvl="1"/>
            <a:r>
              <a:rPr lang="en-US" dirty="0" smtClean="0"/>
              <a:t>1 said they had a low degree of confidence in their ability to factor</a:t>
            </a:r>
          </a:p>
          <a:p>
            <a:r>
              <a:rPr lang="en-US" dirty="0" smtClean="0"/>
              <a:t>Of the 9 students who favored Factoring by Grouping</a:t>
            </a:r>
          </a:p>
          <a:p>
            <a:pPr lvl="1"/>
            <a:r>
              <a:rPr lang="en-US" dirty="0" smtClean="0"/>
              <a:t>3 said they had a high degree of confidence in their ability to factor</a:t>
            </a:r>
          </a:p>
          <a:p>
            <a:pPr lvl="1"/>
            <a:r>
              <a:rPr lang="en-US" dirty="0" smtClean="0"/>
              <a:t>4 said they had a decent degree of confidence in their ability to factor</a:t>
            </a:r>
          </a:p>
          <a:p>
            <a:pPr lvl="1"/>
            <a:r>
              <a:rPr lang="en-US" dirty="0" smtClean="0"/>
              <a:t>2 said they had a low degree of confidence in their ability to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THOUGHTS ON </a:t>
            </a:r>
            <a:br>
              <a:rPr lang="en-US" dirty="0"/>
            </a:br>
            <a:r>
              <a:rPr lang="en-US" dirty="0"/>
              <a:t>SYNTHETIC FACTORING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Quotations from students after being shown Synthetic Factoring in Fall 2010: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“The factoring method I use is the [Synthetic Factoring] method.  It’s super quick and easy.  I also felt that it helped me simplify fractions!”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“If I had learned this method in High School, I would have passed [math] in High School!”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“It’s simple and clean when written out so I don’t get confused by so many things going on at once.”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“My favorite method is the [Synthetic] factoring method.  I find it faster for me.  Also, I was able to memorize the steps quickly.”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“I love the [Synthetic Factoring] way.  It’s simpler to me; my brain recognizes it.  I love plugging in the answers!”</a:t>
            </a:r>
          </a:p>
        </p:txBody>
      </p:sp>
    </p:spTree>
    <p:extLst>
      <p:ext uri="{BB962C8B-B14F-4D97-AF65-F5344CB8AC3E}">
        <p14:creationId xmlns:p14="http://schemas.microsoft.com/office/powerpoint/2010/main" val="24596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THOUGHTS ON </a:t>
            </a:r>
            <a:br>
              <a:rPr lang="en-US" dirty="0"/>
            </a:br>
            <a:r>
              <a:rPr lang="en-US" dirty="0"/>
              <a:t>SYNTHETIC FACTORING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Another survey was performed in Fall 2011 of 46 students.</a:t>
            </a:r>
          </a:p>
          <a:p>
            <a:r>
              <a:rPr lang="en-US" dirty="0" smtClean="0"/>
              <a:t>This survey measured the following questions: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Synthetic factoring has increased the speed of which I can factor trinomials.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Synthetic factoring has increased the accuracy of which I can factor trinomials.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Synthetic Factoring is easy to learn.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 was able to grasp and understand the synthetic factoring method the first time it was shown to me.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My confidence for factoring trinomials has increased since learning synthetic factoring.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 like the fact that I only have to learn one technique for factoring any type of trinomial.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 feel that synthetic factoring is easier to remember than other methods I have learned.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THOUGHTS ON </a:t>
            </a:r>
            <a:br>
              <a:rPr lang="en-US" dirty="0"/>
            </a:br>
            <a:r>
              <a:rPr lang="en-US" dirty="0"/>
              <a:t>SYNTHETIC FACTORING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2928563"/>
              </p:ext>
            </p:extLst>
          </p:nvPr>
        </p:nvGraphicFramePr>
        <p:xfrm>
          <a:off x="609600" y="1600200"/>
          <a:ext cx="7924800" cy="3530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Strongly Agree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Strongly Disagree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 smtClean="0"/>
                        <a:t>1.</a:t>
                      </a:r>
                      <a:r>
                        <a:rPr lang="en-US" sz="1400" baseline="0" dirty="0" smtClean="0"/>
                        <a:t> Speed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75.6%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24.4%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2. Accuracy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62.6%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37.8%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3. Easy</a:t>
                      </a:r>
                      <a:r>
                        <a:rPr lang="en-US" sz="1400" baseline="0" dirty="0" smtClean="0"/>
                        <a:t> to learn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75.6%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22.2%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4. Learn first</a:t>
                      </a:r>
                      <a:r>
                        <a:rPr lang="en-US" sz="1400" baseline="0" dirty="0" smtClean="0"/>
                        <a:t> 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60.0%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37.8%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5. Confidence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55.6%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44.4%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6. Only one method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71.1%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29.5%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7. Easy to remember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70.5%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29.5%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THOUGHTS ON </a:t>
            </a:r>
            <a:br>
              <a:rPr lang="en-US" dirty="0"/>
            </a:br>
            <a:r>
              <a:rPr lang="en-US" dirty="0"/>
              <a:t>SYNTHETIC FACTORING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Comments from the Fall 2011 survey: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“This method is amazing and has helped me to like factoring a lot more than I used to.”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“I have not learned any other form that I can remember.  But, using the Synthetic Factoring is really useful and helpful to me.  I used this method in [my Beginning Algebra course] and still remembered it a year later.  I love this method!”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“This method is great because prior to this, I was unable to factor most of the time.  This allows me to get it right every time the first time.”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“I use [Synthetic factoring] every time since I learned [it]!”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“Before, factoring with a coefficient besides 1 in front of x made no sense, but synthetic factoring immediately clicked.”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“It’s hard to learn and to get if you don’t know your multiplication tables.”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From the beginning, the thing that has most impressed us is the speed with which we can teach factoring.</a:t>
            </a:r>
          </a:p>
          <a:p>
            <a:r>
              <a:rPr lang="en-US" dirty="0" smtClean="0"/>
              <a:t>It only takes one day to teach factoring trinomials, regardless of form.</a:t>
            </a:r>
          </a:p>
          <a:p>
            <a:r>
              <a:rPr lang="en-US" dirty="0" smtClean="0"/>
              <a:t>Have seen students’ tests scores increase because of Synthetic Factoring over the last year and a half.</a:t>
            </a:r>
          </a:p>
          <a:p>
            <a:r>
              <a:rPr lang="en-US" dirty="0" smtClean="0"/>
              <a:t>Several other faculty members have used this method in their courses, adding it along side the other methods presented in the books.</a:t>
            </a:r>
          </a:p>
          <a:p>
            <a:r>
              <a:rPr lang="en-US" dirty="0" smtClean="0"/>
              <a:t>This is being considered for inclusion into Beginning Algebra, Intermediate Algebra, and Beginning and Intermediate Algebra text books.</a:t>
            </a:r>
          </a:p>
        </p:txBody>
      </p:sp>
    </p:spTree>
    <p:extLst>
      <p:ext uri="{BB962C8B-B14F-4D97-AF65-F5344CB8AC3E}">
        <p14:creationId xmlns:p14="http://schemas.microsoft.com/office/powerpoint/2010/main" val="19935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following is a comparison of High School students and College students taking a Live Interactive Intermediate Algebra course from UVU.</a:t>
            </a:r>
          </a:p>
          <a:p>
            <a:r>
              <a:rPr lang="en-US" dirty="0" smtClean="0"/>
              <a:t>The first class consists of 149 students taking a test in Fall of 2009, before we began teaching Synthetic Factoring.</a:t>
            </a:r>
          </a:p>
          <a:p>
            <a:r>
              <a:rPr lang="en-US" dirty="0" smtClean="0"/>
              <a:t>The second class consists of 204 students taking a test in Fall of 2010, after we began teaching Synthetic Factoring.</a:t>
            </a:r>
          </a:p>
          <a:p>
            <a:r>
              <a:rPr lang="en-US" dirty="0" smtClean="0"/>
              <a:t>The third class consists of 110 students taking a test in Fall of 2011, also after we began teaching Synthetic Factoring.</a:t>
            </a:r>
          </a:p>
          <a:p>
            <a:r>
              <a:rPr lang="en-US" dirty="0" smtClean="0"/>
              <a:t>Each class was given problems to factor as part of an exam.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3033760"/>
              </p:ext>
            </p:extLst>
          </p:nvPr>
        </p:nvGraphicFramePr>
        <p:xfrm>
          <a:off x="609600" y="3200400"/>
          <a:ext cx="7924800" cy="1044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4</a:t>
                      </a:r>
                      <a:endParaRPr 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Correct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86.46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81.25%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81.25%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75.00%</a:t>
                      </a: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Partial Credit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11.98%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11.98%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14.58%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19.79%</a:t>
                      </a:r>
                    </a:p>
                  </a:txBody>
                  <a:tcPr marL="68580" marR="68580" marT="0" marB="0"/>
                </a:tc>
              </a:tr>
              <a:tr h="2066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Incorrect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6.77%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4.17%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5.21%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15533878"/>
              </p:ext>
            </p:extLst>
          </p:nvPr>
        </p:nvGraphicFramePr>
        <p:xfrm>
          <a:off x="609600" y="1828800"/>
          <a:ext cx="79248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4</a:t>
                      </a:r>
                      <a:endParaRPr 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Correct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70.47%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52.35%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62.42%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34.90%</a:t>
                      </a: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Partial Credit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44.97%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51.68%</a:t>
                      </a: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Incorrect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5.37%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2.68%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7.38%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13.42%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TEST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980293"/>
              </p:ext>
            </p:extLst>
          </p:nvPr>
        </p:nvGraphicFramePr>
        <p:xfrm>
          <a:off x="609600" y="4572000"/>
          <a:ext cx="79248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796"/>
                <a:gridCol w="1631124"/>
                <a:gridCol w="1584960"/>
                <a:gridCol w="1584960"/>
                <a:gridCol w="1584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4</a:t>
                      </a:r>
                      <a:endParaRPr lang="en-US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Correct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92.70%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90.00%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86.40%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80.90%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Partial Credit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3.6%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3.6%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10.9%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13.6%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Incorrect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3.6%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6.4%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5.5%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2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Problem 1: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+65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−66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Problem 2: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8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+19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−15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Problem 3: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=42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Problem 4: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−11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+15=2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−3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Problem 1: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+40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/>
                  <a:t>98</a:t>
                </a:r>
              </a:p>
              <a:p>
                <a:r>
                  <a:rPr lang="en-US" dirty="0"/>
                  <a:t>Problem 2: Factor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+15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Problem 3: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−4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=60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Problem 4: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27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+4=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Problem 1: Factor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8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+19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−15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Problem 2: Factor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−13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Problem 3: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=42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Problem 4: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+4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−96=0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231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3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Factoring is a difficult concept for Beginning and Intermediate Algebra students to understand and master</a:t>
            </a:r>
          </a:p>
          <a:p>
            <a:r>
              <a:rPr lang="en-US" dirty="0" smtClean="0"/>
              <a:t>In particular, students can find it difficult to factor trinomials that do not begin with a 1.</a:t>
            </a:r>
          </a:p>
          <a:p>
            <a:r>
              <a:rPr lang="en-US" dirty="0" smtClean="0"/>
              <a:t>Many methods already exist that attempt to teach students how to factor these trinomials</a:t>
            </a:r>
          </a:p>
          <a:p>
            <a:pPr lvl="1"/>
            <a:r>
              <a:rPr lang="en-US" dirty="0" smtClean="0"/>
              <a:t>Trial and Error</a:t>
            </a:r>
          </a:p>
          <a:p>
            <a:pPr lvl="1"/>
            <a:r>
              <a:rPr lang="en-US" dirty="0" smtClean="0"/>
              <a:t>Factoring by Grouping</a:t>
            </a:r>
          </a:p>
          <a:p>
            <a:pPr lvl="1"/>
            <a:r>
              <a:rPr lang="en-US" dirty="0" smtClean="0"/>
              <a:t>The Box Method</a:t>
            </a:r>
          </a:p>
          <a:p>
            <a:pPr lvl="1"/>
            <a:r>
              <a:rPr lang="en-US" dirty="0" smtClean="0"/>
              <a:t>And others</a:t>
            </a:r>
          </a:p>
          <a:p>
            <a:r>
              <a:rPr lang="en-US" dirty="0" smtClean="0"/>
              <a:t>While these methods work, we have found that students struggle to learn and master using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synthetic factoring to solve quadratic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In the Summer of 2010, while teaching Synthetic Factoring, we discovered that the reduced fractions found using this method are the additive inverses of the zeros of the polynomial.</a:t>
                </a:r>
              </a:p>
              <a:p>
                <a:r>
                  <a:rPr lang="en-US" dirty="0" smtClean="0"/>
                  <a:t>For instance, solve: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+4=0</m:t>
                    </m:r>
                  </m:oMath>
                </a14:m>
                <a:endParaRPr lang="en-US" dirty="0" smtClean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∙4=20</m:t>
                    </m:r>
                  </m:oMath>
                </a14:m>
                <a:endParaRPr lang="en-US" dirty="0" smtClean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−2=0,  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−2=0</m:t>
                    </m:r>
                  </m:oMath>
                </a14:m>
                <a:endParaRPr lang="en-US" dirty="0" smtClean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=2,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Notice that we can skip writing out the factors and solving both using the zero product rule because the answers (2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) are the additive inverses of our fractions (-2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)!  Therefore, we can skip steps 3 and 4 when synthetic factoring is used.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308" t="-1481" r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1076996" y="3025462"/>
            <a:ext cx="2286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3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implications of synthetic factoring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Synthetic Factoring is a quick method for finding the zeros of a factorable trinomial equation.</a:t>
                </a:r>
              </a:p>
              <a:p>
                <a:r>
                  <a:rPr lang="en-US" dirty="0" smtClean="0"/>
                  <a:t>Synthetic Factoring is directly related to the Rational Zeros Theorem where all rational zeros can be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𝑓𝑎𝑐𝑡𝑜𝑟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𝑓𝑎𝑐𝑡𝑜𝑟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.  Thus, each of the fractions is a single zero of the polynomial.</a:t>
                </a:r>
              </a:p>
              <a:p>
                <a:r>
                  <a:rPr lang="en-US" dirty="0" smtClean="0"/>
                  <a:t>Synthetic Factoring reinforces skills that the students have already learned, such as simplifying fractions.</a:t>
                </a:r>
              </a:p>
              <a:p>
                <a:r>
                  <a:rPr lang="en-US" dirty="0" smtClean="0"/>
                  <a:t>The hardest part of factoring is now finding the factors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𝑎𝑐</m:t>
                    </m:r>
                  </m:oMath>
                </a14:m>
                <a:r>
                  <a:rPr lang="en-US" dirty="0" smtClean="0"/>
                  <a:t> that add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9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synthetic factoring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Setup: Factoring the Second-Degree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where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are relatively prime</a:t>
                </a:r>
              </a:p>
              <a:p>
                <a:pPr marL="400050"/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𝑝𝑥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)(</m:t>
                    </m:r>
                    <m:r>
                      <a:rPr lang="en-US" b="0" i="1" smtClean="0">
                        <a:latin typeface="Cambria Math"/>
                      </a:rPr>
                      <m:t>𝑟𝑥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00050"/>
                <a:r>
                  <a:rPr lang="en-US" dirty="0" smtClean="0"/>
                  <a:t>For uniqueness,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&gt;0,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400050"/>
                <a:r>
                  <a:rPr lang="en-US" dirty="0" smtClean="0"/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are relatively prime, the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must also be relatively prime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4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synthetic factoring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400050"/>
                <a:r>
                  <a:rPr lang="en-US" dirty="0" smtClean="0"/>
                  <a:t>Simplifying gives:</a:t>
                </a:r>
              </a:p>
              <a:p>
                <a:pPr marL="40005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endParaRPr lang="en-US" dirty="0"/>
              </a:p>
              <a:p>
                <a:pPr marL="400050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𝑟𝑥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marL="40005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𝑝𝑟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𝑝𝑠𝑥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𝑞𝑟𝑥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𝑞𝑠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𝑝𝑟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𝑝𝑠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𝑞𝑟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+(</m:t>
                    </m:r>
                    <m:r>
                      <a:rPr lang="en-US" b="0" i="1" smtClean="0">
                        <a:latin typeface="Cambria Math"/>
                      </a:rPr>
                      <m:t>𝑞𝑠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𝑝𝑟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𝑝𝑠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𝑞𝑟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𝑞𝑟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𝑝𝑞𝑟𝑠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𝑎𝑐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𝑝𝑠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𝑞𝑟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5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synthetic factoring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Method:</a:t>
                </a:r>
              </a:p>
              <a:p>
                <a:r>
                  <a:rPr lang="en-US" dirty="0" smtClean="0"/>
                  <a:t>Assume there exists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𝑝𝑠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𝑝𝑟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𝑝𝑟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Because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are already relatively prime,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 smtClean="0"/>
                  <a:t> is a completely simplified fraction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 is a completely simplified fraction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makes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uniquely separate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&gt;0,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𝑝𝑥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)(</m:t>
                    </m:r>
                    <m:r>
                      <a:rPr lang="en-US" b="0" i="1" smtClean="0">
                        <a:latin typeface="Cambria Math"/>
                      </a:rPr>
                      <m:t>𝑟𝑥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4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Contact us at:</a:t>
            </a:r>
          </a:p>
          <a:p>
            <a:r>
              <a:rPr lang="en-US" dirty="0" smtClean="0"/>
              <a:t>Darren Wiberg: </a:t>
            </a:r>
            <a:r>
              <a:rPr lang="en-US" dirty="0" smtClean="0">
                <a:hlinkClick r:id="rId2"/>
              </a:rPr>
              <a:t>wibergdb@uvu.edu</a:t>
            </a:r>
            <a:endParaRPr lang="en-US" dirty="0" smtClean="0"/>
          </a:p>
          <a:p>
            <a:r>
              <a:rPr lang="en-US" dirty="0" smtClean="0"/>
              <a:t>Jonathan Anderson</a:t>
            </a:r>
            <a:r>
              <a:rPr lang="en-US" smtClean="0"/>
              <a:t>: </a:t>
            </a:r>
            <a:r>
              <a:rPr lang="en-US" smtClean="0">
                <a:hlinkClick r:id="rId3"/>
              </a:rPr>
              <a:t>jonathana@uvu.edu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Synthetic 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Synthetic Factoring has the following advantages for students:</a:t>
            </a:r>
          </a:p>
          <a:p>
            <a:pPr lvl="1"/>
            <a:r>
              <a:rPr lang="en-US" dirty="0" smtClean="0"/>
              <a:t>Takes advantage of a student’s prior knowledge of simplifying fractions</a:t>
            </a:r>
          </a:p>
          <a:p>
            <a:pPr lvl="1"/>
            <a:r>
              <a:rPr lang="en-US" dirty="0" smtClean="0"/>
              <a:t>Can be done quickly while still showing all work</a:t>
            </a:r>
          </a:p>
          <a:p>
            <a:pPr lvl="1"/>
            <a:r>
              <a:rPr lang="en-US" dirty="0" smtClean="0"/>
              <a:t>Can accurately find factors of difficult trinomials</a:t>
            </a:r>
          </a:p>
          <a:p>
            <a:pPr lvl="1"/>
            <a:r>
              <a:rPr lang="en-US" dirty="0" smtClean="0"/>
              <a:t>Can find the zeros of factorable quadratic polynomials quickly</a:t>
            </a:r>
          </a:p>
          <a:p>
            <a:pPr lvl="1"/>
            <a:r>
              <a:rPr lang="en-US" dirty="0" smtClean="0"/>
              <a:t>Can be used to factor any factorable trinomial, allowing students to learn only a single, easy to learn method</a:t>
            </a:r>
          </a:p>
          <a:p>
            <a:pPr lvl="1"/>
            <a:r>
              <a:rPr lang="en-US" dirty="0" smtClean="0"/>
              <a:t>Provides a mathematically sound method for factoring they can use in future math courses</a:t>
            </a:r>
          </a:p>
          <a:p>
            <a:pPr lvl="1"/>
            <a:r>
              <a:rPr lang="en-US" dirty="0" smtClean="0"/>
              <a:t>Increases students’ confidence in their ability to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synthetic 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Synthetic Factoring also benefits the teacher in many ways.  It allows teachers:</a:t>
            </a:r>
          </a:p>
          <a:p>
            <a:pPr lvl="1"/>
            <a:r>
              <a:rPr lang="en-US" dirty="0" smtClean="0"/>
              <a:t>the ability to show all work while factoring any trinomial, including those found in complicated rational expressions</a:t>
            </a:r>
          </a:p>
          <a:p>
            <a:pPr lvl="1"/>
            <a:r>
              <a:rPr lang="en-US" dirty="0" smtClean="0"/>
              <a:t>to work through more examples in class with students following along</a:t>
            </a:r>
          </a:p>
          <a:p>
            <a:pPr lvl="1"/>
            <a:r>
              <a:rPr lang="en-US" dirty="0" smtClean="0"/>
              <a:t>to teach a single method for factoring</a:t>
            </a:r>
          </a:p>
          <a:p>
            <a:pPr lvl="1"/>
            <a:r>
              <a:rPr lang="en-US" dirty="0" smtClean="0"/>
              <a:t>to cover factoring trinomials in a single lecture period without harming the students’ ability to learn</a:t>
            </a:r>
          </a:p>
          <a:p>
            <a:pPr lvl="1"/>
            <a:r>
              <a:rPr lang="en-US" dirty="0" smtClean="0"/>
              <a:t>to teach a mathematically sound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synthetic factoring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So, what is Synthetic Factoring?  Here are the steps to use:</a:t>
                </a:r>
              </a:p>
              <a:p>
                <a:r>
                  <a:rPr lang="en-US" dirty="0" smtClean="0"/>
                  <a:t>Given a trinomial in the form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having no common factors. 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have a common factor, factor it out, then begin with step 1 on the resulting trinomial.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dirty="0" smtClean="0"/>
                  <a:t>Find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𝑎𝑐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dirty="0" smtClean="0"/>
                  <a:t>Find a pair of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𝑎𝑐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dirty="0" smtClean="0"/>
                  <a:t>Create fractions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dirty="0" smtClean="0"/>
                  <a:t>Simplify the fractions formed in step 3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dirty="0" smtClean="0"/>
                  <a:t>Form the factors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dirty="0" smtClean="0"/>
                  <a:t>Check the answer by </a:t>
                </a:r>
                <a:r>
                  <a:rPr lang="en-US" dirty="0" err="1" smtClean="0"/>
                  <a:t>FOILing</a:t>
                </a:r>
                <a:r>
                  <a:rPr lang="en-US" dirty="0" smtClean="0"/>
                  <a:t> the result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6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synthetic factoring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−6</m:t>
                    </m:r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𝑎𝑐</m:t>
                    </m:r>
                    <m:r>
                      <a:rPr lang="en-US" b="0" i="1" smtClean="0">
                        <a:latin typeface="Cambria Math"/>
                      </a:rPr>
                      <m:t>=12∙−6=−72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−9+8=−1, −9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∙8=−72,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=−9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=8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+8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−9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−6=12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1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synthetic factoring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−11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+10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𝑎𝑐</m:t>
                    </m:r>
                    <m:r>
                      <a:rPr lang="en-US" b="0" i="1" smtClean="0">
                        <a:latin typeface="Cambria Math"/>
                      </a:rPr>
                      <m:t>=3∙10=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30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−5</m:t>
                    </m:r>
                    <m:r>
                      <a:rPr lang="en-US" b="0" i="1" smtClean="0">
                        <a:latin typeface="Cambria Math"/>
                      </a:rPr>
                      <m:t>+−6=−11, −5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∙−6=30,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=−5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=−6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+10=3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−11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8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synthetic factoring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 an example of being able to factor any </a:t>
                </a:r>
              </a:p>
              <a:p>
                <a:r>
                  <a:rPr lang="en-US" dirty="0" smtClean="0"/>
                  <a:t>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−6</m:t>
                    </m:r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𝑎𝑐</m:t>
                    </m:r>
                    <m:r>
                      <a:rPr lang="en-US" b="0" i="1" smtClean="0">
                        <a:latin typeface="Cambria Math"/>
                      </a:rPr>
                      <m:t>=1∙−6=−6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−3+2=−1, −3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∙2=−6,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=−3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−6=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−6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8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synthetic factoring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600200"/>
                <a:ext cx="7924800" cy="4114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8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+24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+8</m:t>
                    </m:r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𝑎𝑐</m:t>
                    </m:r>
                    <m:r>
                      <a:rPr lang="en-US" b="0" i="1" smtClean="0">
                        <a:latin typeface="Cambria Math"/>
                      </a:rPr>
                      <m:t>=18∙8=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144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2+12=24, 12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∙12=144,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=12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=12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+4=9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+12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+4</m:t>
                    </m:r>
                  </m:oMath>
                </a14:m>
                <a:endParaRPr lang="en-US" dirty="0" smtClean="0"/>
              </a:p>
              <a:p>
                <a:pPr marL="400050"/>
                <a:r>
                  <a:rPr lang="en-US" dirty="0" smtClean="0"/>
                  <a:t>Notice that this one didn’t work!  This is because 18, 24, and 8 have a 2 in common!  After factoring this out, we would have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9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+12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+4</m:t>
                        </m:r>
                      </m:e>
                    </m:d>
                  </m:oMath>
                </a14:m>
                <a:r>
                  <a:rPr lang="en-US" dirty="0" smtClean="0"/>
                  <a:t>, which factors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2(3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+2)(3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+2)</m:t>
                    </m:r>
                  </m:oMath>
                </a14:m>
                <a:r>
                  <a:rPr lang="en-US" dirty="0" smtClean="0"/>
                  <a:t>, which is in line with the above.</a:t>
                </a:r>
              </a:p>
              <a:p>
                <a:pPr marL="400050"/>
                <a:r>
                  <a:rPr lang="en-US" dirty="0" smtClean="0"/>
                  <a:t>One final point:  This particular problem is a perfect square trinomial.  As such, it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600200"/>
                <a:ext cx="7924800" cy="4114800"/>
              </a:xfrm>
              <a:blipFill rotWithShape="1">
                <a:blip r:embed="rId2"/>
                <a:stretch>
                  <a:fillRect l="-231" t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8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011-2012 Master PP Template - For Everyon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2837</Words>
  <Application>Microsoft Office PowerPoint</Application>
  <PresentationFormat>On-screen Show (4:3)</PresentationFormat>
  <Paragraphs>284</Paragraphs>
  <Slides>25</Slides>
  <Notes>1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2011-2012 Master PP Template - For Everyone</vt:lpstr>
      <vt:lpstr>Synthetic Factoring:                            a Student centered approach         in factoring trinomials</vt:lpstr>
      <vt:lpstr>Factoring</vt:lpstr>
      <vt:lpstr>Introducing Synthetic factoring</vt:lpstr>
      <vt:lpstr>Introducing synthetic factoring</vt:lpstr>
      <vt:lpstr>Introducing synthetic factoring</vt:lpstr>
      <vt:lpstr>Examples of synthetic factoring</vt:lpstr>
      <vt:lpstr>Examples of synthetic factoring</vt:lpstr>
      <vt:lpstr>Examples of synthetic factoring</vt:lpstr>
      <vt:lpstr>Examples of synthetic factoring</vt:lpstr>
      <vt:lpstr>student THOUGHTS ON  SYNTHETIC FACTORING</vt:lpstr>
      <vt:lpstr>student THOUGHTS ON  SYNTHETIC FACTORING</vt:lpstr>
      <vt:lpstr>student THOUGHTS ON  SYNTHETIC FACTORING</vt:lpstr>
      <vt:lpstr>student THOUGHTS ON  SYNTHETIC FACTORING</vt:lpstr>
      <vt:lpstr>student THOUGHTS ON  SYNTHETIC FACTORING</vt:lpstr>
      <vt:lpstr>student THOUGHTS ON  SYNTHETIC FACTORING</vt:lpstr>
      <vt:lpstr>Faculty response</vt:lpstr>
      <vt:lpstr>FACTORING Test Results</vt:lpstr>
      <vt:lpstr>FACTORING TEST results</vt:lpstr>
      <vt:lpstr>PowerPoint Presentation</vt:lpstr>
      <vt:lpstr>Using synthetic factoring to solve quadratic equations</vt:lpstr>
      <vt:lpstr>Further implications of synthetic factoring</vt:lpstr>
      <vt:lpstr>Proof of synthetic factoring</vt:lpstr>
      <vt:lpstr>Proof of synthetic factoring</vt:lpstr>
      <vt:lpstr>Proof of synthetic factoring</vt:lpstr>
      <vt:lpstr>Questions?</vt:lpstr>
    </vt:vector>
  </TitlesOfParts>
  <Company>Utah Valley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Anderson</dc:creator>
  <cp:lastModifiedBy>Jonathan David Anderson</cp:lastModifiedBy>
  <cp:revision>48</cp:revision>
  <cp:lastPrinted>2012-09-14T23:54:42Z</cp:lastPrinted>
  <dcterms:created xsi:type="dcterms:W3CDTF">2011-10-26T15:00:53Z</dcterms:created>
  <dcterms:modified xsi:type="dcterms:W3CDTF">2012-09-17T22:03:33Z</dcterms:modified>
</cp:coreProperties>
</file>