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9"/>
  </p:notesMasterIdLst>
  <p:handoutMasterIdLst>
    <p:handoutMasterId r:id="rId30"/>
  </p:handoutMasterIdLst>
  <p:sldIdLst>
    <p:sldId id="282" r:id="rId2"/>
    <p:sldId id="283" r:id="rId3"/>
    <p:sldId id="263" r:id="rId4"/>
    <p:sldId id="277" r:id="rId5"/>
    <p:sldId id="297" r:id="rId6"/>
    <p:sldId id="298" r:id="rId7"/>
    <p:sldId id="299" r:id="rId8"/>
    <p:sldId id="300" r:id="rId9"/>
    <p:sldId id="274" r:id="rId10"/>
    <p:sldId id="270" r:id="rId11"/>
    <p:sldId id="269" r:id="rId12"/>
    <p:sldId id="303" r:id="rId13"/>
    <p:sldId id="275" r:id="rId14"/>
    <p:sldId id="264" r:id="rId15"/>
    <p:sldId id="285" r:id="rId16"/>
    <p:sldId id="284" r:id="rId17"/>
    <p:sldId id="268" r:id="rId18"/>
    <p:sldId id="304" r:id="rId19"/>
    <p:sldId id="287" r:id="rId20"/>
    <p:sldId id="271" r:id="rId21"/>
    <p:sldId id="302" r:id="rId22"/>
    <p:sldId id="295" r:id="rId23"/>
    <p:sldId id="278" r:id="rId24"/>
    <p:sldId id="296" r:id="rId25"/>
    <p:sldId id="305" r:id="rId26"/>
    <p:sldId id="290" r:id="rId27"/>
    <p:sldId id="273" r:id="rId28"/>
  </p:sldIdLst>
  <p:sldSz cx="9144000" cy="6858000" type="screen4x3"/>
  <p:notesSz cx="9601200" cy="73152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DD00B0"/>
    <a:srgbClr val="0099FF"/>
    <a:srgbClr val="00FFCC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23" autoAdjust="0"/>
    <p:restoredTop sz="80106" autoAdjust="0"/>
  </p:normalViewPr>
  <p:slideViewPr>
    <p:cSldViewPr snapToGrid="0">
      <p:cViewPr varScale="1">
        <p:scale>
          <a:sx n="58" d="100"/>
          <a:sy n="58" d="100"/>
        </p:scale>
        <p:origin x="-5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94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8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C9827DA-EE29-4A99-B7EF-41C195D387DB}" type="datetimeFigureOut">
              <a:rPr lang="en-US" smtClean="0"/>
              <a:pPr/>
              <a:t>11/16/2009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93EFF05-255E-449C-9194-BD557522D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458" y="0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120" y="3474720"/>
            <a:ext cx="7680960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171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458" y="6948171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fld id="{667EE5FC-7BE3-4759-9283-39D3F06109C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3AF4D8-9473-4EB5-9929-CBF141A1D6EA}" type="slidenum">
              <a:rPr lang="en-US"/>
              <a:pPr/>
              <a:t>13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In</a:t>
            </a:r>
            <a:r>
              <a:rPr lang="en-US" baseline="0" dirty="0" smtClean="0"/>
              <a:t> mathematics, there are often multiple ways to solving a given problem.  We have found that developmental students are more successful when they are given one specific way to solve a problem rather than multiple ways to solve a problem.  When appropriate, only present concepts in one way.  An example of where this can be seen is in factoring a trinomial.  You could factor using guess and check, foil (do we have positive terms, negative terms or both), grouping, perfect square trinomials, etc.  Stick with one method – Rainbow.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Solving equations containing</a:t>
            </a:r>
            <a:r>
              <a:rPr lang="en-US" baseline="0" dirty="0" smtClean="0"/>
              <a:t> fractions is another place where there is multiple ways to solve the problem.  We like to stick with the “Wipe-Out” Method.  (Explain why it works 1</a:t>
            </a:r>
            <a:r>
              <a:rPr lang="en-US" baseline="30000" dirty="0" smtClean="0"/>
              <a:t>st</a:t>
            </a:r>
            <a:r>
              <a:rPr lang="en-US" baseline="0" dirty="0" smtClean="0"/>
              <a:t> – then use it in solving simple equations and more complex equations with rational expressions.  Emphasize the two conditions necessary to use this method.)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Solving equations containing</a:t>
            </a:r>
            <a:r>
              <a:rPr lang="en-US" baseline="0" dirty="0" smtClean="0"/>
              <a:t> fractions is another place where there is multiple ways to solve the problem.  We like to stick with the “Wipe-Out” Method.  (Explain why it works 1</a:t>
            </a:r>
            <a:r>
              <a:rPr lang="en-US" baseline="30000" dirty="0" smtClean="0"/>
              <a:t>st</a:t>
            </a:r>
            <a:r>
              <a:rPr lang="en-US" baseline="0" dirty="0" smtClean="0"/>
              <a:t> – then use it in solving simple equations and more complex equations with rational expressions.  Emphasize the two conditions necessary to use this method.)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Solving equations containing</a:t>
            </a:r>
            <a:r>
              <a:rPr lang="en-US" baseline="0" dirty="0" smtClean="0"/>
              <a:t> fractions is another place where there is multiple ways to solve the problem.  We like to stick with the “Wipe-Out” Method.  (Explain why it works 1</a:t>
            </a:r>
            <a:r>
              <a:rPr lang="en-US" baseline="30000" dirty="0" smtClean="0"/>
              <a:t>st</a:t>
            </a:r>
            <a:r>
              <a:rPr lang="en-US" baseline="0" dirty="0" smtClean="0"/>
              <a:t> – then use it in solving simple equations and more complex equations with rational expressions.  Emphasize the two conditions necessary to use this method.)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3AF4D8-9473-4EB5-9929-CBF141A1D6EA}" type="slidenum">
              <a:rPr lang="en-US"/>
              <a:pPr/>
              <a:t>2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call this the </a:t>
            </a:r>
            <a:r>
              <a:rPr lang="en-US" dirty="0" err="1" smtClean="0"/>
              <a:t>acb</a:t>
            </a:r>
            <a:r>
              <a:rPr lang="en-US" dirty="0" smtClean="0"/>
              <a:t> or rainbow method.  It will work</a:t>
            </a:r>
            <a:r>
              <a:rPr lang="en-US" baseline="0" dirty="0" smtClean="0"/>
              <a:t> for all trinomials that can be factored.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3AF4D8-9473-4EB5-9929-CBF141A1D6EA}" type="slidenum">
              <a:rPr lang="en-US"/>
              <a:pPr/>
              <a:t>22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256C13-D230-4E70-A79A-EE67525D826B}" type="slidenum">
              <a:rPr lang="en-US"/>
              <a:pPr/>
              <a:t>23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en-US" sz="1300" dirty="0" smtClean="0"/>
              <a:t>Create a non-threatening environment where students are not afraid to ask questions or make mistakes.  Have students come to the board to work on problems.</a:t>
            </a:r>
          </a:p>
          <a:p>
            <a:pPr lvl="0">
              <a:buFont typeface="Arial" pitchFamily="34" charset="0"/>
              <a:buChar char="•"/>
            </a:pPr>
            <a:r>
              <a:rPr lang="en-US" sz="1300" dirty="0" smtClean="0"/>
              <a:t>Group Work</a:t>
            </a:r>
          </a:p>
          <a:p>
            <a:pPr lvl="0">
              <a:buFont typeface="Arial" pitchFamily="34" charset="0"/>
              <a:buChar char="•"/>
            </a:pPr>
            <a:r>
              <a:rPr lang="en-US" sz="1300" dirty="0" smtClean="0"/>
              <a:t>Giving Exams in the testing center to allow time.</a:t>
            </a:r>
          </a:p>
          <a:p>
            <a:pPr lvl="0">
              <a:buFont typeface="Arial" pitchFamily="34" charset="0"/>
              <a:buChar char="•"/>
            </a:pPr>
            <a:r>
              <a:rPr lang="en-US" sz="1300" dirty="0" smtClean="0"/>
              <a:t>Incorporate study skills into the class.</a:t>
            </a:r>
          </a:p>
          <a:p>
            <a:pPr lvl="0">
              <a:buFont typeface="Arial" pitchFamily="34" charset="0"/>
              <a:buChar char="•"/>
            </a:pPr>
            <a:r>
              <a:rPr lang="en-US" sz="1300" dirty="0" smtClean="0"/>
              <a:t>Teach how to take notes – journal.</a:t>
            </a:r>
          </a:p>
          <a:p>
            <a:pPr lvl="0">
              <a:buFont typeface="Arial" pitchFamily="34" charset="0"/>
              <a:buChar char="•"/>
            </a:pPr>
            <a:r>
              <a:rPr lang="en-US" sz="1300" dirty="0" smtClean="0"/>
              <a:t>Activity Based Learning - Some students tend to be visual learners, some tend to be auditory learners, yet others tend to be kinesthetic or “hands-on” learners.</a:t>
            </a:r>
          </a:p>
          <a:p>
            <a:pPr lvl="0">
              <a:buFont typeface="Arial" pitchFamily="34" charset="0"/>
              <a:buChar char="•"/>
            </a:pPr>
            <a:r>
              <a:rPr lang="en-US" sz="1300" dirty="0" smtClean="0"/>
              <a:t>Manipulatives (virtual manipulatives)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3AF4D8-9473-4EB5-9929-CBF141A1D6EA}" type="slidenum">
              <a:rPr lang="en-US"/>
              <a:pPr/>
              <a:t>27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866449" lvl="8" defTabSz="966612" fontAlgn="base">
              <a:spcBef>
                <a:spcPct val="30000"/>
              </a:spcBef>
              <a:spcAft>
                <a:spcPct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EE5FC-7BE3-4759-9283-39D3F06109C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3AF4D8-9473-4EB5-9929-CBF141A1D6EA}" type="slidenum">
              <a:rPr lang="en-US"/>
              <a:pPr/>
              <a:t>5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256C13-D230-4E70-A79A-EE67525D826B}" type="slidenum">
              <a:rPr lang="en-US"/>
              <a:pPr/>
              <a:t>6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Addition &amp; Subtraction of Integers – Place numbers on floor, walk numbers off on a number line.  Face the + end</a:t>
            </a:r>
            <a:r>
              <a:rPr lang="en-US" baseline="0" dirty="0" smtClean="0"/>
              <a:t> </a:t>
            </a:r>
            <a:r>
              <a:rPr lang="en-US" dirty="0" smtClean="0"/>
              <a:t>of the number line, for a positive number walk forward.  For a negative number walk backward.  For subtraction turn around.  </a:t>
            </a:r>
          </a:p>
          <a:p>
            <a:pPr lvl="1"/>
            <a:r>
              <a:rPr lang="en-US" dirty="0" smtClean="0"/>
              <a:t>Ex. -2- (-3) – face positive walk backward two steps turn around walk backward three steps.  You are now on +1.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Multiplication</a:t>
            </a:r>
            <a:r>
              <a:rPr lang="en-US" baseline="0" dirty="0" smtClean="0"/>
              <a:t> of Integers</a:t>
            </a:r>
            <a:r>
              <a:rPr lang="en-US" dirty="0" smtClean="0"/>
              <a:t> –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3*(-2) – face positive – take</a:t>
            </a:r>
            <a:r>
              <a:rPr lang="en-US" baseline="0" dirty="0" smtClean="0"/>
              <a:t> two steps backward three times</a:t>
            </a:r>
          </a:p>
          <a:p>
            <a:pPr lvl="1"/>
            <a:r>
              <a:rPr lang="en-US" baseline="0" dirty="0" smtClean="0"/>
              <a:t>(-3)*(-2) – face negative – take two steps backward three times</a:t>
            </a:r>
          </a:p>
          <a:p>
            <a:pPr lvl="1"/>
            <a:endParaRPr lang="en-US" baseline="0" dirty="0" smtClean="0"/>
          </a:p>
          <a:p>
            <a:pPr lvl="1"/>
            <a:endParaRPr lang="en-US" dirty="0" smtClean="0"/>
          </a:p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256C13-D230-4E70-A79A-EE67525D826B}" type="slidenum">
              <a:rPr lang="en-US"/>
              <a:pPr/>
              <a:t>7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256C13-D230-4E70-A79A-EE67525D826B}" type="slidenum">
              <a:rPr lang="en-US"/>
              <a:pPr/>
              <a:t>8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3AF4D8-9473-4EB5-9929-CBF141A1D6EA}" type="slidenum">
              <a:rPr lang="en-US"/>
              <a:pPr/>
              <a:t>9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11575" y="2819400"/>
            <a:ext cx="5051425" cy="12954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9A3A2B4-ED29-4D67-9B78-969C62F8A0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F2F8E-D99F-4569-BF03-B0F9D29949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662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662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7D208-C8B2-4155-A8B5-AD9187273A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8EC93-8B53-4B18-BA3F-A1D8D89D94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29730-0BCC-427F-BBD8-ABB8C99156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395413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395413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3746D-78A6-46C9-B47A-C0ECEBEC24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AE61F-B0E7-4E35-B34F-4E79370B9B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E85246-BDB5-4C4C-919A-80436D5F15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B8098-DCE7-4627-94CB-A59415A121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67F36-57CA-487A-8811-B280E6B669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3846A-F50B-49EE-8DF1-880432130C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395413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fld id="{EC1784AE-34A5-469E-818F-A3A30EF6D45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>
    <p:fade thruBlk="1"/>
  </p:transition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200" i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oleObject" Target="../embeddings/oleObject33.bin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Relationship Id="rId14" Type="http://schemas.openxmlformats.org/officeDocument/2006/relationships/oleObject" Target="../embeddings/oleObject34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oleObject" Target="../embeddings/oleObject47.bin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41.bin"/><Relationship Id="rId12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39.bin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Relationship Id="rId14" Type="http://schemas.openxmlformats.org/officeDocument/2006/relationships/oleObject" Target="../embeddings/oleObject48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.xml"/><Relationship Id="rId1" Type="http://schemas.openxmlformats.org/officeDocument/2006/relationships/video" Target="file:///I:\AMATYC\Videos\Final%20Video.avi" TargetMode="External"/><Relationship Id="rId4" Type="http://schemas.openxmlformats.org/officeDocument/2006/relationships/image" Target="../media/image49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295240"/>
            <a:ext cx="8229600" cy="2305050"/>
          </a:xfrm>
        </p:spPr>
        <p:txBody>
          <a:bodyPr/>
          <a:lstStyle/>
          <a:p>
            <a:r>
              <a:rPr lang="en-US" sz="4400" dirty="0" smtClean="0"/>
              <a:t>Simplify!  A Successful Approach for Teaching Developmental Math</a:t>
            </a:r>
            <a:endParaRPr lang="en-US" sz="4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711575" y="2819400"/>
            <a:ext cx="5051425" cy="1295400"/>
          </a:xfrm>
        </p:spPr>
        <p:txBody>
          <a:bodyPr/>
          <a:lstStyle/>
          <a:p>
            <a:pPr>
              <a:lnSpc>
                <a:spcPts val="1400"/>
              </a:lnSpc>
            </a:pPr>
            <a:r>
              <a:rPr lang="en-US" dirty="0" smtClean="0">
                <a:latin typeface="+mj-lt"/>
              </a:rPr>
              <a:t>2009 AMATYC Conference</a:t>
            </a:r>
          </a:p>
          <a:p>
            <a:pPr>
              <a:lnSpc>
                <a:spcPts val="1400"/>
              </a:lnSpc>
            </a:pPr>
            <a:r>
              <a:rPr lang="en-US" dirty="0" smtClean="0">
                <a:latin typeface="+mj-lt"/>
              </a:rPr>
              <a:t>Las Vegas, NV  </a:t>
            </a:r>
            <a:endParaRPr lang="en-US" dirty="0">
              <a:latin typeface="+mj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514725" y="4558412"/>
            <a:ext cx="5248275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Presented by: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Cindy Alder &amp;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Tammy German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505200" y="6352674"/>
            <a:ext cx="2895600" cy="457200"/>
          </a:xfrm>
        </p:spPr>
        <p:txBody>
          <a:bodyPr/>
          <a:lstStyle/>
          <a:p>
            <a:r>
              <a:rPr lang="en-US" dirty="0" smtClean="0"/>
              <a:t>Snow College - Ephraim, Utah www.snow.edu/math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it Visual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Venn Diagrams for Finding GCF &amp; LCM</a:t>
            </a:r>
          </a:p>
          <a:p>
            <a:pPr lvl="1"/>
            <a:r>
              <a:rPr lang="en-US" dirty="0" smtClean="0"/>
              <a:t>Find the GCF and LCM of 12 and 54.</a:t>
            </a:r>
          </a:p>
        </p:txBody>
      </p:sp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2955244" y="2289083"/>
            <a:ext cx="4908386" cy="297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2" name="Oval 8"/>
          <p:cNvSpPr>
            <a:spLocks noChangeArrowheads="1"/>
          </p:cNvSpPr>
          <p:nvPr/>
        </p:nvSpPr>
        <p:spPr bwMode="auto">
          <a:xfrm>
            <a:off x="3505178" y="2787466"/>
            <a:ext cx="2206999" cy="2089546"/>
          </a:xfrm>
          <a:prstGeom prst="ellipse">
            <a:avLst/>
          </a:prstGeom>
          <a:solidFill>
            <a:srgbClr val="DD00B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3" name="Oval 9"/>
          <p:cNvSpPr>
            <a:spLocks noChangeArrowheads="1"/>
          </p:cNvSpPr>
          <p:nvPr/>
        </p:nvSpPr>
        <p:spPr bwMode="auto">
          <a:xfrm>
            <a:off x="5079774" y="2784734"/>
            <a:ext cx="2209731" cy="2092278"/>
          </a:xfrm>
          <a:prstGeom prst="ellipse">
            <a:avLst/>
          </a:prstGeom>
          <a:solidFill>
            <a:srgbClr val="006666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3040310" y="2583960"/>
            <a:ext cx="1961169" cy="79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Factors of </a:t>
            </a:r>
          </a:p>
          <a:p>
            <a:pPr marL="0" marR="0" lvl="0" indent="0" algn="ctr" defTabSz="914400" rtl="0" eaLnBrk="1" fontAlgn="base" latinLnBrk="0" hangingPunct="1">
              <a:lnSpc>
                <a:spcPct val="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12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315" name="Text Box 11"/>
          <p:cNvSpPr txBox="1">
            <a:spLocks noChangeArrowheads="1"/>
          </p:cNvSpPr>
          <p:nvPr/>
        </p:nvSpPr>
        <p:spPr bwMode="auto">
          <a:xfrm>
            <a:off x="5225259" y="3338979"/>
            <a:ext cx="431566" cy="447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2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316" name="Text Box 12"/>
          <p:cNvSpPr txBox="1">
            <a:spLocks noChangeArrowheads="1"/>
          </p:cNvSpPr>
          <p:nvPr/>
        </p:nvSpPr>
        <p:spPr bwMode="auto">
          <a:xfrm>
            <a:off x="6187476" y="3963632"/>
            <a:ext cx="434299" cy="447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3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4150128" y="3744991"/>
            <a:ext cx="434299" cy="447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2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318" name="Text Box 14"/>
          <p:cNvSpPr txBox="1">
            <a:spLocks noChangeArrowheads="1"/>
          </p:cNvSpPr>
          <p:nvPr/>
        </p:nvSpPr>
        <p:spPr bwMode="auto">
          <a:xfrm>
            <a:off x="5772327" y="2583960"/>
            <a:ext cx="1961169" cy="447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Factors of </a:t>
            </a:r>
          </a:p>
          <a:p>
            <a:pPr marL="0" marR="0" lvl="0" indent="0" algn="ctr" defTabSz="914400" rtl="0" eaLnBrk="1" fontAlgn="base" latinLnBrk="0" hangingPunct="1">
              <a:lnSpc>
                <a:spcPts val="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54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319" name="Text Box 15"/>
          <p:cNvSpPr txBox="1">
            <a:spLocks noChangeArrowheads="1"/>
          </p:cNvSpPr>
          <p:nvPr/>
        </p:nvSpPr>
        <p:spPr bwMode="auto">
          <a:xfrm>
            <a:off x="5235315" y="3907764"/>
            <a:ext cx="431567" cy="45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3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320" name="Text Box 16"/>
          <p:cNvSpPr txBox="1">
            <a:spLocks noChangeArrowheads="1"/>
          </p:cNvSpPr>
          <p:nvPr/>
        </p:nvSpPr>
        <p:spPr bwMode="auto">
          <a:xfrm>
            <a:off x="6211834" y="3159856"/>
            <a:ext cx="434298" cy="45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3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98331" name="Object 27"/>
          <p:cNvGraphicFramePr>
            <a:graphicFrameLocks noChangeAspect="1"/>
          </p:cNvGraphicFramePr>
          <p:nvPr/>
        </p:nvGraphicFramePr>
        <p:xfrm>
          <a:off x="2105830" y="6025553"/>
          <a:ext cx="2210357" cy="419165"/>
        </p:xfrm>
        <a:graphic>
          <a:graphicData uri="http://schemas.openxmlformats.org/presentationml/2006/ole">
            <p:oleObj spid="_x0000_s98331" name="Equation" r:id="rId4" imgW="939600" imgH="177480" progId="Equation.DSMT4">
              <p:embed/>
            </p:oleObj>
          </a:graphicData>
        </a:graphic>
      </p:graphicFrame>
      <p:graphicFrame>
        <p:nvGraphicFramePr>
          <p:cNvPr id="98333" name="Object 29"/>
          <p:cNvGraphicFramePr>
            <a:graphicFrameLocks noChangeAspect="1"/>
          </p:cNvGraphicFramePr>
          <p:nvPr/>
        </p:nvGraphicFramePr>
        <p:xfrm>
          <a:off x="5148297" y="6025585"/>
          <a:ext cx="3613150" cy="419100"/>
        </p:xfrm>
        <a:graphic>
          <a:graphicData uri="http://schemas.openxmlformats.org/presentationml/2006/ole">
            <p:oleObj spid="_x0000_s98333" name="Equation" r:id="rId5" imgW="1536480" imgH="177480" progId="Equation.DSMT4">
              <p:embed/>
            </p:oleObj>
          </a:graphicData>
        </a:graphic>
      </p:graphicFrame>
      <p:cxnSp>
        <p:nvCxnSpPr>
          <p:cNvPr id="47" name="Straight Arrow Connector 46"/>
          <p:cNvCxnSpPr/>
          <p:nvPr/>
        </p:nvCxnSpPr>
        <p:spPr bwMode="auto">
          <a:xfrm rot="5400000">
            <a:off x="4824204" y="4910921"/>
            <a:ext cx="1142789" cy="37851"/>
          </a:xfrm>
          <a:prstGeom prst="straightConnector1">
            <a:avLst/>
          </a:prstGeom>
          <a:ln w="31750">
            <a:solidFill>
              <a:srgbClr val="DD00B0"/>
            </a:solidFill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 Box 13"/>
          <p:cNvSpPr txBox="1">
            <a:spLocks noChangeArrowheads="1"/>
          </p:cNvSpPr>
          <p:nvPr/>
        </p:nvSpPr>
        <p:spPr bwMode="auto">
          <a:xfrm>
            <a:off x="5034048" y="5433584"/>
            <a:ext cx="726672" cy="36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DD00B0"/>
                </a:solidFill>
                <a:effectLst/>
                <a:latin typeface="Calibri" pitchFamily="34" charset="0"/>
              </a:rPr>
              <a:t>GCF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DD00B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1" grpId="0" animBg="1"/>
      <p:bldP spid="98312" grpId="0" animBg="1"/>
      <p:bldP spid="98313" grpId="0" animBg="1"/>
      <p:bldP spid="98314" grpId="0"/>
      <p:bldP spid="98315" grpId="0"/>
      <p:bldP spid="98316" grpId="0"/>
      <p:bldP spid="98317" grpId="0"/>
      <p:bldP spid="98318" grpId="0"/>
      <p:bldP spid="98319" grpId="0"/>
      <p:bldP spid="98320" grpId="0"/>
      <p:bldP spid="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192" name="Object 8"/>
          <p:cNvGraphicFramePr>
            <a:graphicFrameLocks noChangeAspect="1"/>
          </p:cNvGraphicFramePr>
          <p:nvPr/>
        </p:nvGraphicFramePr>
        <p:xfrm>
          <a:off x="4092575" y="2055813"/>
          <a:ext cx="2208213" cy="1249362"/>
        </p:xfrm>
        <a:graphic>
          <a:graphicData uri="http://schemas.openxmlformats.org/presentationml/2006/ole">
            <p:oleObj spid="_x0000_s93192" name="Equation" r:id="rId4" imgW="698400" imgH="393480" progId="Equation.DSMT4">
              <p:embed/>
            </p:oleObj>
          </a:graphicData>
        </a:graphic>
      </p:graphicFrame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4560888" y="2759075"/>
          <a:ext cx="1727200" cy="563563"/>
        </p:xfrm>
        <a:graphic>
          <a:graphicData uri="http://schemas.openxmlformats.org/presentationml/2006/ole">
            <p:oleObj spid="_x0000_s93191" name="Equation" r:id="rId5" imgW="545760" imgH="177480" progId="Equation.DSMT4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it Visual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 Bar for Simplifying Fractions</a:t>
            </a:r>
            <a:endParaRPr lang="en-US" dirty="0"/>
          </a:p>
        </p:txBody>
      </p:sp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3187" name="Object 3"/>
          <p:cNvGraphicFramePr>
            <a:graphicFrameLocks noChangeAspect="1"/>
          </p:cNvGraphicFramePr>
          <p:nvPr/>
        </p:nvGraphicFramePr>
        <p:xfrm>
          <a:off x="3313113" y="2055813"/>
          <a:ext cx="681037" cy="1247775"/>
        </p:xfrm>
        <a:graphic>
          <a:graphicData uri="http://schemas.openxmlformats.org/presentationml/2006/ole">
            <p:oleObj spid="_x0000_s93187" name="Equation" r:id="rId6" imgW="215640" imgH="393480" progId="Equation.DSMT4">
              <p:embed/>
            </p:oleObj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 rot="5400000">
            <a:off x="4460421" y="2212522"/>
            <a:ext cx="489860" cy="310245"/>
          </a:xfrm>
          <a:prstGeom prst="line">
            <a:avLst/>
          </a:prstGeom>
          <a:ln w="25400">
            <a:solidFill>
              <a:srgbClr val="DD00B0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 rot="5400000">
            <a:off x="4493077" y="2906494"/>
            <a:ext cx="489860" cy="310245"/>
          </a:xfrm>
          <a:prstGeom prst="line">
            <a:avLst/>
          </a:prstGeom>
          <a:ln w="25400">
            <a:solidFill>
              <a:srgbClr val="DD00B0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 bwMode="auto">
          <a:xfrm rot="5400000">
            <a:off x="5396617" y="2212522"/>
            <a:ext cx="489860" cy="310245"/>
          </a:xfrm>
          <a:prstGeom prst="line">
            <a:avLst/>
          </a:prstGeom>
          <a:ln w="25400">
            <a:solidFill>
              <a:srgbClr val="DD00B0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auto">
          <a:xfrm rot="5400000">
            <a:off x="4923085" y="2906494"/>
            <a:ext cx="489860" cy="310245"/>
          </a:xfrm>
          <a:prstGeom prst="line">
            <a:avLst/>
          </a:prstGeom>
          <a:ln w="25400">
            <a:solidFill>
              <a:srgbClr val="DD00B0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91050" y="1888669"/>
            <a:ext cx="310244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DD00B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DD00B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91050" y="3265715"/>
            <a:ext cx="310244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DD00B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DD00B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78255" y="1888669"/>
            <a:ext cx="310244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DD00B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DD00B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21054" y="3265715"/>
            <a:ext cx="310244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DD00B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DD00B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4215493" y="3580495"/>
          <a:ext cx="1284288" cy="1247775"/>
        </p:xfrm>
        <a:graphic>
          <a:graphicData uri="http://schemas.openxmlformats.org/presentationml/2006/ole">
            <p:oleObj spid="_x0000_s93189" name="Equation" r:id="rId7" imgW="406080" imgH="393480" progId="Equation.DSMT4">
              <p:embed/>
            </p:oleObj>
          </a:graphicData>
        </a:graphic>
      </p:graphicFrame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4551589" y="5055961"/>
          <a:ext cx="1044575" cy="1247775"/>
        </p:xfrm>
        <a:graphic>
          <a:graphicData uri="http://schemas.openxmlformats.org/presentationml/2006/ole">
            <p:oleObj spid="_x0000_s93190" name="Equation" r:id="rId8" imgW="330120" imgH="393480" progId="Equation.DSMT4">
              <p:embed/>
            </p:oleObj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smtClean="0"/>
              <a:t>CATCH PHRASE BREAK!!</a:t>
            </a:r>
            <a:endParaRPr lang="en-US" sz="5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505200" y="6320590"/>
            <a:ext cx="2895600" cy="457200"/>
          </a:xfrm>
        </p:spPr>
        <p:txBody>
          <a:bodyPr/>
          <a:lstStyle/>
          <a:p>
            <a:r>
              <a:rPr lang="en-US" dirty="0" smtClean="0"/>
              <a:t>Snow College - Ephraim, Utah www.snow.edu/math</a:t>
            </a: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085346" y="3128212"/>
            <a:ext cx="3677653" cy="2427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 smtClean="0">
                <a:latin typeface="+mn-lt"/>
              </a:rPr>
              <a:t>Radical Dating</a:t>
            </a:r>
            <a:endParaRPr kumimoji="0" lang="en-US" sz="4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4148" y="811394"/>
            <a:ext cx="7629739" cy="1705971"/>
          </a:xfrm>
        </p:spPr>
        <p:txBody>
          <a:bodyPr/>
          <a:lstStyle/>
          <a:p>
            <a:r>
              <a:rPr lang="en-US" sz="6600" dirty="0" smtClean="0"/>
              <a:t>Simplify:</a:t>
            </a:r>
            <a:br>
              <a:rPr lang="en-US" sz="6600" dirty="0" smtClean="0"/>
            </a:br>
            <a:r>
              <a:rPr lang="en-US" sz="6600" dirty="0" smtClean="0"/>
              <a:t>Keep it One Way</a:t>
            </a:r>
            <a:endParaRPr lang="en-US" sz="6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505200" y="6352674"/>
            <a:ext cx="2895600" cy="457200"/>
          </a:xfrm>
        </p:spPr>
        <p:txBody>
          <a:bodyPr/>
          <a:lstStyle/>
          <a:p>
            <a:r>
              <a:rPr lang="en-US" dirty="0" smtClean="0"/>
              <a:t>Snow College - Ephraim, Utah www.snow.edu/math</a:t>
            </a:r>
            <a:endParaRPr lang="en-US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977" name="Object 1"/>
          <p:cNvGraphicFramePr>
            <a:graphicFrameLocks noChangeAspect="1"/>
          </p:cNvGraphicFramePr>
          <p:nvPr/>
        </p:nvGraphicFramePr>
        <p:xfrm>
          <a:off x="3875887" y="615940"/>
          <a:ext cx="2327275" cy="1246188"/>
        </p:xfrm>
        <a:graphic>
          <a:graphicData uri="http://schemas.openxmlformats.org/presentationml/2006/ole">
            <p:oleObj spid="_x0000_s126977" name="Equation" r:id="rId4" imgW="736560" imgH="393480" progId="Equation.DSMT4">
              <p:embed/>
            </p:oleObj>
          </a:graphicData>
        </a:graphic>
      </p:graphicFrame>
      <p:graphicFrame>
        <p:nvGraphicFramePr>
          <p:cNvPr id="126978" name="Object 6"/>
          <p:cNvGraphicFramePr>
            <a:graphicFrameLocks noChangeAspect="1"/>
          </p:cNvGraphicFramePr>
          <p:nvPr/>
        </p:nvGraphicFramePr>
        <p:xfrm>
          <a:off x="3294068" y="2728114"/>
          <a:ext cx="3490913" cy="1246188"/>
        </p:xfrm>
        <a:graphic>
          <a:graphicData uri="http://schemas.openxmlformats.org/presentationml/2006/ole">
            <p:oleObj spid="_x0000_s126978" name="Equation" r:id="rId5" imgW="1104840" imgH="393480" progId="Equation.DSMT4">
              <p:embed/>
            </p:oleObj>
          </a:graphicData>
        </a:graphic>
      </p:graphicFrame>
      <p:graphicFrame>
        <p:nvGraphicFramePr>
          <p:cNvPr id="126979" name="Object 6"/>
          <p:cNvGraphicFramePr>
            <a:graphicFrameLocks noChangeAspect="1"/>
          </p:cNvGraphicFramePr>
          <p:nvPr/>
        </p:nvGraphicFramePr>
        <p:xfrm>
          <a:off x="3073406" y="4840288"/>
          <a:ext cx="3932237" cy="1246187"/>
        </p:xfrm>
        <a:graphic>
          <a:graphicData uri="http://schemas.openxmlformats.org/presentationml/2006/ole">
            <p:oleObj spid="_x0000_s126979" name="Equation" r:id="rId6" imgW="1244520" imgH="393480" progId="Equation.DSMT4">
              <p:embed/>
            </p:oleObj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it One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28738"/>
            <a:ext cx="7010400" cy="4900663"/>
          </a:xfrm>
        </p:spPr>
        <p:txBody>
          <a:bodyPr/>
          <a:lstStyle/>
          <a:p>
            <a:r>
              <a:rPr lang="en-US" dirty="0" smtClean="0"/>
              <a:t>The “Wipe-Out” Method for Solving Equations that contain fractions.</a:t>
            </a:r>
          </a:p>
          <a:p>
            <a:pPr lvl="1"/>
            <a:r>
              <a:rPr lang="en-US" dirty="0" smtClean="0"/>
              <a:t>Conditions:</a:t>
            </a:r>
          </a:p>
          <a:p>
            <a:pPr lvl="2"/>
            <a:r>
              <a:rPr lang="en-US" dirty="0" smtClean="0"/>
              <a:t>You must have an </a:t>
            </a:r>
            <a:r>
              <a:rPr lang="en-US" b="1" dirty="0" smtClean="0"/>
              <a:t>equal sign (=)</a:t>
            </a:r>
            <a:r>
              <a:rPr lang="en-US" dirty="0" smtClean="0"/>
              <a:t>.  In other words, you must be working with an equation not an expression.</a:t>
            </a:r>
          </a:p>
          <a:p>
            <a:pPr lvl="2"/>
            <a:r>
              <a:rPr lang="en-US" dirty="0" smtClean="0"/>
              <a:t>You must have a </a:t>
            </a:r>
            <a:r>
              <a:rPr lang="en-US" b="1" dirty="0" smtClean="0"/>
              <a:t>common denominator</a:t>
            </a:r>
            <a:r>
              <a:rPr lang="en-US" dirty="0" smtClean="0"/>
              <a:t> on each and every term in the equation.</a:t>
            </a:r>
          </a:p>
          <a:p>
            <a:pPr lvl="2"/>
            <a:endParaRPr lang="en-US" dirty="0"/>
          </a:p>
        </p:txBody>
      </p:sp>
      <p:graphicFrame>
        <p:nvGraphicFramePr>
          <p:cNvPr id="131077" name="Object 6"/>
          <p:cNvGraphicFramePr>
            <a:graphicFrameLocks noChangeAspect="1"/>
          </p:cNvGraphicFramePr>
          <p:nvPr/>
        </p:nvGraphicFramePr>
        <p:xfrm>
          <a:off x="3422654" y="4670425"/>
          <a:ext cx="3490912" cy="1246188"/>
        </p:xfrm>
        <a:graphic>
          <a:graphicData uri="http://schemas.openxmlformats.org/presentationml/2006/ole">
            <p:oleObj spid="_x0000_s131077" name="Equation" r:id="rId4" imgW="1104840" imgH="393480" progId="Equation.DSMT4">
              <p:embed/>
            </p:oleObj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8854" name="Object 6"/>
          <p:cNvGraphicFramePr>
            <a:graphicFrameLocks noChangeAspect="1"/>
          </p:cNvGraphicFramePr>
          <p:nvPr/>
        </p:nvGraphicFramePr>
        <p:xfrm>
          <a:off x="3602038" y="358775"/>
          <a:ext cx="3570287" cy="1246188"/>
        </p:xfrm>
        <a:graphic>
          <a:graphicData uri="http://schemas.openxmlformats.org/presentationml/2006/ole">
            <p:oleObj spid="_x0000_s130050" name="Equation" r:id="rId4" imgW="1130040" imgH="393480" progId="Equation.DSMT4">
              <p:embed/>
            </p:oleObj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/>
        </p:nvGraphicFramePr>
        <p:xfrm>
          <a:off x="3049597" y="1985963"/>
          <a:ext cx="5137150" cy="1247775"/>
        </p:xfrm>
        <a:graphic>
          <a:graphicData uri="http://schemas.openxmlformats.org/presentationml/2006/ole">
            <p:oleObj spid="_x0000_s130051" name="Equation" r:id="rId5" imgW="1625400" imgH="393480" progId="Equation.DSMT4">
              <p:embed/>
            </p:oleObj>
          </a:graphicData>
        </a:graphic>
      </p:graphicFrame>
      <p:graphicFrame>
        <p:nvGraphicFramePr>
          <p:cNvPr id="78858" name="Object 10"/>
          <p:cNvGraphicFramePr>
            <a:graphicFrameLocks noChangeAspect="1"/>
          </p:cNvGraphicFramePr>
          <p:nvPr/>
        </p:nvGraphicFramePr>
        <p:xfrm>
          <a:off x="2495117" y="1985514"/>
          <a:ext cx="601663" cy="1247775"/>
        </p:xfrm>
        <a:graphic>
          <a:graphicData uri="http://schemas.openxmlformats.org/presentationml/2006/ole">
            <p:oleObj spid="_x0000_s130053" name="Equation" r:id="rId6" imgW="190440" imgH="393480" progId="Equation.DSMT4">
              <p:embed/>
            </p:oleObj>
          </a:graphicData>
        </a:graphic>
      </p:graphicFrame>
      <p:graphicFrame>
        <p:nvGraphicFramePr>
          <p:cNvPr id="78859" name="Object 11"/>
          <p:cNvGraphicFramePr>
            <a:graphicFrameLocks noChangeAspect="1"/>
          </p:cNvGraphicFramePr>
          <p:nvPr/>
        </p:nvGraphicFramePr>
        <p:xfrm>
          <a:off x="4914243" y="1985514"/>
          <a:ext cx="642937" cy="1247775"/>
        </p:xfrm>
        <a:graphic>
          <a:graphicData uri="http://schemas.openxmlformats.org/presentationml/2006/ole">
            <p:oleObj spid="_x0000_s130054" name="Equation" r:id="rId7" imgW="203040" imgH="393480" progId="Equation.DSMT4">
              <p:embed/>
            </p:oleObj>
          </a:graphicData>
        </a:graphic>
      </p:graphicFrame>
      <p:graphicFrame>
        <p:nvGraphicFramePr>
          <p:cNvPr id="78861" name="Object 13"/>
          <p:cNvGraphicFramePr>
            <a:graphicFrameLocks noChangeAspect="1"/>
          </p:cNvGraphicFramePr>
          <p:nvPr/>
        </p:nvGraphicFramePr>
        <p:xfrm>
          <a:off x="7209507" y="1985514"/>
          <a:ext cx="601662" cy="1247775"/>
        </p:xfrm>
        <a:graphic>
          <a:graphicData uri="http://schemas.openxmlformats.org/presentationml/2006/ole">
            <p:oleObj spid="_x0000_s130055" name="Equation" r:id="rId8" imgW="190440" imgH="393480" progId="Equation.DSMT4">
              <p:embed/>
            </p:oleObj>
          </a:graphicData>
        </a:graphic>
      </p:graphicFrame>
      <p:graphicFrame>
        <p:nvGraphicFramePr>
          <p:cNvPr id="78862" name="Object 14"/>
          <p:cNvGraphicFramePr>
            <a:graphicFrameLocks noChangeAspect="1"/>
          </p:cNvGraphicFramePr>
          <p:nvPr/>
        </p:nvGraphicFramePr>
        <p:xfrm>
          <a:off x="2921694" y="1834927"/>
          <a:ext cx="1274767" cy="804863"/>
        </p:xfrm>
        <a:graphic>
          <a:graphicData uri="http://schemas.openxmlformats.org/presentationml/2006/ole">
            <p:oleObj spid="_x0000_s130056" name="Equation" r:id="rId9" imgW="406080" imgH="253800" progId="Equation.DSMT4">
              <p:embed/>
            </p:oleObj>
          </a:graphicData>
        </a:graphic>
      </p:graphicFrame>
      <p:graphicFrame>
        <p:nvGraphicFramePr>
          <p:cNvPr id="78863" name="Object 15"/>
          <p:cNvGraphicFramePr>
            <a:graphicFrameLocks noChangeAspect="1"/>
          </p:cNvGraphicFramePr>
          <p:nvPr/>
        </p:nvGraphicFramePr>
        <p:xfrm>
          <a:off x="5365541" y="1796828"/>
          <a:ext cx="1568450" cy="804862"/>
        </p:xfrm>
        <a:graphic>
          <a:graphicData uri="http://schemas.openxmlformats.org/presentationml/2006/ole">
            <p:oleObj spid="_x0000_s130057" name="Equation" r:id="rId10" imgW="495000" imgH="253800" progId="Equation.DSMT4">
              <p:embed/>
            </p:oleObj>
          </a:graphicData>
        </a:graphic>
      </p:graphicFrame>
      <p:graphicFrame>
        <p:nvGraphicFramePr>
          <p:cNvPr id="78864" name="Object 16"/>
          <p:cNvGraphicFramePr>
            <a:graphicFrameLocks noChangeAspect="1"/>
          </p:cNvGraphicFramePr>
          <p:nvPr/>
        </p:nvGraphicFramePr>
        <p:xfrm>
          <a:off x="2800570" y="3635158"/>
          <a:ext cx="5056188" cy="1328737"/>
        </p:xfrm>
        <a:graphic>
          <a:graphicData uri="http://schemas.openxmlformats.org/presentationml/2006/ole">
            <p:oleObj spid="_x0000_s130058" name="Equation" r:id="rId11" imgW="1600200" imgH="419040" progId="Equation.DSMT4">
              <p:embed/>
            </p:oleObj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3161613" y="4698555"/>
            <a:ext cx="4909457" cy="17917"/>
          </a:xfrm>
          <a:prstGeom prst="line">
            <a:avLst/>
          </a:prstGeom>
          <a:ln w="38100">
            <a:solidFill>
              <a:srgbClr val="DD00B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945884" y="4464512"/>
            <a:ext cx="816429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DD00B0"/>
                </a:solidFill>
              </a:rPr>
              <a:t>WIPE OUT</a:t>
            </a:r>
            <a:endParaRPr lang="en-US" b="1" dirty="0">
              <a:solidFill>
                <a:srgbClr val="DD00B0"/>
              </a:solidFill>
            </a:endParaRPr>
          </a:p>
        </p:txBody>
      </p:sp>
      <p:graphicFrame>
        <p:nvGraphicFramePr>
          <p:cNvPr id="78865" name="Object 17"/>
          <p:cNvGraphicFramePr>
            <a:graphicFrameLocks noChangeAspect="1"/>
          </p:cNvGraphicFramePr>
          <p:nvPr/>
        </p:nvGraphicFramePr>
        <p:xfrm>
          <a:off x="3022594" y="5573720"/>
          <a:ext cx="4816475" cy="804863"/>
        </p:xfrm>
        <a:graphic>
          <a:graphicData uri="http://schemas.openxmlformats.org/presentationml/2006/ole">
            <p:oleObj spid="_x0000_s130059" name="Equation" r:id="rId12" imgW="1523880" imgH="253800" progId="Equation.DSMT4">
              <p:embed/>
            </p:oleObj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62" name="Object 2"/>
          <p:cNvGraphicFramePr>
            <a:graphicFrameLocks noChangeAspect="1"/>
          </p:cNvGraphicFramePr>
          <p:nvPr/>
        </p:nvGraphicFramePr>
        <p:xfrm>
          <a:off x="3061381" y="771071"/>
          <a:ext cx="4816475" cy="804863"/>
        </p:xfrm>
        <a:graphic>
          <a:graphicData uri="http://schemas.openxmlformats.org/presentationml/2006/ole">
            <p:oleObj spid="_x0000_s92162" name="Equation" r:id="rId4" imgW="1523880" imgH="253800" progId="Equation.DSMT4">
              <p:embed/>
            </p:oleObj>
          </a:graphicData>
        </a:graphic>
      </p:graphicFrame>
      <p:grpSp>
        <p:nvGrpSpPr>
          <p:cNvPr id="5" name="Group 16"/>
          <p:cNvGrpSpPr/>
          <p:nvPr/>
        </p:nvGrpSpPr>
        <p:grpSpPr>
          <a:xfrm>
            <a:off x="3236745" y="375557"/>
            <a:ext cx="1155642" cy="508819"/>
            <a:chOff x="2403987" y="381000"/>
            <a:chExt cx="1406013" cy="356419"/>
          </a:xfrm>
        </p:grpSpPr>
        <p:sp>
          <p:nvSpPr>
            <p:cNvPr id="6" name="Freeform 5"/>
            <p:cNvSpPr/>
            <p:nvPr/>
          </p:nvSpPr>
          <p:spPr>
            <a:xfrm>
              <a:off x="2403987" y="410497"/>
              <a:ext cx="619432" cy="326922"/>
            </a:xfrm>
            <a:custGeom>
              <a:avLst/>
              <a:gdLst>
                <a:gd name="connsiteX0" fmla="*/ 0 w 619432"/>
                <a:gd name="connsiteY0" fmla="*/ 312174 h 326922"/>
                <a:gd name="connsiteX1" fmla="*/ 339213 w 619432"/>
                <a:gd name="connsiteY1" fmla="*/ 2458 h 326922"/>
                <a:gd name="connsiteX2" fmla="*/ 619432 w 619432"/>
                <a:gd name="connsiteY2" fmla="*/ 326922 h 326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9432" h="326922">
                  <a:moveTo>
                    <a:pt x="0" y="312174"/>
                  </a:moveTo>
                  <a:cubicBezTo>
                    <a:pt x="117987" y="156087"/>
                    <a:pt x="235974" y="0"/>
                    <a:pt x="339213" y="2458"/>
                  </a:cubicBezTo>
                  <a:cubicBezTo>
                    <a:pt x="442452" y="4916"/>
                    <a:pt x="530942" y="165919"/>
                    <a:pt x="619432" y="326922"/>
                  </a:cubicBezTo>
                </a:path>
              </a:pathLst>
            </a:custGeom>
            <a:ln w="25400">
              <a:solidFill>
                <a:srgbClr val="DD00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438400" y="381000"/>
              <a:ext cx="1371600" cy="304800"/>
            </a:xfrm>
            <a:custGeom>
              <a:avLst/>
              <a:gdLst>
                <a:gd name="connsiteX0" fmla="*/ 0 w 619432"/>
                <a:gd name="connsiteY0" fmla="*/ 312174 h 326922"/>
                <a:gd name="connsiteX1" fmla="*/ 339213 w 619432"/>
                <a:gd name="connsiteY1" fmla="*/ 2458 h 326922"/>
                <a:gd name="connsiteX2" fmla="*/ 619432 w 619432"/>
                <a:gd name="connsiteY2" fmla="*/ 326922 h 326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9432" h="326922">
                  <a:moveTo>
                    <a:pt x="0" y="312174"/>
                  </a:moveTo>
                  <a:cubicBezTo>
                    <a:pt x="117987" y="156087"/>
                    <a:pt x="235974" y="0"/>
                    <a:pt x="339213" y="2458"/>
                  </a:cubicBezTo>
                  <a:cubicBezTo>
                    <a:pt x="442452" y="4916"/>
                    <a:pt x="530942" y="165919"/>
                    <a:pt x="619432" y="326922"/>
                  </a:cubicBezTo>
                </a:path>
              </a:pathLst>
            </a:custGeom>
            <a:ln w="25400">
              <a:solidFill>
                <a:srgbClr val="DD00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17"/>
          <p:cNvGrpSpPr/>
          <p:nvPr/>
        </p:nvGrpSpPr>
        <p:grpSpPr>
          <a:xfrm>
            <a:off x="5217944" y="440872"/>
            <a:ext cx="1280827" cy="438062"/>
            <a:chOff x="4842387" y="457200"/>
            <a:chExt cx="1406013" cy="356419"/>
          </a:xfrm>
        </p:grpSpPr>
        <p:sp>
          <p:nvSpPr>
            <p:cNvPr id="9" name="Freeform 8"/>
            <p:cNvSpPr/>
            <p:nvPr/>
          </p:nvSpPr>
          <p:spPr>
            <a:xfrm>
              <a:off x="4842387" y="486697"/>
              <a:ext cx="619432" cy="326922"/>
            </a:xfrm>
            <a:custGeom>
              <a:avLst/>
              <a:gdLst>
                <a:gd name="connsiteX0" fmla="*/ 0 w 619432"/>
                <a:gd name="connsiteY0" fmla="*/ 312174 h 326922"/>
                <a:gd name="connsiteX1" fmla="*/ 339213 w 619432"/>
                <a:gd name="connsiteY1" fmla="*/ 2458 h 326922"/>
                <a:gd name="connsiteX2" fmla="*/ 619432 w 619432"/>
                <a:gd name="connsiteY2" fmla="*/ 326922 h 326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9432" h="326922">
                  <a:moveTo>
                    <a:pt x="0" y="312174"/>
                  </a:moveTo>
                  <a:cubicBezTo>
                    <a:pt x="117987" y="156087"/>
                    <a:pt x="235974" y="0"/>
                    <a:pt x="339213" y="2458"/>
                  </a:cubicBezTo>
                  <a:cubicBezTo>
                    <a:pt x="442452" y="4916"/>
                    <a:pt x="530942" y="165919"/>
                    <a:pt x="619432" y="326922"/>
                  </a:cubicBezTo>
                </a:path>
              </a:pathLst>
            </a:custGeom>
            <a:ln w="25400">
              <a:solidFill>
                <a:srgbClr val="DD00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4876800" y="457200"/>
              <a:ext cx="1371600" cy="304800"/>
            </a:xfrm>
            <a:custGeom>
              <a:avLst/>
              <a:gdLst>
                <a:gd name="connsiteX0" fmla="*/ 0 w 619432"/>
                <a:gd name="connsiteY0" fmla="*/ 312174 h 326922"/>
                <a:gd name="connsiteX1" fmla="*/ 339213 w 619432"/>
                <a:gd name="connsiteY1" fmla="*/ 2458 h 326922"/>
                <a:gd name="connsiteX2" fmla="*/ 619432 w 619432"/>
                <a:gd name="connsiteY2" fmla="*/ 326922 h 326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9432" h="326922">
                  <a:moveTo>
                    <a:pt x="0" y="312174"/>
                  </a:moveTo>
                  <a:cubicBezTo>
                    <a:pt x="117987" y="156087"/>
                    <a:pt x="235974" y="0"/>
                    <a:pt x="339213" y="2458"/>
                  </a:cubicBezTo>
                  <a:cubicBezTo>
                    <a:pt x="442452" y="4916"/>
                    <a:pt x="530942" y="165919"/>
                    <a:pt x="619432" y="326922"/>
                  </a:cubicBezTo>
                </a:path>
              </a:pathLst>
            </a:custGeom>
            <a:ln w="25400">
              <a:solidFill>
                <a:srgbClr val="DD00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92163" name="Object 3"/>
          <p:cNvGraphicFramePr>
            <a:graphicFrameLocks noChangeAspect="1"/>
          </p:cNvGraphicFramePr>
          <p:nvPr/>
        </p:nvGraphicFramePr>
        <p:xfrm>
          <a:off x="3398722" y="1887654"/>
          <a:ext cx="1284288" cy="644525"/>
        </p:xfrm>
        <a:graphic>
          <a:graphicData uri="http://schemas.openxmlformats.org/presentationml/2006/ole">
            <p:oleObj spid="_x0000_s92163" name="Equation" r:id="rId5" imgW="406080" imgH="203040" progId="Equation.DSMT4">
              <p:embed/>
            </p:oleObj>
          </a:graphicData>
        </a:graphic>
      </p:graphicFrame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4044950" y="2706228"/>
          <a:ext cx="2247900" cy="644525"/>
        </p:xfrm>
        <a:graphic>
          <a:graphicData uri="http://schemas.openxmlformats.org/presentationml/2006/ole">
            <p:oleObj spid="_x0000_s92164" name="Equation" r:id="rId6" imgW="711000" imgH="203040" progId="Equation.DSMT4">
              <p:embed/>
            </p:oleObj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5736545" y="3184065"/>
          <a:ext cx="538162" cy="466725"/>
        </p:xfrm>
        <a:graphic>
          <a:graphicData uri="http://schemas.openxmlformats.org/presentationml/2006/ole">
            <p:oleObj spid="_x0000_s92165" name="Equation" r:id="rId7" imgW="190440" imgH="164880" progId="Equation.DSMT4">
              <p:embed/>
            </p:oleObj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4798786" y="3216722"/>
          <a:ext cx="539750" cy="466725"/>
        </p:xfrm>
        <a:graphic>
          <a:graphicData uri="http://schemas.openxmlformats.org/presentationml/2006/ole">
            <p:oleObj spid="_x0000_s92166" name="Equation" r:id="rId8" imgW="190440" imgH="164880" progId="Equation.DSMT4">
              <p:embed/>
            </p:oleObj>
          </a:graphicData>
        </a:graphic>
      </p:graphicFrame>
      <p:graphicFrame>
        <p:nvGraphicFramePr>
          <p:cNvPr id="92167" name="Object 7"/>
          <p:cNvGraphicFramePr>
            <a:graphicFrameLocks noChangeAspect="1"/>
          </p:cNvGraphicFramePr>
          <p:nvPr/>
        </p:nvGraphicFramePr>
        <p:xfrm>
          <a:off x="4468813" y="3788668"/>
          <a:ext cx="1606550" cy="644525"/>
        </p:xfrm>
        <a:graphic>
          <a:graphicData uri="http://schemas.openxmlformats.org/presentationml/2006/ole">
            <p:oleObj spid="_x0000_s92167" name="Equation" r:id="rId9" imgW="507960" imgH="203040" progId="Equation.DSMT4">
              <p:embed/>
            </p:oleObj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4513489" y="4268761"/>
          <a:ext cx="682625" cy="681037"/>
        </p:xfrm>
        <a:graphic>
          <a:graphicData uri="http://schemas.openxmlformats.org/presentationml/2006/ole">
            <p:oleObj spid="_x0000_s92168" name="Equation" r:id="rId10" imgW="241200" imgH="241200" progId="Equation.DSMT4">
              <p:embed/>
            </p:oleObj>
          </a:graphicData>
        </a:graphic>
      </p:graphicFrame>
      <p:graphicFrame>
        <p:nvGraphicFramePr>
          <p:cNvPr id="92170" name="Object 10"/>
          <p:cNvGraphicFramePr>
            <a:graphicFrameLocks noChangeAspect="1"/>
          </p:cNvGraphicFramePr>
          <p:nvPr/>
        </p:nvGraphicFramePr>
        <p:xfrm>
          <a:off x="5547406" y="4268761"/>
          <a:ext cx="682625" cy="681038"/>
        </p:xfrm>
        <a:graphic>
          <a:graphicData uri="http://schemas.openxmlformats.org/presentationml/2006/ole">
            <p:oleObj spid="_x0000_s92170" name="Equation" r:id="rId11" imgW="241200" imgH="241200" progId="Equation.DSMT4">
              <p:embed/>
            </p:oleObj>
          </a:graphicData>
        </a:graphic>
      </p:graphicFrame>
      <p:graphicFrame>
        <p:nvGraphicFramePr>
          <p:cNvPr id="92171" name="Object 11"/>
          <p:cNvGraphicFramePr>
            <a:graphicFrameLocks noChangeAspect="1"/>
          </p:cNvGraphicFramePr>
          <p:nvPr/>
        </p:nvGraphicFramePr>
        <p:xfrm>
          <a:off x="4487863" y="5230350"/>
          <a:ext cx="1646237" cy="644525"/>
        </p:xfrm>
        <a:graphic>
          <a:graphicData uri="http://schemas.openxmlformats.org/presentationml/2006/ole">
            <p:oleObj spid="_x0000_s92171" name="Equation" r:id="rId12" imgW="520560" imgH="203040" progId="Equation.DSMT4">
              <p:embed/>
            </p:oleObj>
          </a:graphicData>
        </a:graphic>
      </p:graphicFrame>
      <p:graphicFrame>
        <p:nvGraphicFramePr>
          <p:cNvPr id="92172" name="Object 12"/>
          <p:cNvGraphicFramePr>
            <a:graphicFrameLocks noChangeAspect="1"/>
          </p:cNvGraphicFramePr>
          <p:nvPr/>
        </p:nvGraphicFramePr>
        <p:xfrm>
          <a:off x="4874044" y="1887654"/>
          <a:ext cx="1727200" cy="644525"/>
        </p:xfrm>
        <a:graphic>
          <a:graphicData uri="http://schemas.openxmlformats.org/presentationml/2006/ole">
            <p:oleObj spid="_x0000_s92172" name="Equation" r:id="rId13" imgW="545760" imgH="203040" progId="Equation.DSMT4">
              <p:embed/>
            </p:oleObj>
          </a:graphicData>
        </a:graphic>
      </p:graphicFrame>
      <p:graphicFrame>
        <p:nvGraphicFramePr>
          <p:cNvPr id="92173" name="Object 13"/>
          <p:cNvGraphicFramePr>
            <a:graphicFrameLocks noChangeAspect="1"/>
          </p:cNvGraphicFramePr>
          <p:nvPr/>
        </p:nvGraphicFramePr>
        <p:xfrm>
          <a:off x="6738487" y="1887654"/>
          <a:ext cx="963612" cy="523875"/>
        </p:xfrm>
        <a:graphic>
          <a:graphicData uri="http://schemas.openxmlformats.org/presentationml/2006/ole">
            <p:oleObj spid="_x0000_s92173" name="Equation" r:id="rId14" imgW="304560" imgH="164880" progId="Equation.DSMT4">
              <p:embed/>
            </p:oleObj>
          </a:graphicData>
        </a:graphic>
      </p:graphicFrame>
      <p:sp>
        <p:nvSpPr>
          <p:cNvPr id="22" name="Rectangle 21"/>
          <p:cNvSpPr/>
          <p:nvPr/>
        </p:nvSpPr>
        <p:spPr bwMode="auto">
          <a:xfrm>
            <a:off x="4147457" y="4996543"/>
            <a:ext cx="2253343" cy="1143000"/>
          </a:xfrm>
          <a:prstGeom prst="rect">
            <a:avLst/>
          </a:prstGeom>
          <a:noFill/>
          <a:ln w="28575" cap="flat" cmpd="sng" algn="ctr">
            <a:solidFill>
              <a:srgbClr val="DD00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smtClean="0"/>
              <a:t>CATCH PHRASE BREAK!!</a:t>
            </a:r>
            <a:endParaRPr lang="en-US" sz="5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505200" y="6320590"/>
            <a:ext cx="2895600" cy="457200"/>
          </a:xfrm>
        </p:spPr>
        <p:txBody>
          <a:bodyPr/>
          <a:lstStyle/>
          <a:p>
            <a:r>
              <a:rPr lang="en-US" dirty="0" smtClean="0"/>
              <a:t>Snow College - Ephraim, Utah www.snow.edu/math</a:t>
            </a: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138863" y="3128212"/>
            <a:ext cx="4624137" cy="2427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 smtClean="0">
                <a:latin typeface="+mn-lt"/>
              </a:rPr>
              <a:t>Pop Goes the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 smtClean="0">
                <a:latin typeface="+mn-lt"/>
              </a:rPr>
              <a:t>Quadratic Formula</a:t>
            </a:r>
            <a:endParaRPr kumimoji="0" lang="en-US" sz="4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978" name="Object 6"/>
          <p:cNvGraphicFramePr>
            <a:graphicFrameLocks noChangeAspect="1"/>
          </p:cNvGraphicFramePr>
          <p:nvPr/>
        </p:nvGraphicFramePr>
        <p:xfrm>
          <a:off x="3840162" y="714375"/>
          <a:ext cx="2408238" cy="642938"/>
        </p:xfrm>
        <a:graphic>
          <a:graphicData uri="http://schemas.openxmlformats.org/presentationml/2006/ole">
            <p:oleObj spid="_x0000_s139267" name="Equation" r:id="rId4" imgW="761760" imgH="203040" progId="Equation.DSMT4">
              <p:embed/>
            </p:oleObj>
          </a:graphicData>
        </a:graphic>
      </p:graphicFrame>
      <p:graphicFrame>
        <p:nvGraphicFramePr>
          <p:cNvPr id="126979" name="Object 6"/>
          <p:cNvGraphicFramePr>
            <a:graphicFrameLocks noChangeAspect="1"/>
          </p:cNvGraphicFramePr>
          <p:nvPr/>
        </p:nvGraphicFramePr>
        <p:xfrm>
          <a:off x="3960812" y="5141913"/>
          <a:ext cx="2166938" cy="642937"/>
        </p:xfrm>
        <a:graphic>
          <a:graphicData uri="http://schemas.openxmlformats.org/presentationml/2006/ole">
            <p:oleObj spid="_x0000_s139268" name="Equation" r:id="rId5" imgW="685800" imgH="203040" progId="Equation.DSMT4">
              <p:embed/>
            </p:oleObj>
          </a:graphicData>
        </a:graphic>
      </p:graphicFrame>
      <p:graphicFrame>
        <p:nvGraphicFramePr>
          <p:cNvPr id="139269" name="Object 5"/>
          <p:cNvGraphicFramePr>
            <a:graphicFrameLocks noChangeAspect="1"/>
          </p:cNvGraphicFramePr>
          <p:nvPr/>
        </p:nvGraphicFramePr>
        <p:xfrm>
          <a:off x="3819525" y="2927350"/>
          <a:ext cx="2449513" cy="644525"/>
        </p:xfrm>
        <a:graphic>
          <a:graphicData uri="http://schemas.openxmlformats.org/presentationml/2006/ole">
            <p:oleObj spid="_x0000_s139269" name="Equation" r:id="rId6" imgW="774360" imgH="203040" progId="Equation.DSMT4">
              <p:embed/>
            </p:oleObj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4148" y="1173707"/>
            <a:ext cx="7629739" cy="1705971"/>
          </a:xfrm>
        </p:spPr>
        <p:txBody>
          <a:bodyPr/>
          <a:lstStyle/>
          <a:p>
            <a:r>
              <a:rPr lang="en-US" sz="6600" dirty="0" smtClean="0"/>
              <a:t>Who are your students?</a:t>
            </a:r>
            <a:endParaRPr lang="en-US" sz="6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505200" y="6352674"/>
            <a:ext cx="2895600" cy="457200"/>
          </a:xfrm>
        </p:spPr>
        <p:txBody>
          <a:bodyPr/>
          <a:lstStyle/>
          <a:p>
            <a:r>
              <a:rPr lang="en-US" dirty="0" smtClean="0"/>
              <a:t>Snow College - Ephraim, Utah www.snow.edu/math</a:t>
            </a:r>
            <a:endParaRPr lang="en-US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it One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Factoring Trinomials.</a:t>
            </a:r>
          </a:p>
          <a:p>
            <a:pPr lvl="2"/>
            <a:endParaRPr lang="en-US" dirty="0"/>
          </a:p>
        </p:txBody>
      </p:sp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3660548" y="2472871"/>
          <a:ext cx="2449512" cy="644525"/>
        </p:xfrm>
        <a:graphic>
          <a:graphicData uri="http://schemas.openxmlformats.org/presentationml/2006/ole">
            <p:oleObj spid="_x0000_s99330" name="Equation" r:id="rId4" imgW="774360" imgH="203040" progId="Equation.DSMT4">
              <p:embed/>
            </p:oleObj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3624943" y="2598964"/>
            <a:ext cx="375557" cy="522514"/>
          </a:xfrm>
          <a:prstGeom prst="ellipse">
            <a:avLst/>
          </a:prstGeom>
          <a:noFill/>
          <a:ln w="28575" cap="flat" cmpd="sng" algn="ctr">
            <a:solidFill>
              <a:srgbClr val="DD00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704115" y="2598964"/>
            <a:ext cx="375557" cy="522514"/>
          </a:xfrm>
          <a:prstGeom prst="ellipse">
            <a:avLst/>
          </a:prstGeom>
          <a:noFill/>
          <a:ln w="28575" cap="flat" cmpd="sng" algn="ctr">
            <a:solidFill>
              <a:srgbClr val="DD00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99332" name="Object 4"/>
          <p:cNvGraphicFramePr>
            <a:graphicFrameLocks noChangeAspect="1"/>
          </p:cNvGraphicFramePr>
          <p:nvPr/>
        </p:nvGraphicFramePr>
        <p:xfrm>
          <a:off x="3524704" y="3354388"/>
          <a:ext cx="3092450" cy="725487"/>
        </p:xfrm>
        <a:graphic>
          <a:graphicData uri="http://schemas.openxmlformats.org/presentationml/2006/ole">
            <p:oleObj spid="_x0000_s99332" name="Equation" r:id="rId5" imgW="977760" imgH="228600" progId="Equation.DSMT4">
              <p:embed/>
            </p:oleObj>
          </a:graphicData>
        </a:graphic>
      </p:graphicFrame>
      <p:sp>
        <p:nvSpPr>
          <p:cNvPr id="10" name="Freeform 9"/>
          <p:cNvSpPr/>
          <p:nvPr/>
        </p:nvSpPr>
        <p:spPr bwMode="auto">
          <a:xfrm>
            <a:off x="4735286" y="3069771"/>
            <a:ext cx="914400" cy="313932"/>
          </a:xfrm>
          <a:custGeom>
            <a:avLst/>
            <a:gdLst>
              <a:gd name="connsiteX0" fmla="*/ 0 w 636814"/>
              <a:gd name="connsiteY0" fmla="*/ 538843 h 538843"/>
              <a:gd name="connsiteX1" fmla="*/ 277586 w 636814"/>
              <a:gd name="connsiteY1" fmla="*/ 0 h 538843"/>
              <a:gd name="connsiteX2" fmla="*/ 636814 w 636814"/>
              <a:gd name="connsiteY2" fmla="*/ 506186 h 538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36814" h="538843">
                <a:moveTo>
                  <a:pt x="0" y="538843"/>
                </a:moveTo>
                <a:lnTo>
                  <a:pt x="277586" y="0"/>
                </a:lnTo>
                <a:lnTo>
                  <a:pt x="636814" y="506186"/>
                </a:lnTo>
              </a:path>
            </a:pathLst>
          </a:custGeom>
          <a:noFill/>
          <a:ln w="28575" cap="flat" cmpd="sng" algn="ctr">
            <a:solidFill>
              <a:srgbClr val="DD00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99333" name="Object 5"/>
          <p:cNvGraphicFramePr>
            <a:graphicFrameLocks noChangeAspect="1"/>
          </p:cNvGraphicFramePr>
          <p:nvPr/>
        </p:nvGraphicFramePr>
        <p:xfrm>
          <a:off x="3405870" y="3311525"/>
          <a:ext cx="1712913" cy="804863"/>
        </p:xfrm>
        <a:graphic>
          <a:graphicData uri="http://schemas.openxmlformats.org/presentationml/2006/ole">
            <p:oleObj spid="_x0000_s99333" name="Equation" r:id="rId6" imgW="545760" imgH="253800" progId="Equation.DSMT4">
              <p:embed/>
            </p:oleObj>
          </a:graphicData>
        </a:graphic>
      </p:graphicFrame>
      <p:graphicFrame>
        <p:nvGraphicFramePr>
          <p:cNvPr id="99334" name="Object 6"/>
          <p:cNvGraphicFramePr>
            <a:graphicFrameLocks noChangeAspect="1"/>
          </p:cNvGraphicFramePr>
          <p:nvPr/>
        </p:nvGraphicFramePr>
        <p:xfrm>
          <a:off x="5192256" y="3349625"/>
          <a:ext cx="1514475" cy="804863"/>
        </p:xfrm>
        <a:graphic>
          <a:graphicData uri="http://schemas.openxmlformats.org/presentationml/2006/ole">
            <p:oleObj spid="_x0000_s99334" name="Equation" r:id="rId7" imgW="482400" imgH="253800" progId="Equation.DSMT4">
              <p:embed/>
            </p:oleObj>
          </a:graphicData>
        </a:graphic>
      </p:graphicFrame>
      <p:graphicFrame>
        <p:nvGraphicFramePr>
          <p:cNvPr id="99337" name="Object 9"/>
          <p:cNvGraphicFramePr>
            <a:graphicFrameLocks noChangeAspect="1"/>
          </p:cNvGraphicFramePr>
          <p:nvPr/>
        </p:nvGraphicFramePr>
        <p:xfrm>
          <a:off x="4122737" y="3422876"/>
          <a:ext cx="1808162" cy="563562"/>
        </p:xfrm>
        <a:graphic>
          <a:graphicData uri="http://schemas.openxmlformats.org/presentationml/2006/ole">
            <p:oleObj spid="_x0000_s99337" name="Equation" r:id="rId8" imgW="571320" imgH="177480" progId="Equation.DSMT4">
              <p:embed/>
            </p:oleObj>
          </a:graphicData>
        </a:graphic>
      </p:graphicFrame>
      <p:sp>
        <p:nvSpPr>
          <p:cNvPr id="20" name="Freeform 19"/>
          <p:cNvSpPr/>
          <p:nvPr/>
        </p:nvSpPr>
        <p:spPr bwMode="auto">
          <a:xfrm>
            <a:off x="3788229" y="1891393"/>
            <a:ext cx="2090057" cy="672193"/>
          </a:xfrm>
          <a:custGeom>
            <a:avLst/>
            <a:gdLst>
              <a:gd name="connsiteX0" fmla="*/ 0 w 2090057"/>
              <a:gd name="connsiteY0" fmla="*/ 655864 h 672193"/>
              <a:gd name="connsiteX1" fmla="*/ 1028700 w 2090057"/>
              <a:gd name="connsiteY1" fmla="*/ 2721 h 672193"/>
              <a:gd name="connsiteX2" fmla="*/ 2090057 w 2090057"/>
              <a:gd name="connsiteY2" fmla="*/ 672193 h 672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90057" h="672193">
                <a:moveTo>
                  <a:pt x="0" y="655864"/>
                </a:moveTo>
                <a:cubicBezTo>
                  <a:pt x="340178" y="327932"/>
                  <a:pt x="680357" y="0"/>
                  <a:pt x="1028700" y="2721"/>
                </a:cubicBezTo>
                <a:cubicBezTo>
                  <a:pt x="1377043" y="5443"/>
                  <a:pt x="1733550" y="338818"/>
                  <a:pt x="2090057" y="672193"/>
                </a:cubicBezTo>
              </a:path>
            </a:pathLst>
          </a:custGeom>
          <a:noFill/>
          <a:ln w="28575" cap="flat" cmpd="sng" algn="ctr">
            <a:solidFill>
              <a:srgbClr val="DD00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396343" y="5143500"/>
            <a:ext cx="3200400" cy="783771"/>
          </a:xfrm>
          <a:prstGeom prst="rect">
            <a:avLst/>
          </a:prstGeom>
          <a:noFill/>
          <a:ln w="28575" cap="flat" cmpd="sng" algn="ctr">
            <a:solidFill>
              <a:srgbClr val="DD00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99338" name="Object 10"/>
          <p:cNvGraphicFramePr>
            <a:graphicFrameLocks noChangeAspect="1"/>
          </p:cNvGraphicFramePr>
          <p:nvPr/>
        </p:nvGraphicFramePr>
        <p:xfrm>
          <a:off x="2854517" y="4263066"/>
          <a:ext cx="603250" cy="563563"/>
        </p:xfrm>
        <a:graphic>
          <a:graphicData uri="http://schemas.openxmlformats.org/presentationml/2006/ole">
            <p:oleObj spid="_x0000_s99338" name="Equation" r:id="rId9" imgW="190440" imgH="177480" progId="Equation.DSMT4">
              <p:embed/>
            </p:oleObj>
          </a:graphicData>
        </a:graphic>
      </p:graphicFrame>
      <p:graphicFrame>
        <p:nvGraphicFramePr>
          <p:cNvPr id="99339" name="Object 11"/>
          <p:cNvGraphicFramePr>
            <a:graphicFrameLocks noChangeAspect="1"/>
          </p:cNvGraphicFramePr>
          <p:nvPr/>
        </p:nvGraphicFramePr>
        <p:xfrm>
          <a:off x="3388135" y="4177011"/>
          <a:ext cx="1606550" cy="804862"/>
        </p:xfrm>
        <a:graphic>
          <a:graphicData uri="http://schemas.openxmlformats.org/presentationml/2006/ole">
            <p:oleObj spid="_x0000_s99339" name="Equation" r:id="rId10" imgW="507960" imgH="253800" progId="Equation.DSMT4">
              <p:embed/>
            </p:oleObj>
          </a:graphicData>
        </a:graphic>
      </p:graphicFrame>
      <p:graphicFrame>
        <p:nvGraphicFramePr>
          <p:cNvPr id="99340" name="Object 12"/>
          <p:cNvGraphicFramePr>
            <a:graphicFrameLocks noChangeAspect="1"/>
          </p:cNvGraphicFramePr>
          <p:nvPr/>
        </p:nvGraphicFramePr>
        <p:xfrm>
          <a:off x="4940421" y="4266539"/>
          <a:ext cx="642938" cy="522288"/>
        </p:xfrm>
        <a:graphic>
          <a:graphicData uri="http://schemas.openxmlformats.org/presentationml/2006/ole">
            <p:oleObj spid="_x0000_s99340" name="Equation" r:id="rId11" imgW="203040" imgH="164880" progId="Equation.DSMT4">
              <p:embed/>
            </p:oleObj>
          </a:graphicData>
        </a:graphic>
      </p:graphicFrame>
      <p:graphicFrame>
        <p:nvGraphicFramePr>
          <p:cNvPr id="99341" name="Object 13"/>
          <p:cNvGraphicFramePr>
            <a:graphicFrameLocks noChangeAspect="1"/>
          </p:cNvGraphicFramePr>
          <p:nvPr/>
        </p:nvGraphicFramePr>
        <p:xfrm>
          <a:off x="5544760" y="4177011"/>
          <a:ext cx="1606550" cy="804862"/>
        </p:xfrm>
        <a:graphic>
          <a:graphicData uri="http://schemas.openxmlformats.org/presentationml/2006/ole">
            <p:oleObj spid="_x0000_s99341" name="Equation" r:id="rId12" imgW="507960" imgH="253800" progId="Equation.DSMT4">
              <p:embed/>
            </p:oleObj>
          </a:graphicData>
        </a:graphic>
      </p:graphicFrame>
      <p:graphicFrame>
        <p:nvGraphicFramePr>
          <p:cNvPr id="99342" name="Object 14"/>
          <p:cNvGraphicFramePr>
            <a:graphicFrameLocks noChangeAspect="1"/>
          </p:cNvGraphicFramePr>
          <p:nvPr/>
        </p:nvGraphicFramePr>
        <p:xfrm>
          <a:off x="3410062" y="5113338"/>
          <a:ext cx="1606550" cy="804862"/>
        </p:xfrm>
        <a:graphic>
          <a:graphicData uri="http://schemas.openxmlformats.org/presentationml/2006/ole">
            <p:oleObj spid="_x0000_s99342" name="Equation" r:id="rId13" imgW="507960" imgH="253800" progId="Equation.DSMT4">
              <p:embed/>
            </p:oleObj>
          </a:graphicData>
        </a:graphic>
      </p:graphicFrame>
      <p:graphicFrame>
        <p:nvGraphicFramePr>
          <p:cNvPr id="99343" name="Object 15"/>
          <p:cNvGraphicFramePr>
            <a:graphicFrameLocks noChangeAspect="1"/>
          </p:cNvGraphicFramePr>
          <p:nvPr/>
        </p:nvGraphicFramePr>
        <p:xfrm>
          <a:off x="4925235" y="5113637"/>
          <a:ext cx="1647825" cy="804862"/>
        </p:xfrm>
        <a:graphic>
          <a:graphicData uri="http://schemas.openxmlformats.org/presentationml/2006/ole">
            <p:oleObj spid="_x0000_s99343" name="Equation" r:id="rId14" imgW="520560" imgH="253800" progId="Equation.DSMT4">
              <p:embed/>
            </p:oleObj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20" grpId="0" animBg="1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smtClean="0"/>
              <a:t>CATCH PHRASE BREAK!!</a:t>
            </a:r>
            <a:endParaRPr lang="en-US" sz="5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505200" y="6320590"/>
            <a:ext cx="2895600" cy="457200"/>
          </a:xfrm>
        </p:spPr>
        <p:txBody>
          <a:bodyPr/>
          <a:lstStyle/>
          <a:p>
            <a:r>
              <a:rPr lang="en-US" dirty="0" smtClean="0"/>
              <a:t>Snow College - Ephraim, Utah www.snow.edu/math</a:t>
            </a: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138863" y="3128212"/>
            <a:ext cx="4624137" cy="2427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 smtClean="0">
                <a:latin typeface="+mn-lt"/>
              </a:rPr>
              <a:t>Snow Skiing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 smtClean="0">
                <a:latin typeface="+mn-lt"/>
              </a:rPr>
              <a:t>on the Slopes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 smtClean="0">
                <a:latin typeface="+mn-lt"/>
              </a:rPr>
              <a:t>of Utah</a:t>
            </a:r>
            <a:endParaRPr kumimoji="0" lang="en-US" sz="4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5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4148" y="1173707"/>
            <a:ext cx="7629739" cy="1705971"/>
          </a:xfrm>
        </p:spPr>
        <p:txBody>
          <a:bodyPr/>
          <a:lstStyle/>
          <a:p>
            <a:r>
              <a:rPr lang="en-US" sz="6600" dirty="0" smtClean="0"/>
              <a:t>Other Ideas &amp; In-Class Testing</a:t>
            </a:r>
            <a:endParaRPr lang="en-US" sz="6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505200" y="6352674"/>
            <a:ext cx="2895600" cy="457200"/>
          </a:xfrm>
        </p:spPr>
        <p:txBody>
          <a:bodyPr/>
          <a:lstStyle/>
          <a:p>
            <a:r>
              <a:rPr lang="en-US" smtClean="0"/>
              <a:t>Snow College - Ephraim, Utah www.snow.edu/math</a:t>
            </a:r>
            <a:endParaRPr lang="en-US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Ideas</a:t>
            </a:r>
            <a:endParaRPr lang="en-US" dirty="0"/>
          </a:p>
        </p:txBody>
      </p:sp>
      <p:sp>
        <p:nvSpPr>
          <p:cNvPr id="3083" name="Rectangle 11"/>
          <p:cNvSpPr>
            <a:spLocks noGrp="1" noChangeArrowheads="1"/>
          </p:cNvSpPr>
          <p:nvPr>
            <p:ph idx="1"/>
          </p:nvPr>
        </p:nvSpPr>
        <p:spPr>
          <a:xfrm>
            <a:off x="1752600" y="1395413"/>
            <a:ext cx="7010400" cy="5181850"/>
          </a:xfrm>
        </p:spPr>
        <p:txBody>
          <a:bodyPr/>
          <a:lstStyle/>
          <a:p>
            <a:r>
              <a:rPr lang="en-US" sz="2200" dirty="0" smtClean="0"/>
              <a:t>3x5 </a:t>
            </a:r>
            <a:r>
              <a:rPr lang="en-US" sz="2200" dirty="0" err="1" smtClean="0"/>
              <a:t>Notecards</a:t>
            </a:r>
            <a:endParaRPr lang="en-US" sz="2200" dirty="0" smtClean="0"/>
          </a:p>
          <a:p>
            <a:r>
              <a:rPr lang="en-US" sz="2200" dirty="0" smtClean="0"/>
              <a:t>Mathematics Journals</a:t>
            </a:r>
          </a:p>
          <a:p>
            <a:r>
              <a:rPr lang="en-US" sz="2200" dirty="0" smtClean="0"/>
              <a:t>Graphic Organizers</a:t>
            </a:r>
          </a:p>
          <a:p>
            <a:r>
              <a:rPr lang="en-US" sz="2200" dirty="0" smtClean="0"/>
              <a:t>In-class Group Testing</a:t>
            </a:r>
          </a:p>
          <a:p>
            <a:r>
              <a:rPr lang="en-US" sz="2200" dirty="0" smtClean="0"/>
              <a:t>Student Presentations</a:t>
            </a:r>
          </a:p>
          <a:p>
            <a:r>
              <a:rPr lang="en-US" sz="2200" dirty="0" smtClean="0"/>
              <a:t>Games to reinforce concepts (Bingo, Jeopardy, etc.)</a:t>
            </a:r>
          </a:p>
          <a:p>
            <a:r>
              <a:rPr lang="en-US" sz="2200" dirty="0" smtClean="0"/>
              <a:t>Technology</a:t>
            </a:r>
          </a:p>
          <a:p>
            <a:r>
              <a:rPr lang="en-US" sz="2200" dirty="0" smtClean="0"/>
              <a:t>Teach Test Taking Strategies</a:t>
            </a:r>
          </a:p>
          <a:p>
            <a:r>
              <a:rPr lang="en-US" sz="2200" dirty="0" smtClean="0"/>
              <a:t>Test Corrections </a:t>
            </a:r>
            <a:r>
              <a:rPr lang="en-US" sz="1800" dirty="0" smtClean="0"/>
              <a:t>(explain why you missed it and rework it correctly.)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Class Group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95412"/>
            <a:ext cx="7010400" cy="5462587"/>
          </a:xfrm>
        </p:spPr>
        <p:txBody>
          <a:bodyPr/>
          <a:lstStyle/>
          <a:p>
            <a:r>
              <a:rPr lang="en-US" dirty="0" smtClean="0"/>
              <a:t>Students learn to work with others.</a:t>
            </a:r>
          </a:p>
          <a:p>
            <a:r>
              <a:rPr lang="en-US" dirty="0" smtClean="0"/>
              <a:t>Students build confidence.</a:t>
            </a:r>
          </a:p>
          <a:p>
            <a:r>
              <a:rPr lang="en-US" dirty="0" smtClean="0"/>
              <a:t>Students are able to determine what they know and what they don’t know, with a safety zone.</a:t>
            </a:r>
          </a:p>
          <a:p>
            <a:r>
              <a:rPr lang="en-US" dirty="0" smtClean="0"/>
              <a:t>Students are able to defend their answers with reasons.</a:t>
            </a:r>
          </a:p>
          <a:p>
            <a:r>
              <a:rPr lang="en-US" dirty="0" smtClean="0"/>
              <a:t>Students are better prepared for a personal test, than with a traditional review.</a:t>
            </a:r>
          </a:p>
          <a:p>
            <a:r>
              <a:rPr lang="en-US" dirty="0" smtClean="0"/>
              <a:t>Students speak the language of mathematics.</a:t>
            </a:r>
          </a:p>
          <a:p>
            <a:r>
              <a:rPr lang="en-US" dirty="0" smtClean="0"/>
              <a:t>Teacher have the opportunity to see what students know by listening.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Snow College - Ephraim, Utah www.snow.edu/math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124200" y="6352674"/>
            <a:ext cx="2895600" cy="457200"/>
          </a:xfrm>
        </p:spPr>
        <p:txBody>
          <a:bodyPr/>
          <a:lstStyle/>
          <a:p>
            <a:r>
              <a:rPr lang="en-US" dirty="0" smtClean="0"/>
              <a:t>Snow College - Ephraim, Utah www.snow.edu/math</a:t>
            </a:r>
            <a:endParaRPr lang="en-US" dirty="0"/>
          </a:p>
        </p:txBody>
      </p:sp>
      <p:pic>
        <p:nvPicPr>
          <p:cNvPr id="5" name="Final Video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704549" y="1253559"/>
            <a:ext cx="7734902" cy="435088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36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4148" y="1173707"/>
            <a:ext cx="7629739" cy="1705971"/>
          </a:xfrm>
        </p:spPr>
        <p:txBody>
          <a:bodyPr/>
          <a:lstStyle/>
          <a:p>
            <a:r>
              <a:rPr lang="en-US" sz="5400" dirty="0" smtClean="0"/>
              <a:t>Contact us: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711575" y="3336990"/>
            <a:ext cx="5051425" cy="1295400"/>
          </a:xfrm>
        </p:spPr>
        <p:txBody>
          <a:bodyPr/>
          <a:lstStyle/>
          <a:p>
            <a:r>
              <a:rPr lang="en-US" sz="2800" dirty="0" smtClean="0"/>
              <a:t>cindy.alder@snow.edu</a:t>
            </a:r>
          </a:p>
          <a:p>
            <a:r>
              <a:rPr lang="en-US" sz="2800" dirty="0" smtClean="0"/>
              <a:t>tammy.german@snow.edu</a:t>
            </a:r>
            <a:endParaRPr lang="en-US" sz="2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505200" y="6336632"/>
            <a:ext cx="2895600" cy="457200"/>
          </a:xfrm>
        </p:spPr>
        <p:txBody>
          <a:bodyPr/>
          <a:lstStyle/>
          <a:p>
            <a:r>
              <a:rPr lang="en-US" smtClean="0"/>
              <a:t>Snow College - Ephraim, Utah www.snow.edu/math</a:t>
            </a:r>
            <a:endParaRPr lang="en-US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Developmental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Capable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students who have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simply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fallen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behind</a:t>
            </a:r>
            <a:r>
              <a:rPr lang="en-US" dirty="0" smtClean="0"/>
              <a:t>.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Students that have a specific weakness in mathematics.  </a:t>
            </a:r>
          </a:p>
          <a:p>
            <a:r>
              <a:rPr lang="en-US" dirty="0" smtClean="0"/>
              <a:t>Students with severe math anxiety.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Students that are motivated,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are deficient in generalized learning skills as well as math-specific skills.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Students with who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documented learning disabilities</a:t>
            </a:r>
            <a:r>
              <a:rPr lang="en-US" dirty="0" smtClean="0"/>
              <a:t>, some in multiple areas including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mathematical abilities, learning skills, motivation, organizational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skills, and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others. 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 for Developmental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instructors, we need to be very clear with our students about our expectations of them for our class.</a:t>
            </a:r>
          </a:p>
          <a:p>
            <a:r>
              <a:rPr lang="en-US" dirty="0" smtClean="0"/>
              <a:t>Students are ultimately responsible for their own success.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 are some things students just need to memorize. </a:t>
            </a:r>
          </a:p>
          <a:p>
            <a:pPr lvl="1"/>
            <a:r>
              <a:rPr lang="en-US" dirty="0" smtClean="0">
                <a:ea typeface="+mn-ea"/>
                <a:cs typeface="+mn-cs"/>
              </a:rPr>
              <a:t>Multiplication Facts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Vocabulary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Order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Operation Rules</a:t>
            </a:r>
          </a:p>
          <a:p>
            <a:pPr lvl="1"/>
            <a:r>
              <a:rPr lang="en-US" dirty="0" smtClean="0">
                <a:ea typeface="+mn-ea"/>
                <a:cs typeface="+mn-cs"/>
              </a:rPr>
              <a:t>R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ules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Exponents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4148" y="1173707"/>
            <a:ext cx="7629739" cy="3039064"/>
          </a:xfrm>
        </p:spPr>
        <p:txBody>
          <a:bodyPr/>
          <a:lstStyle/>
          <a:p>
            <a:r>
              <a:rPr lang="en-US" sz="6600" dirty="0" smtClean="0"/>
              <a:t>Catch Phrases &amp; Stories</a:t>
            </a:r>
            <a:endParaRPr lang="en-US" sz="6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505200" y="6352674"/>
            <a:ext cx="2895600" cy="457200"/>
          </a:xfrm>
        </p:spPr>
        <p:txBody>
          <a:bodyPr/>
          <a:lstStyle/>
          <a:p>
            <a:r>
              <a:rPr lang="en-US" dirty="0" smtClean="0"/>
              <a:t>Snow College - Ephraim, Utah www.snow.edu/math</a:t>
            </a:r>
            <a:endParaRPr lang="en-US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 Phrases &amp; Stories</a:t>
            </a:r>
            <a:endParaRPr lang="en-US" dirty="0"/>
          </a:p>
        </p:txBody>
      </p:sp>
      <p:sp>
        <p:nvSpPr>
          <p:cNvPr id="3083" name="Rectangle 11"/>
          <p:cNvSpPr>
            <a:spLocks noGrp="1" noChangeArrowheads="1"/>
          </p:cNvSpPr>
          <p:nvPr>
            <p:ph idx="1"/>
          </p:nvPr>
        </p:nvSpPr>
        <p:spPr>
          <a:xfrm>
            <a:off x="1768642" y="1395412"/>
            <a:ext cx="7010400" cy="5214937"/>
          </a:xfrm>
        </p:spPr>
        <p:txBody>
          <a:bodyPr/>
          <a:lstStyle/>
          <a:p>
            <a:r>
              <a:rPr lang="en-US" dirty="0" smtClean="0"/>
              <a:t>We have found that catch phrases and stories help our students memorize, recall, and retain important mathematical concepts.</a:t>
            </a:r>
          </a:p>
          <a:p>
            <a:pPr lvl="1"/>
            <a:r>
              <a:rPr lang="en-US" dirty="0" smtClean="0"/>
              <a:t>PE(r)MDAS – </a:t>
            </a:r>
            <a:r>
              <a:rPr lang="en-US" b="1" dirty="0" smtClean="0"/>
              <a:t>P</a:t>
            </a:r>
            <a:r>
              <a:rPr lang="en-US" dirty="0" smtClean="0"/>
              <a:t>lease </a:t>
            </a:r>
            <a:r>
              <a:rPr lang="en-US" b="1" dirty="0" smtClean="0"/>
              <a:t>E</a:t>
            </a:r>
            <a:r>
              <a:rPr lang="en-US" dirty="0" smtClean="0"/>
              <a:t>xcuse(</a:t>
            </a:r>
            <a:r>
              <a:rPr lang="en-US" b="1" dirty="0" smtClean="0"/>
              <a:t>r</a:t>
            </a:r>
            <a:r>
              <a:rPr lang="en-US" dirty="0" smtClean="0"/>
              <a:t>) </a:t>
            </a:r>
            <a:r>
              <a:rPr lang="en-US" b="1" dirty="0" smtClean="0"/>
              <a:t>M</a:t>
            </a:r>
            <a:r>
              <a:rPr lang="en-US" dirty="0" smtClean="0"/>
              <a:t>y </a:t>
            </a:r>
            <a:r>
              <a:rPr lang="en-US" b="1" dirty="0" smtClean="0"/>
              <a:t>D</a:t>
            </a:r>
            <a:r>
              <a:rPr lang="en-US" dirty="0" smtClean="0"/>
              <a:t>ear </a:t>
            </a:r>
            <a:r>
              <a:rPr lang="en-US" b="1" dirty="0" smtClean="0"/>
              <a:t>A</a:t>
            </a:r>
            <a:r>
              <a:rPr lang="en-US" dirty="0" smtClean="0"/>
              <a:t>unt </a:t>
            </a:r>
            <a:r>
              <a:rPr lang="en-US" b="1" dirty="0" smtClean="0"/>
              <a:t>S</a:t>
            </a:r>
            <a:r>
              <a:rPr lang="en-US" dirty="0" smtClean="0"/>
              <a:t>ally</a:t>
            </a:r>
          </a:p>
          <a:p>
            <a:pPr lvl="1"/>
            <a:r>
              <a:rPr lang="en-US" dirty="0" smtClean="0"/>
              <a:t>Slope Story</a:t>
            </a:r>
          </a:p>
          <a:p>
            <a:pPr lvl="2"/>
            <a:r>
              <a:rPr lang="en-US" dirty="0" smtClean="0"/>
              <a:t>Positive on the way up, negative on the way down, zero on the horizontal, and none (die) on the vertical.</a:t>
            </a:r>
          </a:p>
          <a:p>
            <a:pPr lvl="1"/>
            <a:r>
              <a:rPr lang="en-US" dirty="0" smtClean="0"/>
              <a:t>Addition &amp; Subtraction of Integers –walk numbers off on a number line.</a:t>
            </a:r>
          </a:p>
          <a:p>
            <a:pPr lvl="1"/>
            <a:r>
              <a:rPr lang="en-US" dirty="0" smtClean="0"/>
              <a:t>Division </a:t>
            </a:r>
          </a:p>
          <a:p>
            <a:pPr lvl="2"/>
            <a:r>
              <a:rPr lang="en-US" dirty="0" smtClean="0"/>
              <a:t>Int</a:t>
            </a:r>
            <a:r>
              <a:rPr lang="en-US" b="1" dirty="0" smtClean="0"/>
              <a:t>0</a:t>
            </a:r>
            <a:r>
              <a:rPr lang="en-US" dirty="0" smtClean="0"/>
              <a:t> Zero</a:t>
            </a:r>
          </a:p>
          <a:p>
            <a:pPr lvl="2"/>
            <a:r>
              <a:rPr lang="en-US" dirty="0" smtClean="0"/>
              <a:t>By Zero </a:t>
            </a:r>
          </a:p>
          <a:p>
            <a:endParaRPr lang="en-US" dirty="0" smtClean="0"/>
          </a:p>
        </p:txBody>
      </p:sp>
      <p:graphicFrame>
        <p:nvGraphicFramePr>
          <p:cNvPr id="143362" name="Object 2"/>
          <p:cNvGraphicFramePr>
            <a:graphicFrameLocks noChangeAspect="1"/>
          </p:cNvGraphicFramePr>
          <p:nvPr/>
        </p:nvGraphicFramePr>
        <p:xfrm>
          <a:off x="4765172" y="5806157"/>
          <a:ext cx="2668588" cy="713565"/>
        </p:xfrm>
        <a:graphic>
          <a:graphicData uri="http://schemas.openxmlformats.org/presentationml/2006/ole">
            <p:oleObj spid="_x0000_s149506" name="Equation" r:id="rId4" imgW="1473120" imgH="393480" progId="Equation.DSMT4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3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3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 Phrases &amp; Stories</a:t>
            </a:r>
            <a:endParaRPr lang="en-US" dirty="0"/>
          </a:p>
        </p:txBody>
      </p:sp>
      <p:sp>
        <p:nvSpPr>
          <p:cNvPr id="3083" name="Rectangle 11"/>
          <p:cNvSpPr>
            <a:spLocks noGrp="1" noChangeArrowheads="1"/>
          </p:cNvSpPr>
          <p:nvPr>
            <p:ph idx="1"/>
          </p:nvPr>
        </p:nvSpPr>
        <p:spPr>
          <a:xfrm>
            <a:off x="1752599" y="1395413"/>
            <a:ext cx="7391401" cy="5149766"/>
          </a:xfrm>
        </p:spPr>
        <p:txBody>
          <a:bodyPr/>
          <a:lstStyle/>
          <a:p>
            <a:pPr lvl="1"/>
            <a:r>
              <a:rPr lang="en-US" dirty="0" smtClean="0"/>
              <a:t>Plotting Points – Battleship</a:t>
            </a:r>
          </a:p>
          <a:p>
            <a:pPr lvl="1"/>
            <a:r>
              <a:rPr lang="en-US" dirty="0" smtClean="0"/>
              <a:t>Changing Percents to Decimals and Decimals to Percents (Alphabet)</a:t>
            </a:r>
          </a:p>
          <a:p>
            <a:pPr lvl="1"/>
            <a:r>
              <a:rPr lang="en-US" dirty="0" smtClean="0"/>
              <a:t>Commutative Properties &amp; Associative Properties  (commute – in a community people move around, or commute.  Your best friend is always your best friend even if you associate with other people)</a:t>
            </a:r>
          </a:p>
          <a:p>
            <a:pPr lvl="1"/>
            <a:r>
              <a:rPr lang="en-US" b="1" dirty="0" smtClean="0"/>
              <a:t>G</a:t>
            </a:r>
            <a:r>
              <a:rPr lang="en-US" dirty="0" smtClean="0"/>
              <a:t>reatest Common Factor – </a:t>
            </a:r>
            <a:r>
              <a:rPr lang="en-US" b="1" dirty="0" smtClean="0"/>
              <a:t>G</a:t>
            </a:r>
            <a:r>
              <a:rPr lang="en-US" dirty="0" smtClean="0"/>
              <a:t>roup of Common Terms &amp; </a:t>
            </a:r>
            <a:r>
              <a:rPr lang="en-US" b="1" dirty="0" smtClean="0"/>
              <a:t>L</a:t>
            </a:r>
            <a:r>
              <a:rPr lang="en-US" dirty="0" smtClean="0"/>
              <a:t>east Common Multiple – include </a:t>
            </a:r>
            <a:r>
              <a:rPr lang="en-US" b="1" dirty="0" smtClean="0"/>
              <a:t>L</a:t>
            </a:r>
            <a:r>
              <a:rPr lang="en-US" dirty="0" smtClean="0"/>
              <a:t>eftovers.</a:t>
            </a:r>
            <a:endParaRPr lang="en-US" b="1" dirty="0" smtClean="0"/>
          </a:p>
          <a:p>
            <a:pPr lvl="1"/>
            <a:r>
              <a:rPr lang="en-US" dirty="0" smtClean="0"/>
              <a:t>Simplifying Radicals – Dating Story</a:t>
            </a:r>
          </a:p>
          <a:p>
            <a:pPr lvl="1"/>
            <a:r>
              <a:rPr lang="en-US" dirty="0" smtClean="0"/>
              <a:t>Solving Equations – Balance</a:t>
            </a:r>
          </a:p>
          <a:p>
            <a:pPr lvl="1"/>
            <a:r>
              <a:rPr lang="en-US" dirty="0" smtClean="0"/>
              <a:t>Quadratic Formula Song </a:t>
            </a:r>
            <a:r>
              <a:rPr lang="en-US" sz="1800" dirty="0" smtClean="0"/>
              <a:t>(tune of Pop Goes the </a:t>
            </a:r>
            <a:r>
              <a:rPr lang="en-US" sz="1800" smtClean="0"/>
              <a:t>Weasel)</a:t>
            </a:r>
            <a:endParaRPr lang="en-US" smtClean="0"/>
          </a:p>
          <a:p>
            <a:endParaRPr lang="en-US" dirty="0" smtClean="0"/>
          </a:p>
        </p:txBody>
      </p:sp>
      <p:graphicFrame>
        <p:nvGraphicFramePr>
          <p:cNvPr id="147458" name="Object 2"/>
          <p:cNvGraphicFramePr>
            <a:graphicFrameLocks noChangeAspect="1"/>
          </p:cNvGraphicFramePr>
          <p:nvPr/>
        </p:nvGraphicFramePr>
        <p:xfrm>
          <a:off x="5127209" y="2167926"/>
          <a:ext cx="952750" cy="351952"/>
        </p:xfrm>
        <a:graphic>
          <a:graphicData uri="http://schemas.openxmlformats.org/presentationml/2006/ole">
            <p:oleObj spid="_x0000_s150530" name="Equation" r:id="rId4" imgW="482400" imgH="177480" progId="Equation.DSMT4">
              <p:embed/>
            </p:oleObj>
          </a:graphicData>
        </a:graphic>
      </p:graphicFrame>
      <p:graphicFrame>
        <p:nvGraphicFramePr>
          <p:cNvPr id="147460" name="Object 4"/>
          <p:cNvGraphicFramePr>
            <a:graphicFrameLocks noChangeAspect="1"/>
          </p:cNvGraphicFramePr>
          <p:nvPr/>
        </p:nvGraphicFramePr>
        <p:xfrm>
          <a:off x="6258593" y="2167690"/>
          <a:ext cx="952500" cy="352425"/>
        </p:xfrm>
        <a:graphic>
          <a:graphicData uri="http://schemas.openxmlformats.org/presentationml/2006/ole">
            <p:oleObj spid="_x0000_s150531" name="Equation" r:id="rId5" imgW="482400" imgH="177480" progId="Equation.DSMT4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1000"/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3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 Phrases &amp; Stories</a:t>
            </a:r>
            <a:endParaRPr lang="en-US" dirty="0"/>
          </a:p>
        </p:txBody>
      </p:sp>
      <p:sp>
        <p:nvSpPr>
          <p:cNvPr id="3083" name="Rectangle 11"/>
          <p:cNvSpPr>
            <a:spLocks noGrp="1" noChangeArrowheads="1"/>
          </p:cNvSpPr>
          <p:nvPr>
            <p:ph idx="1"/>
          </p:nvPr>
        </p:nvSpPr>
        <p:spPr>
          <a:xfrm>
            <a:off x="1752599" y="1395413"/>
            <a:ext cx="7391401" cy="5149766"/>
          </a:xfrm>
        </p:spPr>
        <p:txBody>
          <a:bodyPr/>
          <a:lstStyle/>
          <a:p>
            <a:pPr lvl="1"/>
            <a:r>
              <a:rPr lang="en-US" dirty="0" smtClean="0"/>
              <a:t>D = </a:t>
            </a:r>
            <a:r>
              <a:rPr lang="en-US" dirty="0" err="1" smtClean="0"/>
              <a:t>rt</a:t>
            </a:r>
            <a:r>
              <a:rPr lang="en-US" dirty="0" smtClean="0"/>
              <a:t>  (Dentist = Rotten teeth)</a:t>
            </a:r>
          </a:p>
          <a:p>
            <a:pPr lvl="1"/>
            <a:r>
              <a:rPr lang="en-US" dirty="0" smtClean="0"/>
              <a:t>Negative Exponents – to have a positive experience, they must move upstairs or downstairs.</a:t>
            </a:r>
          </a:p>
          <a:p>
            <a:pPr lvl="1"/>
            <a:r>
              <a:rPr lang="en-US" dirty="0" smtClean="0"/>
              <a:t>Simplifying rational exponents – flower power</a:t>
            </a:r>
          </a:p>
          <a:p>
            <a:pPr lvl="1"/>
            <a:r>
              <a:rPr lang="en-US" dirty="0" smtClean="0"/>
              <a:t>Inequalities – Alligator Mouth </a:t>
            </a:r>
          </a:p>
          <a:p>
            <a:pPr lvl="1"/>
            <a:r>
              <a:rPr lang="en-US" b="1" dirty="0" smtClean="0"/>
              <a:t>D</a:t>
            </a:r>
            <a:r>
              <a:rPr lang="en-US" dirty="0" smtClean="0"/>
              <a:t>enominator – </a:t>
            </a:r>
            <a:r>
              <a:rPr lang="en-US" b="1" dirty="0" smtClean="0"/>
              <a:t>D</a:t>
            </a:r>
            <a:r>
              <a:rPr lang="en-US" dirty="0" smtClean="0"/>
              <a:t>own</a:t>
            </a:r>
          </a:p>
          <a:p>
            <a:pPr lvl="1"/>
            <a:r>
              <a:rPr lang="en-US" dirty="0" smtClean="0"/>
              <a:t>Factoring sum and difference of cubes.  (match the sign, change the sign, plus, plus) </a:t>
            </a:r>
          </a:p>
          <a:p>
            <a:pPr lvl="1"/>
            <a:r>
              <a:rPr lang="en-US" dirty="0" smtClean="0"/>
              <a:t>Dividing Fractions - Copy Dot Flip</a:t>
            </a:r>
          </a:p>
          <a:p>
            <a:pPr lvl="1"/>
            <a:r>
              <a:rPr lang="en-US" dirty="0" smtClean="0"/>
              <a:t>Parabolas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grpSp>
        <p:nvGrpSpPr>
          <p:cNvPr id="2" name="Group 14"/>
          <p:cNvGrpSpPr/>
          <p:nvPr/>
        </p:nvGrpSpPr>
        <p:grpSpPr>
          <a:xfrm>
            <a:off x="4267199" y="5005140"/>
            <a:ext cx="1347535" cy="871617"/>
            <a:chOff x="3818021" y="5342024"/>
            <a:chExt cx="1347535" cy="871617"/>
          </a:xfrm>
        </p:grpSpPr>
        <p:sp>
          <p:nvSpPr>
            <p:cNvPr id="8" name="Freeform 7"/>
            <p:cNvSpPr/>
            <p:nvPr/>
          </p:nvSpPr>
          <p:spPr bwMode="auto">
            <a:xfrm>
              <a:off x="3818021" y="5486399"/>
              <a:ext cx="1010653" cy="727242"/>
            </a:xfrm>
            <a:custGeom>
              <a:avLst/>
              <a:gdLst>
                <a:gd name="connsiteX0" fmla="*/ 0 w 1010653"/>
                <a:gd name="connsiteY0" fmla="*/ 0 h 727242"/>
                <a:gd name="connsiteX1" fmla="*/ 497306 w 1010653"/>
                <a:gd name="connsiteY1" fmla="*/ 721895 h 727242"/>
                <a:gd name="connsiteX2" fmla="*/ 1010653 w 1010653"/>
                <a:gd name="connsiteY2" fmla="*/ 32085 h 727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10653" h="727242">
                  <a:moveTo>
                    <a:pt x="0" y="0"/>
                  </a:moveTo>
                  <a:cubicBezTo>
                    <a:pt x="164432" y="358274"/>
                    <a:pt x="328864" y="716548"/>
                    <a:pt x="497306" y="721895"/>
                  </a:cubicBezTo>
                  <a:cubicBezTo>
                    <a:pt x="665748" y="727242"/>
                    <a:pt x="838200" y="379663"/>
                    <a:pt x="1010653" y="32085"/>
                  </a:cubicBezTo>
                </a:path>
              </a:pathLst>
            </a:custGeom>
            <a:noFill/>
            <a:ln w="28575" cap="flat" cmpd="sng" algn="ctr">
              <a:solidFill>
                <a:srgbClr val="DD00B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98231" y="5342024"/>
              <a:ext cx="1267325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solidFill>
                    <a:srgbClr val="006666"/>
                  </a:solidFill>
                </a:rPr>
                <a:t>+ +</a:t>
              </a:r>
              <a:endParaRPr lang="en-US" sz="3600" dirty="0">
                <a:solidFill>
                  <a:srgbClr val="006666"/>
                </a:solidFill>
              </a:endParaRPr>
            </a:p>
          </p:txBody>
        </p:sp>
      </p:grpSp>
      <p:grpSp>
        <p:nvGrpSpPr>
          <p:cNvPr id="3" name="Group 15"/>
          <p:cNvGrpSpPr/>
          <p:nvPr/>
        </p:nvGrpSpPr>
        <p:grpSpPr>
          <a:xfrm>
            <a:off x="5831306" y="4788572"/>
            <a:ext cx="1299408" cy="1144333"/>
            <a:chOff x="5526506" y="5205666"/>
            <a:chExt cx="1299408" cy="1144333"/>
          </a:xfrm>
        </p:grpSpPr>
        <p:sp>
          <p:nvSpPr>
            <p:cNvPr id="10" name="Freeform 9"/>
            <p:cNvSpPr/>
            <p:nvPr/>
          </p:nvSpPr>
          <p:spPr bwMode="auto">
            <a:xfrm flipV="1">
              <a:off x="5526506" y="5622757"/>
              <a:ext cx="1010653" cy="727242"/>
            </a:xfrm>
            <a:custGeom>
              <a:avLst/>
              <a:gdLst>
                <a:gd name="connsiteX0" fmla="*/ 0 w 1010653"/>
                <a:gd name="connsiteY0" fmla="*/ 0 h 727242"/>
                <a:gd name="connsiteX1" fmla="*/ 497306 w 1010653"/>
                <a:gd name="connsiteY1" fmla="*/ 721895 h 727242"/>
                <a:gd name="connsiteX2" fmla="*/ 1010653 w 1010653"/>
                <a:gd name="connsiteY2" fmla="*/ 32085 h 727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10653" h="727242">
                  <a:moveTo>
                    <a:pt x="0" y="0"/>
                  </a:moveTo>
                  <a:cubicBezTo>
                    <a:pt x="164432" y="358274"/>
                    <a:pt x="328864" y="716548"/>
                    <a:pt x="497306" y="721895"/>
                  </a:cubicBezTo>
                  <a:cubicBezTo>
                    <a:pt x="665748" y="727242"/>
                    <a:pt x="838200" y="379663"/>
                    <a:pt x="1010653" y="32085"/>
                  </a:cubicBezTo>
                </a:path>
              </a:pathLst>
            </a:custGeom>
            <a:noFill/>
            <a:ln w="28575" cap="flat" cmpd="sng" algn="ctr">
              <a:solidFill>
                <a:srgbClr val="DD00B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58589" y="5205666"/>
              <a:ext cx="1267325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solidFill>
                    <a:srgbClr val="006666"/>
                  </a:solidFill>
                </a:rPr>
                <a:t>–  –</a:t>
              </a:r>
              <a:endParaRPr lang="en-US" sz="3600" dirty="0">
                <a:solidFill>
                  <a:srgbClr val="006666"/>
                </a:solidFill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3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1000"/>
                                        <p:tgtEl>
                                          <p:spTgt spid="3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4148" y="1173707"/>
            <a:ext cx="7629739" cy="1705971"/>
          </a:xfrm>
        </p:spPr>
        <p:txBody>
          <a:bodyPr/>
          <a:lstStyle/>
          <a:p>
            <a:r>
              <a:rPr lang="en-US" sz="6600" dirty="0" smtClean="0"/>
              <a:t>Make it Visual</a:t>
            </a:r>
            <a:endParaRPr lang="en-US" sz="6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505200" y="6352674"/>
            <a:ext cx="2895600" cy="457200"/>
          </a:xfrm>
        </p:spPr>
        <p:txBody>
          <a:bodyPr/>
          <a:lstStyle/>
          <a:p>
            <a:r>
              <a:rPr lang="en-US" dirty="0" smtClean="0"/>
              <a:t>Snow College - Ephraim, Utah www.snow.edu/math</a:t>
            </a:r>
            <a:endParaRPr lang="en-US" dirty="0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room expectations">
  <a:themeElements>
    <a:clrScheme name="1844_Classroom Expectations_Copyedite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844_Classroom Expectations_Copyedited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285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285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844_Classroom Expectations_Copyedite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944</TotalTime>
  <Words>1282</Words>
  <Application>Microsoft Office PowerPoint</Application>
  <PresentationFormat>On-screen Show (4:3)</PresentationFormat>
  <Paragraphs>170</Paragraphs>
  <Slides>27</Slides>
  <Notes>26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Classroom expectations</vt:lpstr>
      <vt:lpstr>Equation</vt:lpstr>
      <vt:lpstr>Simplify!  A Successful Approach for Teaching Developmental Math</vt:lpstr>
      <vt:lpstr>Who are your students?</vt:lpstr>
      <vt:lpstr>Developmental Students</vt:lpstr>
      <vt:lpstr>Expectations for Developmental Students</vt:lpstr>
      <vt:lpstr>Catch Phrases &amp; Stories</vt:lpstr>
      <vt:lpstr>Catch Phrases &amp; Stories</vt:lpstr>
      <vt:lpstr>Catch Phrases &amp; Stories</vt:lpstr>
      <vt:lpstr>Catch Phrases &amp; Stories</vt:lpstr>
      <vt:lpstr>Make it Visual</vt:lpstr>
      <vt:lpstr>Make it Visual</vt:lpstr>
      <vt:lpstr>Make it Visual</vt:lpstr>
      <vt:lpstr>CATCH PHRASE BREAK!!</vt:lpstr>
      <vt:lpstr>Simplify: Keep it One Way</vt:lpstr>
      <vt:lpstr>Slide 14</vt:lpstr>
      <vt:lpstr>Keep it One Way</vt:lpstr>
      <vt:lpstr>Slide 16</vt:lpstr>
      <vt:lpstr>Slide 17</vt:lpstr>
      <vt:lpstr>CATCH PHRASE BREAK!!</vt:lpstr>
      <vt:lpstr>Slide 19</vt:lpstr>
      <vt:lpstr>Keep it One Way</vt:lpstr>
      <vt:lpstr>CATCH PHRASE BREAK!!</vt:lpstr>
      <vt:lpstr>Other Ideas &amp; In-Class Testing</vt:lpstr>
      <vt:lpstr>Other Ideas</vt:lpstr>
      <vt:lpstr>In Class Group Testing</vt:lpstr>
      <vt:lpstr>Slide 25</vt:lpstr>
      <vt:lpstr>Slide 26</vt:lpstr>
      <vt:lpstr>Contact us: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Simplify!  A Successful Approach for Teaching Developmental Math</dc:title>
  <dc:creator>Cindy Alder</dc:creator>
  <cp:lastModifiedBy>Cindy Alder</cp:lastModifiedBy>
  <cp:revision>194</cp:revision>
  <dcterms:created xsi:type="dcterms:W3CDTF">2009-11-08T19:54:21Z</dcterms:created>
  <dcterms:modified xsi:type="dcterms:W3CDTF">2009-11-17T00:59:19Z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TC011589511033</vt:lpwstr>
  </property>
</Properties>
</file>