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8" r:id="rId3"/>
    <p:sldId id="257" r:id="rId4"/>
    <p:sldId id="259" r:id="rId5"/>
    <p:sldId id="264" r:id="rId6"/>
    <p:sldId id="270" r:id="rId7"/>
    <p:sldId id="265" r:id="rId8"/>
    <p:sldId id="262" r:id="rId9"/>
    <p:sldId id="261" r:id="rId10"/>
    <p:sldId id="263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 varScale="1">
        <p:scale>
          <a:sx n="85" d="100"/>
          <a:sy n="85" d="100"/>
        </p:scale>
        <p:origin x="-72" y="-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15F71-5B47-AB48-B573-01479009A580}" type="datetimeFigureOut">
              <a:rPr lang="en-US" smtClean="0"/>
              <a:pPr/>
              <a:t>11/18/2009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FF51B-C2F0-424B-8D13-789A6433B4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15F71-5B47-AB48-B573-01479009A580}" type="datetimeFigureOut">
              <a:rPr lang="en-US" smtClean="0"/>
              <a:pPr/>
              <a:t>11/18/2009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FF51B-C2F0-424B-8D13-789A6433B4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15F71-5B47-AB48-B573-01479009A580}" type="datetimeFigureOut">
              <a:rPr lang="en-US" smtClean="0"/>
              <a:pPr/>
              <a:t>11/18/2009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FF51B-C2F0-424B-8D13-789A6433B4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15F71-5B47-AB48-B573-01479009A580}" type="datetimeFigureOut">
              <a:rPr lang="en-US" smtClean="0"/>
              <a:pPr/>
              <a:t>11/18/2009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FF51B-C2F0-424B-8D13-789A6433B4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15F71-5B47-AB48-B573-01479009A580}" type="datetimeFigureOut">
              <a:rPr lang="en-US" smtClean="0"/>
              <a:pPr/>
              <a:t>11/18/2009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FF51B-C2F0-424B-8D13-789A6433B4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15F71-5B47-AB48-B573-01479009A580}" type="datetimeFigureOut">
              <a:rPr lang="en-US" smtClean="0"/>
              <a:pPr/>
              <a:t>11/18/2009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FF51B-C2F0-424B-8D13-789A6433B4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15F71-5B47-AB48-B573-01479009A580}" type="datetimeFigureOut">
              <a:rPr lang="en-US" smtClean="0"/>
              <a:pPr/>
              <a:t>11/18/2009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FF51B-C2F0-424B-8D13-789A6433B4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15F71-5B47-AB48-B573-01479009A580}" type="datetimeFigureOut">
              <a:rPr lang="en-US" smtClean="0"/>
              <a:pPr/>
              <a:t>11/18/2009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FF51B-C2F0-424B-8D13-789A6433B4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15F71-5B47-AB48-B573-01479009A580}" type="datetimeFigureOut">
              <a:rPr lang="en-US" smtClean="0"/>
              <a:pPr/>
              <a:t>11/18/2009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FF51B-C2F0-424B-8D13-789A6433B4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15F71-5B47-AB48-B573-01479009A580}" type="datetimeFigureOut">
              <a:rPr lang="en-US" smtClean="0"/>
              <a:pPr/>
              <a:t>11/18/2009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FF51B-C2F0-424B-8D13-789A6433B4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15F71-5B47-AB48-B573-01479009A580}" type="datetimeFigureOut">
              <a:rPr lang="en-US" smtClean="0"/>
              <a:pPr/>
              <a:t>11/18/2009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2BFF51B-C2F0-424B-8D13-789A6433B4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B415F71-5B47-AB48-B573-01479009A580}" type="datetimeFigureOut">
              <a:rPr lang="en-US" smtClean="0"/>
              <a:pPr/>
              <a:t>11/18/2009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2BFF51B-C2F0-424B-8D13-789A6433B4F7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981200"/>
            <a:ext cx="7851648" cy="3429000"/>
          </a:xfrm>
        </p:spPr>
        <p:txBody>
          <a:bodyPr>
            <a:noAutofit/>
          </a:bodyPr>
          <a:lstStyle/>
          <a:p>
            <a:pPr algn="ctr"/>
            <a:r>
              <a:rPr lang="en-US" sz="7200" dirty="0" smtClean="0"/>
              <a:t>Self-Assessment and Review Through Group Testing </a:t>
            </a:r>
            <a:endParaRPr lang="en-US" sz="7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H="1">
            <a:off x="8388095" y="4800600"/>
            <a:ext cx="45719" cy="45719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Define the Parameters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111252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Make sure the students know what is expected of them from the beginning of the course.</a:t>
            </a:r>
          </a:p>
          <a:p>
            <a:endParaRPr lang="en-US" sz="28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57200" y="5334000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Remember</a:t>
            </a:r>
            <a:r>
              <a:rPr lang="en-US" sz="3600" b="1" dirty="0" smtClean="0">
                <a:solidFill>
                  <a:schemeClr val="accent1"/>
                </a:solidFill>
              </a:rPr>
              <a:t> K.I.S.S.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3200400"/>
            <a:ext cx="82296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0188" indent="-230188">
              <a:buClr>
                <a:schemeClr val="tx2"/>
              </a:buClr>
              <a:buFont typeface="Arial"/>
              <a:buChar char="•"/>
            </a:pPr>
            <a:r>
              <a:rPr lang="en-US" sz="2800" dirty="0" smtClean="0"/>
              <a:t>No notes or books.</a:t>
            </a:r>
          </a:p>
          <a:p>
            <a:pPr marL="230188" indent="-230188">
              <a:buClr>
                <a:schemeClr val="tx2"/>
              </a:buClr>
              <a:buFont typeface="Arial"/>
              <a:buChar char="•"/>
            </a:pPr>
            <a:r>
              <a:rPr lang="en-US" sz="2800" dirty="0" smtClean="0"/>
              <a:t>No copycats.</a:t>
            </a:r>
          </a:p>
          <a:p>
            <a:pPr marL="230188" indent="-230188">
              <a:buClr>
                <a:schemeClr val="tx2"/>
              </a:buClr>
              <a:buFont typeface="Arial"/>
              <a:buChar char="•"/>
            </a:pPr>
            <a:r>
              <a:rPr lang="en-US" sz="2800" dirty="0" smtClean="0"/>
              <a:t>No control freaks.</a:t>
            </a:r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mp="http://schemas.microsoft.com/office/mac/powerpoint/2008/main" xmlns:mv="urn:schemas-microsoft-com:mac:vml" xmlns="" Requires="mp">
      <mp:transition>
        <mp:flip/>
      </mp:transition>
    </mc:Choice>
    <mc:Fallback>
      <p:transition>
        <p:newsflash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Grading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Non-participants and control freaks actually loose points.</a:t>
            </a:r>
          </a:p>
          <a:p>
            <a:endParaRPr lang="en-US" sz="3200" dirty="0" smtClean="0"/>
          </a:p>
          <a:p>
            <a:r>
              <a:rPr lang="en-US" sz="3200" dirty="0" smtClean="0"/>
              <a:t>Either it’s right or it’s wrong. </a:t>
            </a:r>
          </a:p>
          <a:p>
            <a:endParaRPr lang="en-US" sz="3200" dirty="0" smtClean="0"/>
          </a:p>
          <a:p>
            <a:r>
              <a:rPr lang="en-US" sz="3200" dirty="0" smtClean="0"/>
              <a:t>Is this grade inflation?</a:t>
            </a:r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mp="http://schemas.microsoft.com/office/mac/powerpoint/2008/main" xmlns:mv="urn:schemas-microsoft-com:mac:vml" xmlns="" Requires="mp">
      <mp:transition>
        <mp:flip/>
      </mp:transition>
    </mc:Choice>
    <mc:Fallback>
      <p:transition>
        <p:newsflash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Students learn the benefit of collaboration.</a:t>
            </a:r>
          </a:p>
          <a:p>
            <a:endParaRPr lang="en-US" sz="2800" dirty="0" smtClean="0"/>
          </a:p>
          <a:p>
            <a:r>
              <a:rPr lang="en-US" sz="2800" dirty="0" smtClean="0"/>
              <a:t>Students can see what material they need to review before taking the individual test.</a:t>
            </a:r>
          </a:p>
          <a:p>
            <a:endParaRPr lang="en-US" sz="2800" dirty="0" smtClean="0"/>
          </a:p>
          <a:p>
            <a:r>
              <a:rPr lang="en-US" sz="2800" dirty="0" smtClean="0"/>
              <a:t>A lot of learning takes place when teaching each other.</a:t>
            </a:r>
          </a:p>
          <a:p>
            <a:endParaRPr lang="en-US" sz="2800" dirty="0" smtClean="0"/>
          </a:p>
          <a:p>
            <a:r>
              <a:rPr lang="en-US" sz="2800" dirty="0" smtClean="0"/>
              <a:t>Students do better on their personal tests.</a:t>
            </a:r>
            <a:endParaRPr lang="en-US" sz="2800" dirty="0"/>
          </a:p>
        </p:txBody>
      </p:sp>
    </p:spTree>
  </p:cSld>
  <p:clrMapOvr>
    <a:masterClrMapping/>
  </p:clrMapOvr>
  <mc:AlternateContent xmlns:mc="http://schemas.openxmlformats.org/markup-compatibility/2006">
    <mc:Choice xmlns:mp="http://schemas.microsoft.com/office/mac/powerpoint/2008/main" xmlns:mv="urn:schemas-microsoft-com:mac:vml" xmlns="" Requires="mp">
      <mp:transition>
        <mp:flip/>
      </mp:transition>
    </mc:Choice>
    <mc:Fallback>
      <p:transition>
        <p:newsflash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First Time Users Beware!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will take time for you to figure out how long to make the test.  BE FLEXIBLE!</a:t>
            </a:r>
          </a:p>
          <a:p>
            <a:endParaRPr lang="en-US" dirty="0" smtClean="0"/>
          </a:p>
          <a:p>
            <a:r>
              <a:rPr lang="en-US" dirty="0" smtClean="0"/>
              <a:t>Your class may not participate well in one of the methods discussed here today.</a:t>
            </a:r>
          </a:p>
          <a:p>
            <a:endParaRPr lang="en-US" dirty="0" smtClean="0"/>
          </a:p>
          <a:p>
            <a:r>
              <a:rPr lang="en-US" dirty="0" smtClean="0"/>
              <a:t>Students will try to bend or break the rules.</a:t>
            </a:r>
          </a:p>
          <a:p>
            <a:endParaRPr lang="en-US" dirty="0" smtClean="0"/>
          </a:p>
          <a:p>
            <a:r>
              <a:rPr lang="en-US" dirty="0" smtClean="0"/>
              <a:t>Students will ask for your help on problems.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mp="http://schemas.microsoft.com/office/mac/powerpoint/2008/main" xmlns:mv="urn:schemas-microsoft-com:mac:vml" xmlns="" Requires="mp">
      <mp:transition>
        <mp:flip/>
      </mp:transition>
    </mc:Choice>
    <mc:Fallback>
      <p:transition>
        <p:newsflash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85801" y="1600200"/>
            <a:ext cx="7306792" cy="415498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omic Sans MS"/>
              </a:rPr>
              <a:t>Have </a:t>
            </a:r>
            <a:r>
              <a:rPr lang="en-US" sz="8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omic Sans MS"/>
              </a:rPr>
              <a:t>Your Own “AHA” Moment!</a:t>
            </a:r>
            <a:endParaRPr lang="en-US" sz="8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981200"/>
            <a:ext cx="7851648" cy="3429000"/>
          </a:xfrm>
        </p:spPr>
        <p:txBody>
          <a:bodyPr>
            <a:noAutofit/>
          </a:bodyPr>
          <a:lstStyle/>
          <a:p>
            <a:pPr algn="ctr"/>
            <a:r>
              <a:rPr lang="en-US" sz="7200" dirty="0" smtClean="0"/>
              <a:t>OR:  </a:t>
            </a:r>
            <a:br>
              <a:rPr lang="en-US" sz="7200" dirty="0" smtClean="0"/>
            </a:br>
            <a:r>
              <a:rPr lang="en-US" sz="7200" dirty="0" smtClean="0"/>
              <a:t>The Story of an Infinite Series of ‘aha’ Moments</a:t>
            </a:r>
            <a:endParaRPr lang="en-US" sz="7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H="1">
            <a:off x="8388095" y="4800600"/>
            <a:ext cx="45719" cy="45719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But First: You should be here IF: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9113" indent="-519113">
              <a:buNone/>
            </a:pPr>
            <a:r>
              <a:rPr lang="en-US" dirty="0" smtClean="0">
                <a:solidFill>
                  <a:schemeClr val="tx2"/>
                </a:solidFill>
              </a:rPr>
              <a:t>-1	You have tried this yourself and had some successes or failures you would care to share.</a:t>
            </a:r>
          </a:p>
          <a:p>
            <a:pPr>
              <a:buNone/>
            </a:pPr>
            <a:endParaRPr lang="en-US" dirty="0" smtClean="0">
              <a:solidFill>
                <a:schemeClr val="tx2"/>
              </a:solidFill>
            </a:endParaRPr>
          </a:p>
          <a:p>
            <a:pPr marL="519113" indent="-411163">
              <a:buNone/>
            </a:pPr>
            <a:r>
              <a:rPr lang="en-US" dirty="0" smtClean="0">
                <a:solidFill>
                  <a:schemeClr val="tx2"/>
                </a:solidFill>
              </a:rPr>
              <a:t>0	You couldn’t find another class you liked.</a:t>
            </a:r>
          </a:p>
          <a:p>
            <a:pPr>
              <a:buNone/>
            </a:pPr>
            <a:endParaRPr lang="en-US" dirty="0" smtClean="0">
              <a:solidFill>
                <a:schemeClr val="tx2"/>
              </a:solidFill>
            </a:endParaRPr>
          </a:p>
          <a:p>
            <a:pPr marL="514350" indent="-406400">
              <a:buNone/>
            </a:pPr>
            <a:r>
              <a:rPr lang="en-US" dirty="0" smtClean="0">
                <a:solidFill>
                  <a:schemeClr val="tx2"/>
                </a:solidFill>
              </a:rPr>
              <a:t>1	The topic seemed like something that you thought would help your students.</a:t>
            </a:r>
          </a:p>
          <a:p>
            <a:pPr marL="514350" indent="-514350">
              <a:buAutoNum type="arabicPlain"/>
            </a:pPr>
            <a:endParaRPr lang="en-US" dirty="0" smtClean="0">
              <a:solidFill>
                <a:schemeClr val="tx2"/>
              </a:solidFill>
            </a:endParaRPr>
          </a:p>
          <a:p>
            <a:pPr marL="514350" indent="-406400">
              <a:buNone/>
            </a:pPr>
            <a:r>
              <a:rPr lang="en-US" dirty="0" err="1" smtClean="0"/>
              <a:t>e</a:t>
            </a:r>
            <a:r>
              <a:rPr lang="en-US" dirty="0" smtClean="0">
                <a:solidFill>
                  <a:schemeClr val="tx2"/>
                </a:solidFill>
              </a:rPr>
              <a:t>	You’re tired of being the talking head on review day!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mp="http://schemas.microsoft.com/office/mac/powerpoint/2008/main" xmlns:mv="urn:schemas-microsoft-com:mac:vml" xmlns="" Requires="mp">
      <mp:transition>
        <mp:flip/>
      </mp:transition>
    </mc:Choice>
    <mc:Fallback>
      <p:transition>
        <p:newsflash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tical 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dirty="0" smtClean="0"/>
              <a:t> </a:t>
            </a:r>
            <a:r>
              <a:rPr lang="en-US" sz="7200" dirty="0" smtClean="0"/>
              <a:t>‘</a:t>
            </a:r>
            <a:r>
              <a:rPr lang="en-US" sz="8000" dirty="0" smtClean="0"/>
              <a:t>aha’</a:t>
            </a:r>
            <a:endParaRPr lang="en-US" sz="5400" dirty="0"/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1341120"/>
          </a:xfrm>
        </p:spPr>
        <p:txBody>
          <a:bodyPr vert="horz">
            <a:normAutofit/>
          </a:bodyPr>
          <a:lstStyle/>
          <a:p>
            <a:r>
              <a:rPr lang="en-US" sz="3600" dirty="0" smtClean="0"/>
              <a:t>If group work is successful day to day, why not on test review day?</a:t>
            </a:r>
          </a:p>
          <a:p>
            <a:endParaRPr lang="en-US" sz="36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457200" y="3276600"/>
            <a:ext cx="822960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buClr>
                <a:schemeClr val="accent1"/>
              </a:buClr>
              <a:buFont typeface="Arial"/>
              <a:buChar char="•"/>
            </a:pPr>
            <a:r>
              <a:rPr lang="en-US" sz="3400" dirty="0" smtClean="0"/>
              <a:t> We continued using same groups.</a:t>
            </a:r>
          </a:p>
          <a:p>
            <a:pPr lvl="1">
              <a:buClr>
                <a:schemeClr val="accent1"/>
              </a:buClr>
            </a:pPr>
            <a:endParaRPr lang="en-US" sz="1000" dirty="0" smtClean="0"/>
          </a:p>
          <a:p>
            <a:pPr lvl="1">
              <a:buClr>
                <a:schemeClr val="accent1"/>
              </a:buClr>
              <a:buFont typeface="Arial"/>
              <a:buChar char="•"/>
            </a:pPr>
            <a:r>
              <a:rPr lang="en-US" sz="3400" dirty="0" smtClean="0"/>
              <a:t> Students turn in one paper per group.</a:t>
            </a:r>
          </a:p>
          <a:p>
            <a:pPr lvl="1">
              <a:buClr>
                <a:schemeClr val="accent1"/>
              </a:buClr>
              <a:buFont typeface="Arial"/>
              <a:buChar char="•"/>
            </a:pPr>
            <a:endParaRPr lang="en-US" sz="1000" dirty="0" smtClean="0"/>
          </a:p>
          <a:p>
            <a:pPr lvl="1">
              <a:buClr>
                <a:schemeClr val="accent1"/>
              </a:buClr>
              <a:buFont typeface="Arial"/>
              <a:buChar char="•"/>
            </a:pPr>
            <a:r>
              <a:rPr lang="en-US" sz="3400" dirty="0" smtClean="0"/>
              <a:t> It is 20-30% of their test grade.</a:t>
            </a:r>
          </a:p>
          <a:p>
            <a:pPr lvl="1">
              <a:buClr>
                <a:schemeClr val="accent1"/>
              </a:buClr>
              <a:buFont typeface="Arial"/>
              <a:buChar char="•"/>
            </a:pPr>
            <a:endParaRPr lang="en-US" sz="1000" dirty="0" smtClean="0"/>
          </a:p>
          <a:p>
            <a:pPr lvl="1">
              <a:buClr>
                <a:schemeClr val="accent1"/>
              </a:buClr>
              <a:buFont typeface="Arial"/>
              <a:buChar char="•"/>
            </a:pPr>
            <a:r>
              <a:rPr lang="en-US" sz="3400" dirty="0" smtClean="0"/>
              <a:t> What do we do if a group disagrees?</a:t>
            </a:r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mp="http://schemas.microsoft.com/office/mac/powerpoint/2008/main" xmlns:mv="urn:schemas-microsoft-com:mac:vml" xmlns="" Requires="mp">
      <mp:transition>
        <mp:flip/>
      </mp:transition>
    </mc:Choice>
    <mc:Fallback>
      <p:transition>
        <p:newsflash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dirty="0" smtClean="0"/>
              <a:t> ‘</a:t>
            </a:r>
            <a:r>
              <a:rPr lang="en-US" sz="8000" dirty="0" smtClean="0"/>
              <a:t>aha’</a:t>
            </a:r>
            <a:endParaRPr lang="en-US" sz="7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733800"/>
            <a:ext cx="8229600" cy="2865120"/>
          </a:xfrm>
        </p:spPr>
        <p:txBody>
          <a:bodyPr>
            <a:normAutofit/>
          </a:bodyPr>
          <a:lstStyle/>
          <a:p>
            <a:pPr lvl="1"/>
            <a:r>
              <a:rPr lang="en-US" sz="3200" dirty="0" smtClean="0"/>
              <a:t>Each student turns in their own paper.</a:t>
            </a:r>
          </a:p>
          <a:p>
            <a:pPr lvl="1"/>
            <a:endParaRPr lang="en-US" sz="1000" dirty="0" smtClean="0"/>
          </a:p>
          <a:p>
            <a:pPr lvl="1"/>
            <a:r>
              <a:rPr lang="en-US" sz="3200" dirty="0" smtClean="0"/>
              <a:t>The test is 20 – 30% of their test grade.</a:t>
            </a:r>
          </a:p>
          <a:p>
            <a:pPr lvl="1"/>
            <a:endParaRPr lang="en-US" sz="1000" dirty="0" smtClean="0"/>
          </a:p>
          <a:p>
            <a:pPr lvl="1"/>
            <a:r>
              <a:rPr lang="en-US" sz="3200" dirty="0" smtClean="0"/>
              <a:t>Class ‘circles their wagons’.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847088"/>
            <a:ext cx="84582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indent="-274320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</a:pPr>
            <a:r>
              <a:rPr lang="en-US" sz="3400" dirty="0" smtClean="0"/>
              <a:t>If group testing is successful in small groups, why not with the class as a group?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mp="http://schemas.microsoft.com/office/mac/powerpoint/2008/main" xmlns:mv="urn:schemas-microsoft-com:mac:vml" xmlns="" Requires="mp">
      <mp:transition>
        <mp:flip/>
      </mp:transition>
    </mc:Choice>
    <mc:Fallback>
      <p:transition>
        <p:newsflash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000" dirty="0" smtClean="0"/>
              <a:t> ‘aha’</a:t>
            </a:r>
            <a:endParaRPr lang="en-US" sz="8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473172"/>
            <a:ext cx="8229600" cy="2927628"/>
          </a:xfrm>
        </p:spPr>
        <p:txBody>
          <a:bodyPr>
            <a:normAutofit/>
          </a:bodyPr>
          <a:lstStyle/>
          <a:p>
            <a:pPr lvl="1"/>
            <a:r>
              <a:rPr lang="en-US" sz="3200" dirty="0" smtClean="0"/>
              <a:t>When a group is stuck, they ask other groups for help.</a:t>
            </a:r>
          </a:p>
          <a:p>
            <a:pPr lvl="1"/>
            <a:endParaRPr lang="en-US" sz="1200" dirty="0" smtClean="0"/>
          </a:p>
          <a:p>
            <a:pPr lvl="1"/>
            <a:r>
              <a:rPr lang="en-US" sz="3200" dirty="0" smtClean="0"/>
              <a:t>Spies among us.</a:t>
            </a:r>
          </a:p>
          <a:p>
            <a:pPr lvl="1"/>
            <a:endParaRPr lang="en-US" sz="1200" dirty="0" smtClean="0"/>
          </a:p>
          <a:p>
            <a:pPr lvl="1"/>
            <a:r>
              <a:rPr lang="en-US" sz="3200" dirty="0" smtClean="0"/>
              <a:t>Define a ‘small’ group.</a:t>
            </a:r>
          </a:p>
          <a:p>
            <a:pPr lvl="1"/>
            <a:endParaRPr lang="en-US" sz="3200" dirty="0" smtClean="0"/>
          </a:p>
          <a:p>
            <a:endParaRPr lang="en-US" sz="36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85800" y="2057400"/>
            <a:ext cx="8001000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30188" indent="-230188">
              <a:buClr>
                <a:schemeClr val="accent3"/>
              </a:buClr>
              <a:buFont typeface="Arial"/>
              <a:buChar char="•"/>
            </a:pPr>
            <a:r>
              <a:rPr lang="en-US" sz="3400" dirty="0" smtClean="0"/>
              <a:t>If the class is too big, why not have small groups that help each other?</a:t>
            </a:r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mp="http://schemas.microsoft.com/office/mac/powerpoint/2008/main" xmlns:mv="urn:schemas-microsoft-com:mac:vml" xmlns="" Requires="mp">
      <mp:transition>
        <mp:flip/>
      </mp:transition>
    </mc:Choice>
    <mc:Fallback>
      <p:transition>
        <p:newsflash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dirty="0" smtClean="0"/>
              <a:t> ‘</a:t>
            </a:r>
            <a:r>
              <a:rPr lang="en-US" sz="8000" dirty="0" smtClean="0"/>
              <a:t>aha’</a:t>
            </a:r>
            <a:endParaRPr lang="en-US" sz="7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76600"/>
            <a:ext cx="8229600" cy="3200400"/>
          </a:xfrm>
        </p:spPr>
        <p:txBody>
          <a:bodyPr>
            <a:normAutofit/>
          </a:bodyPr>
          <a:lstStyle/>
          <a:p>
            <a:pPr lvl="1"/>
            <a:r>
              <a:rPr lang="en-US" sz="3200" dirty="0" smtClean="0"/>
              <a:t>Used for pre-reading assessments.</a:t>
            </a:r>
          </a:p>
          <a:p>
            <a:pPr lvl="1">
              <a:buNone/>
            </a:pPr>
            <a:endParaRPr lang="en-US" sz="1000" dirty="0" smtClean="0"/>
          </a:p>
          <a:p>
            <a:pPr lvl="1"/>
            <a:r>
              <a:rPr lang="en-US" sz="3200" dirty="0" smtClean="0"/>
              <a:t>Students morph from one person to groups of 3-5.</a:t>
            </a:r>
          </a:p>
          <a:p>
            <a:pPr lvl="1"/>
            <a:endParaRPr lang="en-US" sz="1000" dirty="0" smtClean="0"/>
          </a:p>
          <a:p>
            <a:pPr lvl="1"/>
            <a:r>
              <a:rPr lang="en-US" sz="3200" dirty="0" smtClean="0"/>
              <a:t>They check answers immediately.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57200" y="1847088"/>
            <a:ext cx="8229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38138" indent="-338138">
              <a:buClr>
                <a:schemeClr val="accent3"/>
              </a:buClr>
              <a:buSzPct val="112000"/>
              <a:buFont typeface="Arial"/>
              <a:buChar char="•"/>
            </a:pPr>
            <a:r>
              <a:rPr lang="en-US" sz="3600" dirty="0" smtClean="0"/>
              <a:t>If the system works as groups to individuals why not go backwards?</a:t>
            </a:r>
            <a:endParaRPr lang="en-US" sz="3600" dirty="0"/>
          </a:p>
        </p:txBody>
      </p:sp>
    </p:spTree>
  </p:cSld>
  <p:clrMapOvr>
    <a:masterClrMapping/>
  </p:clrMapOvr>
  <mc:AlternateContent xmlns:mc="http://schemas.openxmlformats.org/markup-compatibility/2006">
    <mc:Choice xmlns:mp="http://schemas.microsoft.com/office/mac/powerpoint/2008/main" xmlns:mv="urn:schemas-microsoft-com:mac:vml" xmlns="" Requires="mp">
      <mp:transition>
        <mp:flip/>
      </mp:transition>
    </mc:Choice>
    <mc:Fallback>
      <p:transition>
        <p:newsflash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1676400"/>
            <a:ext cx="7772399" cy="304698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Group Quiz Time!</a:t>
            </a:r>
            <a:endParaRPr lang="en-US" sz="96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mp="http://schemas.microsoft.com/office/mac/powerpoint/2008/main" xmlns:mv="urn:schemas-microsoft-com:mac:vml" xmlns="" Requires="mp">
      <mp:transition>
        <mp:cube/>
      </mp:transition>
    </mc:Choice>
    <mc:Fallback>
      <p:transition>
        <p:cover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1295400"/>
            <a:ext cx="7924800" cy="4985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3600" dirty="0" smtClean="0"/>
              <a:t>Who is the president of AMATYC?</a:t>
            </a:r>
          </a:p>
          <a:p>
            <a:pPr marL="342900" indent="-342900">
              <a:buAutoNum type="arabicPeriod"/>
            </a:pPr>
            <a:endParaRPr lang="en-US" sz="1000" dirty="0" smtClean="0"/>
          </a:p>
          <a:p>
            <a:pPr marL="342900" indent="-342900">
              <a:buAutoNum type="arabicPeriod"/>
            </a:pPr>
            <a:r>
              <a:rPr lang="en-US" sz="3600" dirty="0" smtClean="0"/>
              <a:t>What percent of all marriages in the USA take place in Clark County, Nevada?</a:t>
            </a:r>
          </a:p>
          <a:p>
            <a:pPr marL="342900" indent="-342900">
              <a:buAutoNum type="arabicPeriod"/>
            </a:pPr>
            <a:endParaRPr lang="en-US" sz="1000" dirty="0"/>
          </a:p>
          <a:p>
            <a:pPr marL="342900" indent="-342900">
              <a:buAutoNum type="arabicPeriod"/>
            </a:pPr>
            <a:r>
              <a:rPr lang="en-US" sz="3600" dirty="0" smtClean="0"/>
              <a:t>Where will the AMATYC conference be held in 3 years?</a:t>
            </a:r>
          </a:p>
          <a:p>
            <a:pPr marL="342900" indent="-342900">
              <a:buAutoNum type="arabicPeriod"/>
            </a:pPr>
            <a:endParaRPr lang="en-US" sz="1000" dirty="0" smtClean="0"/>
          </a:p>
          <a:p>
            <a:pPr marL="342900" indent="-342900">
              <a:buAutoNum type="arabicPeriod"/>
            </a:pPr>
            <a:r>
              <a:rPr lang="en-US" sz="3600" dirty="0" smtClean="0"/>
              <a:t>What is the leading industry of Sanpete County, Utah?</a:t>
            </a:r>
            <a:endParaRPr lang="en-US" sz="3600" dirty="0"/>
          </a:p>
        </p:txBody>
      </p:sp>
    </p:spTree>
  </p:cSld>
  <p:clrMapOvr>
    <a:masterClrMapping/>
  </p:clrMapOvr>
  <mc:AlternateContent xmlns:mc="http://schemas.openxmlformats.org/markup-compatibility/2006">
    <mc:Choice xmlns:mp="http://schemas.microsoft.com/office/mac/powerpoint/2008/main" xmlns:mv="urn:schemas-microsoft-com:mac:vml" xmlns="" Requires="mp">
      <mp:transition>
        <mp:flip/>
      </mp:transition>
    </mc:Choice>
    <mc:Fallback>
      <p:transition>
        <p:newsflash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ＭＳ Ｐ明朝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Flow.thmx</Template>
  <TotalTime>390</TotalTime>
  <Words>418</Words>
  <Application>Microsoft Office PowerPoint</Application>
  <PresentationFormat>On-screen Show (4:3)</PresentationFormat>
  <Paragraphs>77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Flow</vt:lpstr>
      <vt:lpstr>Self-Assessment and Review Through Group Testing </vt:lpstr>
      <vt:lpstr>OR:   The Story of an Infinite Series of ‘aha’ Moments</vt:lpstr>
      <vt:lpstr>But First: You should be here IF:</vt:lpstr>
      <vt:lpstr> ‘aha’</vt:lpstr>
      <vt:lpstr> ‘aha’</vt:lpstr>
      <vt:lpstr> ‘aha’</vt:lpstr>
      <vt:lpstr> ‘aha’</vt:lpstr>
      <vt:lpstr>Slide 8</vt:lpstr>
      <vt:lpstr>Slide 9</vt:lpstr>
      <vt:lpstr>Define the Parameters</vt:lpstr>
      <vt:lpstr>Grading </vt:lpstr>
      <vt:lpstr>Results</vt:lpstr>
      <vt:lpstr>First Time Users Beware!</vt:lpstr>
      <vt:lpstr>Slide 14</vt:lpstr>
    </vt:vector>
  </TitlesOfParts>
  <Company>Snow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Self-Assessment and Review Through Group Testing </dc:title>
  <dc:creator>IAC</dc:creator>
  <cp:lastModifiedBy>Engineering</cp:lastModifiedBy>
  <cp:revision>17</cp:revision>
  <dcterms:created xsi:type="dcterms:W3CDTF">2009-11-14T21:05:30Z</dcterms:created>
  <dcterms:modified xsi:type="dcterms:W3CDTF">2009-11-18T15:41:34Z</dcterms:modified>
</cp:coreProperties>
</file>