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3" r:id="rId1"/>
    <p:sldMasterId id="2147483814" r:id="rId2"/>
  </p:sldMasterIdLst>
  <p:notesMasterIdLst>
    <p:notesMasterId r:id="rId29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69" r:id="rId15"/>
    <p:sldId id="272" r:id="rId16"/>
    <p:sldId id="273" r:id="rId17"/>
    <p:sldId id="275" r:id="rId18"/>
    <p:sldId id="279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-2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CB4D-E4AF-E443-8CC8-2A1948905A43}" type="datetimeFigureOut">
              <a:rPr lang="en-US" smtClean="0"/>
              <a:t>9/3/09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7628-F8E8-8744-831D-8FFACA6F3F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9/3/09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9/3/09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A6D380-0F9E-8943-9E0A-76D8746A12E3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5C9C69A-6210-F04C-8144-51E0C6BD9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9/3/09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4624667"/>
            <a:ext cx="4343400" cy="937931"/>
          </a:xfrm>
        </p:spPr>
        <p:txBody>
          <a:bodyPr>
            <a:normAutofit/>
          </a:bodyPr>
          <a:lstStyle/>
          <a:p>
            <a:r>
              <a:rPr lang="en-US" dirty="0" smtClean="0"/>
              <a:t>Argument and Debate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Malynda Bjerregaard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849487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=NpVycRpa2L8&amp;feature=</a:t>
            </a:r>
            <a:r>
              <a:rPr lang="en-US" dirty="0" err="1" smtClean="0"/>
              <a:t>PlayList&amp;p</a:t>
            </a:r>
            <a:r>
              <a:rPr lang="en-US" dirty="0" smtClean="0"/>
              <a:t>=330D1650C4AC27C0&amp;index=0&amp;playnext=1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 Facie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case that at first sight would justify changing belief or behavior</a:t>
            </a:r>
          </a:p>
          <a:p>
            <a:r>
              <a:rPr lang="en-US" dirty="0" smtClean="0"/>
              <a:t>Must be upheld with evidence; first instincts are only temporary</a:t>
            </a:r>
          </a:p>
          <a:p>
            <a:r>
              <a:rPr lang="en-US" dirty="0" smtClean="0"/>
              <a:t>Must be both </a:t>
            </a:r>
            <a:r>
              <a:rPr lang="en-US" b="1" u="sng" dirty="0" smtClean="0"/>
              <a:t>topical</a:t>
            </a:r>
            <a:r>
              <a:rPr lang="en-US" dirty="0" smtClean="0"/>
              <a:t> (identify the broad, general topic to be argued) and </a:t>
            </a:r>
            <a:r>
              <a:rPr lang="en-US" b="1" u="sng" dirty="0" smtClean="0"/>
              <a:t>inherent</a:t>
            </a:r>
            <a:r>
              <a:rPr lang="en-US" dirty="0" smtClean="0"/>
              <a:t> (addressing what the cause of the problem is and what change would be necessary)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minutes total (5 per day)</a:t>
            </a:r>
          </a:p>
          <a:p>
            <a:r>
              <a:rPr lang="en-US" dirty="0" smtClean="0"/>
              <a:t>2 minute Affirmative (government)</a:t>
            </a:r>
          </a:p>
          <a:p>
            <a:r>
              <a:rPr lang="en-US" dirty="0" smtClean="0"/>
              <a:t>1 minute cross 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2 minute Negative (opposition)</a:t>
            </a:r>
          </a:p>
          <a:p>
            <a:r>
              <a:rPr lang="en-US" dirty="0" smtClean="0"/>
              <a:t>1 minute cross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minute Affirmative rebuttal</a:t>
            </a:r>
          </a:p>
          <a:p>
            <a:r>
              <a:rPr lang="en-US" dirty="0" smtClean="0"/>
              <a:t>2 minute Negative rebuttal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Speaker (government)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topic, define the parameters of the debate</a:t>
            </a:r>
          </a:p>
          <a:p>
            <a:r>
              <a:rPr lang="en-US" dirty="0" smtClean="0"/>
              <a:t>Create 2-3 strong points (contentions)</a:t>
            </a:r>
          </a:p>
          <a:p>
            <a:r>
              <a:rPr lang="en-US" dirty="0" smtClean="0"/>
              <a:t>Have a strong introduction and conclusion</a:t>
            </a:r>
          </a:p>
          <a:p>
            <a:r>
              <a:rPr lang="en-US" dirty="0" smtClean="0"/>
              <a:t>Use the Cross X time to point out errors in your opponents reasoning.  Question their main points.  Bring up alternate examples, but phrase everything as a question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Speaker (opposition)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2-3 main points against the resolution</a:t>
            </a:r>
          </a:p>
          <a:p>
            <a:r>
              <a:rPr lang="en-US" dirty="0" smtClean="0"/>
              <a:t>Prepare yourself for any take the affirmative could have on the resolution</a:t>
            </a:r>
          </a:p>
          <a:p>
            <a:r>
              <a:rPr lang="en-US" dirty="0" smtClean="0"/>
              <a:t>Dedicate between ¼ to 1/3 of your speaking time (2 to 3 minutes) for refuting the affirmatives arguments and solidifying the claims that were made during cross X</a:t>
            </a:r>
          </a:p>
          <a:p>
            <a:r>
              <a:rPr lang="en-US" dirty="0" smtClean="0"/>
              <a:t>Have a strong introduction and conclusion, urging your point of view.</a:t>
            </a:r>
          </a:p>
          <a:p>
            <a:r>
              <a:rPr lang="en-US" dirty="0" smtClean="0"/>
              <a:t>Use cross X time to show weakness in Affirmative’s case.  Bring up counter-examples but phrase everything as a question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Chapter Three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am I going to argue about?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22579"/>
            <a:ext cx="3769674" cy="28398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Proposition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Proposition:  A statement that identifies the argumentative ground and points to a change in belief or behavior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Proposition will identify the limits of the topic of argument, place the burden of proof on the advocate, and give presumption to the opponent. (Note: proof is not burden of change).</a:t>
            </a:r>
          </a:p>
          <a:p>
            <a:endParaRPr lang="en-US" dirty="0" smtClean="0"/>
          </a:p>
          <a:p>
            <a:r>
              <a:rPr lang="en-US" dirty="0" smtClean="0"/>
              <a:t>Both sides should state the proposition during their introduction speech (AKA “…which is why I stand in firm negation of the proposition which states…”)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268605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686800" cy="58674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Select Terms for Definition</a:t>
            </a:r>
          </a:p>
          <a:p>
            <a:pPr marL="1485900" lvl="1" indent="-742950"/>
            <a:r>
              <a:rPr lang="en-US" dirty="0" smtClean="0"/>
              <a:t>Gov holds burden of definition.  </a:t>
            </a:r>
            <a:r>
              <a:rPr lang="en-US" dirty="0" err="1" smtClean="0"/>
              <a:t>Opp</a:t>
            </a:r>
            <a:r>
              <a:rPr lang="en-US" dirty="0" smtClean="0"/>
              <a:t> can have definitions, but doesn’t have to</a:t>
            </a:r>
          </a:p>
          <a:p>
            <a:pPr marL="1485900" lvl="1" indent="-742950"/>
            <a:r>
              <a:rPr lang="en-US" dirty="0" smtClean="0"/>
              <a:t>Often this is the first argument of the debate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Specify Direction </a:t>
            </a:r>
            <a:r>
              <a:rPr lang="en-US" sz="3600" dirty="0" smtClean="0"/>
              <a:t>of Change</a:t>
            </a:r>
          </a:p>
          <a:p>
            <a:pPr marL="1485900" lvl="1" indent="-742950"/>
            <a:r>
              <a:rPr lang="en-US" dirty="0" smtClean="0"/>
              <a:t>Say whether you are addressing fact, value, or policy</a:t>
            </a:r>
          </a:p>
          <a:p>
            <a:pPr marL="1485900" lvl="1" indent="-742950"/>
            <a:r>
              <a:rPr lang="en-US" dirty="0" smtClean="0"/>
              <a:t>Identify clearly the part of the proposition statement that you want change implemented in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Identifying Key Issues</a:t>
            </a:r>
          </a:p>
          <a:p>
            <a:pPr marL="1485900" lvl="1" indent="-742950"/>
            <a:r>
              <a:rPr lang="en-US" dirty="0" smtClean="0"/>
              <a:t>Main area of focus in </a:t>
            </a:r>
            <a:r>
              <a:rPr lang="en-US" dirty="0" smtClean="0"/>
              <a:t>debate, usually your main points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federal government should significantly strengthen the regulation of mass media in the United States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 are either;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239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Proposition of Fact</a:t>
            </a:r>
          </a:p>
          <a:p>
            <a:r>
              <a:rPr lang="en-US" sz="3600" dirty="0" smtClean="0"/>
              <a:t>Proposition of Value</a:t>
            </a:r>
          </a:p>
          <a:p>
            <a:r>
              <a:rPr lang="en-US" sz="3600" dirty="0" smtClean="0"/>
              <a:t>Proposition of Policy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05" y="1600200"/>
            <a:ext cx="3602495" cy="35093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9362"/>
          </a:xfrm>
        </p:spPr>
        <p:txBody>
          <a:bodyPr/>
          <a:lstStyle/>
          <a:p>
            <a:r>
              <a:rPr lang="en-US" dirty="0" smtClean="0"/>
              <a:t>Proposition </a:t>
            </a:r>
            <a:r>
              <a:rPr lang="en-US" dirty="0" smtClean="0"/>
              <a:t>of </a:t>
            </a:r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921"/>
            <a:ext cx="8229600" cy="4525963"/>
          </a:xfrm>
        </p:spPr>
        <p:txBody>
          <a:bodyPr/>
          <a:lstStyle/>
          <a:p>
            <a:r>
              <a:rPr lang="en-US" dirty="0" smtClean="0"/>
              <a:t>Seek to alter beliefs under the assumption that something exists</a:t>
            </a:r>
          </a:p>
          <a:p>
            <a:r>
              <a:rPr lang="en-US" dirty="0" smtClean="0"/>
              <a:t>Can be past fact, present fact, or future fact </a:t>
            </a:r>
          </a:p>
          <a:p>
            <a:r>
              <a:rPr lang="en-US" dirty="0" smtClean="0"/>
              <a:t>(See pg. 45)</a:t>
            </a:r>
          </a:p>
          <a:p>
            <a:pPr lvl="1"/>
            <a:r>
              <a:rPr lang="en-US" dirty="0" smtClean="0"/>
              <a:t>i.e. ‘The lyrics of country-western music convey negative images of marriage and fidelity’</a:t>
            </a:r>
          </a:p>
          <a:p>
            <a:r>
              <a:rPr lang="en-US" dirty="0" smtClean="0"/>
              <a:t>Controversy exists in trying to determine the truth of a statement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5642"/>
            <a:ext cx="2888534" cy="19884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629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 belief by examining subjective reactions to things and our opinions of them.  </a:t>
            </a:r>
          </a:p>
          <a:p>
            <a:r>
              <a:rPr lang="en-US" dirty="0" smtClean="0"/>
              <a:t>Can be either: 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ingular value: straightforward evaluation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800" dirty="0" smtClean="0"/>
              <a:t> ‘Reality television programming sacrifices quality for Nielsen ratings’</a:t>
            </a:r>
          </a:p>
          <a:p>
            <a:pPr lvl="1"/>
            <a:r>
              <a:rPr lang="en-US" dirty="0" smtClean="0"/>
              <a:t>Comparative value: contrast two or more subjects to determine which is more ‘valuable’ in a given situation</a:t>
            </a:r>
          </a:p>
          <a:p>
            <a:pPr lvl="1">
              <a:buNone/>
            </a:pPr>
            <a:r>
              <a:rPr lang="en-US" dirty="0" smtClean="0"/>
              <a:t>   ‘</a:t>
            </a:r>
            <a:r>
              <a:rPr lang="en-US" sz="1800" dirty="0" smtClean="0"/>
              <a:t>The rights of endangered animal species are more important than the rights of indigenous human populations’</a:t>
            </a:r>
          </a:p>
          <a:p>
            <a:r>
              <a:rPr lang="en-US" dirty="0" smtClean="0"/>
              <a:t>Need to determine the value object (reality television programming) and value judgment term (quality)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24000"/>
            <a:ext cx="2444308" cy="36827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1 &amp; 2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of </a:t>
            </a:r>
            <a:r>
              <a:rPr lang="en-US" sz="2400" dirty="0" err="1" smtClean="0"/>
              <a:t>Argumentatoin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458916"/>
            <a:ext cx="1620838" cy="2115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97799"/>
            <a:ext cx="1620838" cy="21611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599" y="4458916"/>
            <a:ext cx="6179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Argumentation:  A form of instrumental communication relying on reasoning and proof to influence belief or </a:t>
            </a:r>
            <a:r>
              <a:rPr lang="en-US" sz="2800" dirty="0"/>
              <a:t>b</a:t>
            </a:r>
            <a:r>
              <a:rPr lang="en-US" sz="2800" dirty="0" smtClean="0"/>
              <a:t>ehavior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 of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779385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Creates a change in behavior or a call to action</a:t>
            </a:r>
          </a:p>
          <a:p>
            <a:r>
              <a:rPr lang="en-US" dirty="0" smtClean="0"/>
              <a:t>Usually includes word ‘should’ and means GOV will have to prove it is ‘necessary’ ‘desirable’ and ‘viable’</a:t>
            </a:r>
          </a:p>
          <a:p>
            <a:endParaRPr lang="en-US" dirty="0" smtClean="0"/>
          </a:p>
          <a:p>
            <a:r>
              <a:rPr lang="en-US" sz="1946" dirty="0" smtClean="0"/>
              <a:t>Resolved: That the federal government should guarantee an opportunity for higher education to all qualified high school graduates</a:t>
            </a:r>
          </a:p>
          <a:p>
            <a:r>
              <a:rPr lang="en-US" sz="1946" dirty="0" smtClean="0"/>
              <a:t>Resolved: That greater controls should be imposed on the gathering and utilization of information about US citizens by government agencies</a:t>
            </a:r>
          </a:p>
          <a:p>
            <a:r>
              <a:rPr lang="en-US" sz="1946" dirty="0" smtClean="0"/>
              <a:t>Resolved: That the Commander-in-chief power of the US President should be substantially controlled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45" y="1219200"/>
            <a:ext cx="1933255" cy="193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85" y="3442026"/>
            <a:ext cx="1907415" cy="16935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 on policy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Usually Propositions of Policy will follow these three main points for GOV:</a:t>
            </a:r>
          </a:p>
          <a:p>
            <a:pPr lvl="1"/>
            <a:r>
              <a:rPr lang="en-US" dirty="0" smtClean="0"/>
              <a:t>Factual main points showing rational for believing problem exists</a:t>
            </a:r>
          </a:p>
          <a:p>
            <a:pPr lvl="1"/>
            <a:r>
              <a:rPr lang="en-US" dirty="0" smtClean="0"/>
              <a:t>Evaluation main point looking at existing policies and showing their inadequacy and why perceived problem exists</a:t>
            </a:r>
          </a:p>
          <a:p>
            <a:pPr lvl="1"/>
            <a:r>
              <a:rPr lang="en-US" dirty="0" smtClean="0"/>
              <a:t>Superior policy action showing why </a:t>
            </a:r>
            <a:r>
              <a:rPr lang="en-US" dirty="0" err="1" smtClean="0"/>
              <a:t>GOV’s</a:t>
            </a:r>
            <a:r>
              <a:rPr lang="en-US" dirty="0" smtClean="0"/>
              <a:t> policy is the better plan of </a:t>
            </a:r>
            <a:r>
              <a:rPr lang="en-US" dirty="0" smtClean="0"/>
              <a:t>action</a:t>
            </a:r>
          </a:p>
          <a:p>
            <a:endParaRPr lang="en-US" dirty="0" smtClean="0"/>
          </a:p>
          <a:p>
            <a:r>
              <a:rPr lang="en-US" dirty="0" smtClean="0"/>
              <a:t>Resolved</a:t>
            </a:r>
            <a:r>
              <a:rPr lang="en-US" dirty="0" smtClean="0"/>
              <a:t>: That the federal government should guarantee an opportunity for higher education to all qualified high school graduates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</a:t>
            </a:r>
            <a:r>
              <a:rPr lang="en-US" dirty="0" smtClean="0"/>
              <a:t> on Proposition of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 will follow </a:t>
            </a:r>
            <a:r>
              <a:rPr lang="en-US" dirty="0" smtClean="0"/>
              <a:t>according to </a:t>
            </a:r>
            <a:r>
              <a:rPr lang="en-US" dirty="0" err="1" smtClean="0"/>
              <a:t>GOV’s</a:t>
            </a:r>
            <a:r>
              <a:rPr lang="en-US" dirty="0" smtClean="0"/>
              <a:t> main points</a:t>
            </a:r>
          </a:p>
          <a:p>
            <a:pPr lvl="1"/>
            <a:r>
              <a:rPr lang="en-US" dirty="0" smtClean="0"/>
              <a:t>Problems do not exist</a:t>
            </a:r>
          </a:p>
          <a:p>
            <a:pPr lvl="1"/>
            <a:r>
              <a:rPr lang="en-US" dirty="0" smtClean="0"/>
              <a:t>Evaluation GOV makes of current policy is biased and untrue, in fact current policy is strong</a:t>
            </a:r>
          </a:p>
          <a:p>
            <a:pPr lvl="1"/>
            <a:r>
              <a:rPr lang="en-US" dirty="0" smtClean="0"/>
              <a:t>Value judgment on the plan of the affirmative (i.e. proposed plan is weak and undesirable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Resolved</a:t>
            </a:r>
            <a:r>
              <a:rPr lang="en-US" dirty="0" smtClean="0"/>
              <a:t>: That the federal government should guarantee an opportunity for higher education to all qualified high school graduates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0800" y="990600"/>
            <a:ext cx="6172200" cy="5410200"/>
          </a:xfrm>
        </p:spPr>
        <p:txBody>
          <a:bodyPr/>
          <a:lstStyle/>
          <a:p>
            <a:r>
              <a:rPr lang="en-US" sz="2000" dirty="0" smtClean="0"/>
              <a:t>Defining Key Terms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 purpose of defining terms is to identify key issues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Don’t use dictionary definitions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Create a definition that uses synonyms or examples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77" y="990600"/>
            <a:ext cx="4171680" cy="27923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3800" y="3048000"/>
            <a:ext cx="5410200" cy="3352800"/>
          </a:xfrm>
        </p:spPr>
        <p:txBody>
          <a:bodyPr/>
          <a:lstStyle/>
          <a:p>
            <a:r>
              <a:rPr lang="en-US" sz="3200" dirty="0" smtClean="0"/>
              <a:t>Rules of Definition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Inclusionary rule:  include terms that fall under the term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Exclusionary Rule:  Phrase definition to exclude things that don’t appropriate to the terms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Adaptation Rule:  meanings are appropriate to the figurative ground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Neutrality rule:  avoid unnecessary emption or bias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Clarity rule:  Don’t cloud your definition with unnecessary jargon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needing definition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Equivocal terms (2 or more correct meanings)</a:t>
            </a:r>
          </a:p>
          <a:p>
            <a:r>
              <a:rPr lang="en-US" dirty="0" smtClean="0"/>
              <a:t>Vague terms (anything ambiguous or lacking clear cut feel)</a:t>
            </a:r>
          </a:p>
          <a:p>
            <a:r>
              <a:rPr lang="en-US" dirty="0" smtClean="0"/>
              <a:t>Technical terms (</a:t>
            </a:r>
            <a:r>
              <a:rPr lang="en-US" dirty="0" smtClean="0"/>
              <a:t>j</a:t>
            </a:r>
            <a:r>
              <a:rPr lang="en-US" dirty="0" smtClean="0"/>
              <a:t>argon specialized to a particular field)</a:t>
            </a:r>
          </a:p>
          <a:p>
            <a:r>
              <a:rPr lang="en-US" dirty="0" smtClean="0"/>
              <a:t>New terms (words that would be unknown in our common vocabulary)</a:t>
            </a:r>
          </a:p>
          <a:p>
            <a:r>
              <a:rPr lang="en-US" dirty="0" smtClean="0"/>
              <a:t>Coined terms (invented shorthand terms for complex ideas ‘</a:t>
            </a:r>
            <a:r>
              <a:rPr lang="en-US" dirty="0" err="1" smtClean="0"/>
              <a:t>oprahtization</a:t>
            </a:r>
            <a:r>
              <a:rPr lang="en-US" dirty="0" smtClean="0"/>
              <a:t>’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Terms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Synonym:  a more familiar word similar to the term that substantiates your take on the proposition</a:t>
            </a:r>
          </a:p>
          <a:p>
            <a:r>
              <a:rPr lang="en-US" dirty="0" smtClean="0"/>
              <a:t>Authority:  Use a scholarly study, textbook, quote, or specialized dictionary (dictionary of genetics, dictionary of space technology, blacks law dictionary etc.</a:t>
            </a:r>
          </a:p>
          <a:p>
            <a:r>
              <a:rPr lang="en-US" dirty="0" smtClean="0"/>
              <a:t>Example:  Explain how something is to be understood by looking at examples</a:t>
            </a:r>
          </a:p>
          <a:p>
            <a:r>
              <a:rPr lang="en-US" dirty="0" smtClean="0"/>
              <a:t>Function:  Looking at what an object, instrument, agency, or concept performs</a:t>
            </a:r>
          </a:p>
          <a:p>
            <a:r>
              <a:rPr lang="en-US" dirty="0" smtClean="0"/>
              <a:t>Operation:  Explain how something works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Central Route</a:t>
            </a:r>
          </a:p>
          <a:p>
            <a:r>
              <a:rPr lang="en-US" sz="2400" dirty="0" smtClean="0"/>
              <a:t>Involved to a high degree</a:t>
            </a:r>
          </a:p>
          <a:p>
            <a:r>
              <a:rPr lang="en-US" sz="2400" dirty="0" smtClean="0"/>
              <a:t>Follow the quality of the arguments, soundness of reasoning, and believability of evidence</a:t>
            </a:r>
          </a:p>
          <a:p>
            <a:r>
              <a:rPr lang="en-US" sz="2400" dirty="0" smtClean="0"/>
              <a:t>Must perceive compelling personal interest in what you have to say.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Peripheral Route</a:t>
            </a:r>
          </a:p>
          <a:p>
            <a:r>
              <a:rPr lang="en-US" sz="2400" dirty="0" smtClean="0"/>
              <a:t>Used for simplification and efficiency purposes</a:t>
            </a:r>
          </a:p>
          <a:p>
            <a:r>
              <a:rPr lang="en-US" sz="2400" dirty="0" smtClean="0"/>
              <a:t>Used when you must make decisions quickly and you aren’t that invested</a:t>
            </a:r>
          </a:p>
          <a:p>
            <a:r>
              <a:rPr lang="en-US" sz="2400" dirty="0" smtClean="0"/>
              <a:t>Often you’ll rely on emotional appeals or other simple cue.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93" y="685800"/>
            <a:ext cx="3255264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Strive for :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93" y="2027237"/>
            <a:ext cx="3636357" cy="48307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Clarity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Honesty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Efficiency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Relevance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50" y="6858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pg. 20 Discourse Ethics 1-10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48" y="228600"/>
            <a:ext cx="4187952" cy="4187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Argumentation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921125" cy="4144963"/>
          </a:xfrm>
        </p:spPr>
        <p:txBody>
          <a:bodyPr/>
          <a:lstStyle/>
          <a:p>
            <a:r>
              <a:rPr lang="en-US" dirty="0" smtClean="0"/>
              <a:t>A social activity</a:t>
            </a:r>
          </a:p>
          <a:p>
            <a:r>
              <a:rPr lang="en-US" dirty="0" smtClean="0"/>
              <a:t>An intellectual activity</a:t>
            </a:r>
          </a:p>
          <a:p>
            <a:r>
              <a:rPr lang="en-US" dirty="0" smtClean="0"/>
              <a:t>A verbal activity</a:t>
            </a:r>
          </a:p>
          <a:p>
            <a:r>
              <a:rPr lang="en-US" dirty="0" smtClean="0"/>
              <a:t>Opinion stating, justifying, or refuting</a:t>
            </a:r>
          </a:p>
          <a:p>
            <a:r>
              <a:rPr lang="en-US" dirty="0" smtClean="0"/>
              <a:t>Directed toward an audience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3891498" cy="615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6054726" cy="4144963"/>
          </a:xfrm>
        </p:spPr>
        <p:txBody>
          <a:bodyPr/>
          <a:lstStyle/>
          <a:p>
            <a:r>
              <a:rPr lang="en-US" dirty="0" smtClean="0"/>
              <a:t>Artificial presumption:  Something that can be automatically assumed or stereotyped (i.e. US supreme court works for justice)</a:t>
            </a:r>
          </a:p>
          <a:p>
            <a:r>
              <a:rPr lang="en-US" dirty="0" smtClean="0"/>
              <a:t>Natural Presumption:  the natural order of where we are now.  Would require persuasion to motivate change from current positions.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496" y="2658985"/>
            <a:ext cx="3006504" cy="3467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of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225926" cy="4144963"/>
          </a:xfrm>
        </p:spPr>
        <p:txBody>
          <a:bodyPr/>
          <a:lstStyle/>
          <a:p>
            <a:r>
              <a:rPr lang="en-US" dirty="0" smtClean="0"/>
              <a:t>Most often Affirmative (Government) holds burden of proof because of natural presumption</a:t>
            </a:r>
          </a:p>
          <a:p>
            <a:r>
              <a:rPr lang="en-US" dirty="0" smtClean="0"/>
              <a:t>Whoever is advocating change would have burden of proof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1600200"/>
            <a:ext cx="3810000" cy="4233333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212</TotalTime>
  <Words>1313</Words>
  <Application>Microsoft Macintosh PowerPoint</Application>
  <PresentationFormat>On-screen Show (4:3)</PresentationFormat>
  <Paragraphs>137</Paragraphs>
  <Slides>26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Advantage</vt:lpstr>
      <vt:lpstr>ClassicPhotoAlbum</vt:lpstr>
      <vt:lpstr>Argument and Debate </vt:lpstr>
      <vt:lpstr>Chapter 1 &amp; 2</vt:lpstr>
      <vt:lpstr>Elaboration Likelihood Model</vt:lpstr>
      <vt:lpstr>Strive for :</vt:lpstr>
      <vt:lpstr>Note pg. 20 Discourse Ethics 1-10</vt:lpstr>
      <vt:lpstr>Chapter 2</vt:lpstr>
      <vt:lpstr>Argumentation is:</vt:lpstr>
      <vt:lpstr>Presumption</vt:lpstr>
      <vt:lpstr>Burden of Proof</vt:lpstr>
      <vt:lpstr>Prima Facie Case</vt:lpstr>
      <vt:lpstr>Introduction Debates</vt:lpstr>
      <vt:lpstr>Affirmative Speaker (government)</vt:lpstr>
      <vt:lpstr>Negative Speaker (opposition)</vt:lpstr>
      <vt:lpstr>Chapter Three</vt:lpstr>
      <vt:lpstr>Nature of Proposition</vt:lpstr>
      <vt:lpstr>Slide 16</vt:lpstr>
      <vt:lpstr>Propositions are either;</vt:lpstr>
      <vt:lpstr>Proposition of Fact</vt:lpstr>
      <vt:lpstr>Proposition of Value</vt:lpstr>
      <vt:lpstr>Proposition of Policy</vt:lpstr>
      <vt:lpstr>GOV on policy proposition</vt:lpstr>
      <vt:lpstr>Opp on Proposition of Policy</vt:lpstr>
      <vt:lpstr>Slide 23</vt:lpstr>
      <vt:lpstr>Slide 24</vt:lpstr>
      <vt:lpstr>Terms needing definition</vt:lpstr>
      <vt:lpstr>Define Terms by:</vt:lpstr>
    </vt:vector>
  </TitlesOfParts>
  <Company>Snow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and Debate </dc:title>
  <dc:creator>Snow</dc:creator>
  <cp:lastModifiedBy>Snow</cp:lastModifiedBy>
  <cp:revision>4</cp:revision>
  <dcterms:created xsi:type="dcterms:W3CDTF">2009-09-03T14:42:59Z</dcterms:created>
  <dcterms:modified xsi:type="dcterms:W3CDTF">2009-09-03T16:01:57Z</dcterms:modified>
</cp:coreProperties>
</file>